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4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3A0F2A"/>
    <a:srgbClr val="4D0022"/>
    <a:srgbClr val="390F29"/>
    <a:srgbClr val="90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25" autoAdjust="0"/>
    <p:restoredTop sz="89531" autoAdjust="0"/>
  </p:normalViewPr>
  <p:slideViewPr>
    <p:cSldViewPr snapToGrid="0" snapToObjects="1">
      <p:cViewPr>
        <p:scale>
          <a:sx n="50" d="100"/>
          <a:sy n="50" d="100"/>
        </p:scale>
        <p:origin x="-2242" y="-7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2400" y="18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915C-392F-194F-8D53-4319D4FF182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46C6-7AAC-064C-A901-63530E8C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6B749-4CD1-D44F-A3C1-63FBAA29323A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8303-6069-954D-8602-FEFE537A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122118"/>
            <a:ext cx="5486400" cy="45630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79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6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0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982026"/>
            <a:ext cx="2753090" cy="57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984539" y="-298738"/>
            <a:ext cx="545524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435100"/>
            <a:ext cx="5086349" cy="4430713"/>
          </a:xfrm>
        </p:spPr>
        <p:txBody>
          <a:bodyPr/>
          <a:lstStyle>
            <a:lvl1pPr>
              <a:defRPr sz="3200">
                <a:solidFill>
                  <a:srgbClr val="313231"/>
                </a:solidFill>
              </a:defRPr>
            </a:lvl1pPr>
            <a:lvl2pPr>
              <a:defRPr sz="2800">
                <a:solidFill>
                  <a:srgbClr val="313231"/>
                </a:solidFill>
              </a:defRPr>
            </a:lvl2pPr>
            <a:lvl3pPr>
              <a:defRPr sz="2400">
                <a:solidFill>
                  <a:srgbClr val="313231"/>
                </a:solidFill>
              </a:defRPr>
            </a:lvl3pPr>
            <a:lvl4pPr>
              <a:defRPr sz="2000">
                <a:solidFill>
                  <a:srgbClr val="313231"/>
                </a:solidFill>
              </a:defRPr>
            </a:lvl4pPr>
            <a:lvl5pPr>
              <a:defRPr sz="2000">
                <a:solidFill>
                  <a:srgbClr val="31323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24152"/>
            <a:ext cx="3008313" cy="3141660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32313"/>
            <a:ext cx="5486400" cy="571499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4278"/>
            <a:ext cx="5486400" cy="3201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0814"/>
            <a:ext cx="5486400" cy="631821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34680"/>
            <a:ext cx="424296" cy="8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1"/>
            <a:ext cx="8229600" cy="3798884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1292"/>
            <a:ext cx="2057400" cy="4731343"/>
          </a:xfrm>
        </p:spPr>
        <p:txBody>
          <a:bodyPr vert="eaVert"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1292"/>
            <a:ext cx="6019800" cy="4731343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3798883"/>
          </a:xfrm>
        </p:spPr>
        <p:txBody>
          <a:bodyPr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9"/>
            <a:ext cx="8229600" cy="4814886"/>
          </a:xfrm>
        </p:spPr>
        <p:txBody>
          <a:bodyPr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0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47"/>
            <a:ext cx="4038600" cy="4814888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47"/>
            <a:ext cx="4038600" cy="4814888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3277"/>
            <a:ext cx="4040188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4464"/>
            <a:ext cx="4040188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3277"/>
            <a:ext cx="4041775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84464"/>
            <a:ext cx="4041775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February 3,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039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3750"/>
            <a:ext cx="8229600" cy="379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February 3,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896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National Archives Service,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857B-FE13-434A-BF63-EAFC18DA1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1" r:id="rId4"/>
    <p:sldLayoutId id="2147483652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49" r:id="rId12"/>
    <p:sldLayoutId id="2147483658" r:id="rId13"/>
    <p:sldLayoutId id="2147483659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A0F2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2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132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132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132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132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685800" y="3015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Digital preservation solution and Finnish e-government strategy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fi-FI" sz="5400" dirty="0"/>
              <a:t/>
            </a:r>
            <a:br>
              <a:rPr lang="fi-FI" sz="5400" dirty="0"/>
            </a:b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188720" y="4658628"/>
            <a:ext cx="7166008" cy="924025"/>
          </a:xfrm>
        </p:spPr>
        <p:txBody>
          <a:bodyPr>
            <a:normAutofit fontScale="92500"/>
          </a:bodyPr>
          <a:lstStyle/>
          <a:p>
            <a:pPr algn="l"/>
            <a:r>
              <a:rPr lang="fi-FI" dirty="0" smtClean="0"/>
              <a:t>Mikko Eräkaski, National </a:t>
            </a:r>
            <a:r>
              <a:rPr lang="fi-FI" dirty="0" err="1" smtClean="0"/>
              <a:t>Archives</a:t>
            </a:r>
            <a:r>
              <a:rPr lang="fi-FI" dirty="0" smtClean="0"/>
              <a:t>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Benefits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106043"/>
          </a:xfrm>
        </p:spPr>
        <p:txBody>
          <a:bodyPr>
            <a:normAutofit/>
          </a:bodyPr>
          <a:lstStyle/>
          <a:p>
            <a:r>
              <a:rPr lang="fi-FI" sz="2400" dirty="0"/>
              <a:t>D</a:t>
            </a:r>
            <a:r>
              <a:rPr lang="fi-FI" sz="2400" dirty="0" smtClean="0"/>
              <a:t>igital </a:t>
            </a:r>
            <a:r>
              <a:rPr lang="fi-FI" sz="2400" dirty="0" err="1" smtClean="0"/>
              <a:t>preservation</a:t>
            </a:r>
            <a:r>
              <a:rPr lang="fi-FI" sz="2400" dirty="0" smtClean="0"/>
              <a:t> is </a:t>
            </a:r>
            <a:r>
              <a:rPr lang="fi-FI" sz="2400" dirty="0" err="1" smtClean="0"/>
              <a:t>more</a:t>
            </a:r>
            <a:r>
              <a:rPr lang="fi-FI" sz="2400" dirty="0" smtClean="0"/>
              <a:t> </a:t>
            </a:r>
            <a:r>
              <a:rPr lang="fi-FI" sz="2400" dirty="0" err="1" smtClean="0"/>
              <a:t>cost-effective</a:t>
            </a:r>
            <a:r>
              <a:rPr lang="fi-FI" sz="2400" dirty="0" smtClean="0"/>
              <a:t> </a:t>
            </a:r>
            <a:r>
              <a:rPr lang="fi-FI" sz="2400" dirty="0" err="1" smtClean="0"/>
              <a:t>than</a:t>
            </a:r>
            <a:r>
              <a:rPr lang="fi-FI" sz="2400" dirty="0" smtClean="0"/>
              <a:t> </a:t>
            </a:r>
            <a:r>
              <a:rPr lang="fi-FI" sz="2400" dirty="0" err="1" smtClean="0"/>
              <a:t>manual</a:t>
            </a:r>
            <a:r>
              <a:rPr lang="fi-FI" sz="2400" dirty="0" smtClean="0"/>
              <a:t> </a:t>
            </a:r>
            <a:r>
              <a:rPr lang="fi-FI" sz="2400" dirty="0" err="1" smtClean="0"/>
              <a:t>archiving</a:t>
            </a:r>
            <a:r>
              <a:rPr lang="fi-FI" sz="2400" dirty="0"/>
              <a:t> </a:t>
            </a:r>
            <a:r>
              <a:rPr lang="fi-FI" sz="2400" dirty="0" smtClean="0"/>
              <a:t>in the </a:t>
            </a:r>
            <a:r>
              <a:rPr lang="fi-FI" sz="2400" dirty="0" err="1" smtClean="0"/>
              <a:t>long-term</a:t>
            </a:r>
            <a:r>
              <a:rPr lang="fi-FI" sz="2400" dirty="0" smtClean="0"/>
              <a:t>. </a:t>
            </a:r>
          </a:p>
          <a:p>
            <a:r>
              <a:rPr lang="fi-FI" sz="2400" dirty="0" err="1" smtClean="0"/>
              <a:t>Digitizing</a:t>
            </a:r>
            <a:r>
              <a:rPr lang="fi-FI" sz="2400" dirty="0" smtClean="0"/>
              <a:t> </a:t>
            </a:r>
            <a:r>
              <a:rPr lang="fi-FI" sz="2400" dirty="0" err="1" smtClean="0"/>
              <a:t>improves</a:t>
            </a:r>
            <a:r>
              <a:rPr lang="fi-FI" sz="2400" dirty="0" smtClean="0"/>
              <a:t> the </a:t>
            </a:r>
            <a:r>
              <a:rPr lang="fi-FI" sz="2400" dirty="0" err="1" smtClean="0"/>
              <a:t>availability</a:t>
            </a:r>
            <a:r>
              <a:rPr lang="fi-FI" sz="2400" dirty="0"/>
              <a:t> </a:t>
            </a:r>
            <a:r>
              <a:rPr lang="fi-FI" sz="2400" dirty="0" smtClean="0"/>
              <a:t>and </a:t>
            </a:r>
            <a:r>
              <a:rPr lang="fi-FI" sz="2400" dirty="0" err="1" smtClean="0"/>
              <a:t>usability</a:t>
            </a:r>
            <a:r>
              <a:rPr lang="fi-FI" sz="2400" dirty="0" smtClean="0"/>
              <a:t> of </a:t>
            </a:r>
            <a:r>
              <a:rPr lang="fi-FI" sz="2400" dirty="0" err="1" smtClean="0"/>
              <a:t>information</a:t>
            </a:r>
            <a:endParaRPr lang="fi-FI" sz="2400" dirty="0" smtClean="0"/>
          </a:p>
          <a:p>
            <a:r>
              <a:rPr lang="fi-FI" sz="2400" dirty="0" smtClean="0"/>
              <a:t>Digital </a:t>
            </a:r>
            <a:r>
              <a:rPr lang="fi-FI" sz="2400" dirty="0" err="1" smtClean="0"/>
              <a:t>information</a:t>
            </a:r>
            <a:r>
              <a:rPr lang="fi-FI" sz="2400" dirty="0" smtClean="0"/>
              <a:t> is </a:t>
            </a:r>
            <a:r>
              <a:rPr lang="fi-FI" sz="2400" dirty="0" err="1" smtClean="0"/>
              <a:t>accessible</a:t>
            </a:r>
            <a:r>
              <a:rPr lang="fi-FI" sz="2400" dirty="0" smtClean="0"/>
              <a:t> and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used</a:t>
            </a:r>
            <a:r>
              <a:rPr lang="fi-FI" sz="2400" dirty="0" smtClean="0"/>
              <a:t> </a:t>
            </a:r>
            <a:r>
              <a:rPr lang="fi-FI" sz="2400" dirty="0" err="1" smtClean="0"/>
              <a:t>online</a:t>
            </a:r>
            <a:r>
              <a:rPr lang="fi-FI" sz="2400" dirty="0" smtClean="0"/>
              <a:t>  as a ”</a:t>
            </a:r>
            <a:r>
              <a:rPr lang="fi-FI" sz="2400" dirty="0" err="1" smtClean="0"/>
              <a:t>self</a:t>
            </a:r>
            <a:r>
              <a:rPr lang="fi-FI" sz="2400" dirty="0" smtClean="0"/>
              <a:t> </a:t>
            </a:r>
            <a:r>
              <a:rPr lang="fi-FI" sz="2400" dirty="0" err="1" smtClean="0"/>
              <a:t>service</a:t>
            </a:r>
            <a:r>
              <a:rPr lang="fi-FI" sz="2400" dirty="0" smtClean="0"/>
              <a:t>”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	 </a:t>
            </a:r>
            <a:r>
              <a:rPr lang="fi-FI" sz="2400" dirty="0" err="1" smtClean="0">
                <a:sym typeface="Wingdings" panose="05000000000000000000" pitchFamily="2" charset="2"/>
              </a:rPr>
              <a:t>advanced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search</a:t>
            </a:r>
            <a:r>
              <a:rPr lang="fi-FI" sz="2400" dirty="0" smtClean="0">
                <a:sym typeface="Wingdings" panose="05000000000000000000" pitchFamily="2" charset="2"/>
              </a:rPr>
              <a:t> metadata and </a:t>
            </a:r>
            <a:r>
              <a:rPr lang="fi-FI" sz="2400" dirty="0" err="1" smtClean="0">
                <a:sym typeface="Wingdings" panose="05000000000000000000" pitchFamily="2" charset="2"/>
              </a:rPr>
              <a:t>full</a:t>
            </a:r>
            <a:r>
              <a:rPr lang="fi-FI" sz="2400" dirty="0" smtClean="0">
                <a:sym typeface="Wingdings" panose="05000000000000000000" pitchFamily="2" charset="2"/>
              </a:rPr>
              <a:t>  </a:t>
            </a:r>
            <a:r>
              <a:rPr lang="fi-FI" sz="2400" dirty="0" err="1" smtClean="0">
                <a:sym typeface="Wingdings" panose="05000000000000000000" pitchFamily="2" charset="2"/>
              </a:rPr>
              <a:t>text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search</a:t>
            </a:r>
            <a:endParaRPr lang="fi-FI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	 </a:t>
            </a:r>
            <a:r>
              <a:rPr lang="fi-FI" sz="2400" dirty="0" err="1" smtClean="0"/>
              <a:t>reduces</a:t>
            </a:r>
            <a:r>
              <a:rPr lang="fi-FI" sz="2400" dirty="0" smtClean="0"/>
              <a:t> </a:t>
            </a:r>
            <a:r>
              <a:rPr lang="fi-FI" sz="2400" dirty="0" err="1" smtClean="0"/>
              <a:t>work</a:t>
            </a:r>
            <a:r>
              <a:rPr lang="fi-FI" sz="2400" dirty="0" smtClean="0"/>
              <a:t> in </a:t>
            </a:r>
            <a:r>
              <a:rPr lang="fi-FI" sz="2400" dirty="0" err="1" smtClean="0"/>
              <a:t>information</a:t>
            </a:r>
            <a:r>
              <a:rPr lang="fi-FI" sz="2400" dirty="0" smtClean="0"/>
              <a:t> </a:t>
            </a:r>
            <a:r>
              <a:rPr lang="fi-FI" sz="2400" dirty="0" err="1" smtClean="0"/>
              <a:t>services</a:t>
            </a:r>
            <a:r>
              <a:rPr lang="fi-FI" sz="2400" dirty="0" smtClean="0"/>
              <a:t> 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THANK YOU!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fi-FI" sz="2800" dirty="0" err="1" smtClean="0"/>
              <a:t>Mikko.Erakaski@arkisto.fi</a:t>
            </a: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22620"/>
            <a:ext cx="8229600" cy="889001"/>
          </a:xfrm>
        </p:spPr>
        <p:txBody>
          <a:bodyPr/>
          <a:lstStyle/>
          <a:p>
            <a:r>
              <a:rPr lang="fi-FI" dirty="0" err="1"/>
              <a:t>E</a:t>
            </a:r>
            <a:r>
              <a:rPr lang="fi-FI" dirty="0" err="1" smtClean="0"/>
              <a:t>-goverment</a:t>
            </a:r>
            <a:r>
              <a:rPr lang="fi-FI" dirty="0" smtClean="0"/>
              <a:t> </a:t>
            </a:r>
            <a:r>
              <a:rPr lang="fi-FI" dirty="0" err="1" smtClean="0"/>
              <a:t>strategy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Digitalisation is a cross-cutting theme in the current government programme (dating May 2015). </a:t>
            </a:r>
            <a:endParaRPr lang="en-GB" sz="2800" dirty="0" smtClean="0"/>
          </a:p>
          <a:p>
            <a:pPr lvl="0"/>
            <a:r>
              <a:rPr lang="en-GB" sz="2800" dirty="0"/>
              <a:t>Request information only once and then use it for all applications. </a:t>
            </a:r>
            <a:endParaRPr lang="en-US" sz="2800" dirty="0"/>
          </a:p>
          <a:p>
            <a:pPr lvl="0"/>
            <a:r>
              <a:rPr lang="en-GB" sz="2800" dirty="0"/>
              <a:t>Reinforce citizens’ right to access their own information </a:t>
            </a:r>
            <a:endParaRPr lang="en-US" sz="2800" dirty="0"/>
          </a:p>
          <a:p>
            <a:pPr lvl="0"/>
            <a:r>
              <a:rPr lang="en-GB" sz="2800" dirty="0"/>
              <a:t>Comprehensive</a:t>
            </a:r>
            <a:r>
              <a:rPr lang="en-US" sz="2800" dirty="0"/>
              <a:t> reform of information legislation 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Legislation</a:t>
            </a:r>
            <a:r>
              <a:rPr lang="fi-FI" dirty="0"/>
              <a:t> </a:t>
            </a:r>
            <a:r>
              <a:rPr lang="fi-FI" dirty="0" err="1" smtClean="0"/>
              <a:t>concerning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management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71562"/>
            <a:ext cx="8229600" cy="4196615"/>
          </a:xfrm>
        </p:spPr>
        <p:txBody>
          <a:bodyPr>
            <a:normAutofit/>
          </a:bodyPr>
          <a:lstStyle/>
          <a:p>
            <a:r>
              <a:rPr lang="fi-FI" sz="2400" dirty="0" smtClean="0"/>
              <a:t>The </a:t>
            </a:r>
            <a:r>
              <a:rPr lang="fi-FI" sz="2400" dirty="0"/>
              <a:t>National </a:t>
            </a:r>
            <a:r>
              <a:rPr lang="fi-FI" sz="2400" dirty="0" err="1"/>
              <a:t>Archives</a:t>
            </a:r>
            <a:r>
              <a:rPr lang="fi-FI" sz="2400" dirty="0"/>
              <a:t> Act (1145/2016)</a:t>
            </a:r>
          </a:p>
          <a:p>
            <a:r>
              <a:rPr lang="fi-FI" sz="2400" dirty="0"/>
              <a:t>Act on the </a:t>
            </a:r>
            <a:r>
              <a:rPr lang="fi-FI" sz="2400" dirty="0" err="1" smtClean="0"/>
              <a:t>Openness</a:t>
            </a:r>
            <a:r>
              <a:rPr lang="fi-FI" sz="2400" dirty="0" smtClean="0"/>
              <a:t> </a:t>
            </a:r>
            <a:r>
              <a:rPr lang="fi-FI" sz="2400" dirty="0"/>
              <a:t>of </a:t>
            </a:r>
            <a:r>
              <a:rPr lang="fi-FI" sz="2400" dirty="0" err="1"/>
              <a:t>Government</a:t>
            </a:r>
            <a:r>
              <a:rPr lang="fi-FI" sz="2400" dirty="0"/>
              <a:t> </a:t>
            </a:r>
            <a:r>
              <a:rPr lang="fi-FI" sz="2400" dirty="0" err="1"/>
              <a:t>Activities</a:t>
            </a:r>
            <a:r>
              <a:rPr lang="fi-FI" sz="2400" dirty="0"/>
              <a:t> (621/1999)</a:t>
            </a:r>
          </a:p>
          <a:p>
            <a:r>
              <a:rPr lang="en-US" sz="2400" dirty="0"/>
              <a:t>The Personal Data Act (523/1999)</a:t>
            </a:r>
            <a:endParaRPr lang="fi-FI" sz="2400" dirty="0"/>
          </a:p>
          <a:p>
            <a:r>
              <a:rPr lang="en-US" sz="2400" dirty="0"/>
              <a:t>Act on Information Governance in Public Administration (634/2011)</a:t>
            </a:r>
          </a:p>
          <a:p>
            <a:r>
              <a:rPr lang="en-US" sz="2400" dirty="0"/>
              <a:t>Act on Electronic Services and Communication in the Public Sector (13/2003)</a:t>
            </a:r>
          </a:p>
          <a:p>
            <a:pPr marL="800100" indent="-457200">
              <a:buFont typeface="Wingdings"/>
              <a:buChar char="à"/>
            </a:pPr>
            <a:r>
              <a:rPr lang="fi-FI" sz="2800" b="1" dirty="0" err="1" smtClean="0"/>
              <a:t>Information</a:t>
            </a:r>
            <a:r>
              <a:rPr lang="fi-FI" sz="2800" b="1" dirty="0" smtClean="0"/>
              <a:t> </a:t>
            </a:r>
            <a:r>
              <a:rPr lang="fi-FI" sz="2800" b="1" dirty="0"/>
              <a:t>Management Act </a:t>
            </a:r>
            <a:r>
              <a:rPr lang="fi-FI" sz="2800" b="1" dirty="0" smtClean="0"/>
              <a:t>2018</a:t>
            </a:r>
          </a:p>
          <a:p>
            <a:pPr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Promoting</a:t>
            </a:r>
            <a:r>
              <a:rPr lang="fi-FI" dirty="0" smtClean="0"/>
              <a:t>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preservation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435192"/>
            <a:ext cx="8229600" cy="362872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GB" dirty="0" smtClean="0"/>
              <a:t>Determine that records are preserved permanently only in digital format.</a:t>
            </a:r>
            <a:endParaRPr lang="en-GB" dirty="0"/>
          </a:p>
          <a:p>
            <a:pPr marL="514350" lvl="0" indent="-514350">
              <a:buFont typeface="+mj-lt"/>
              <a:buAutoNum type="arabicParenR"/>
            </a:pPr>
            <a:r>
              <a:rPr lang="en-GB" dirty="0" smtClean="0"/>
              <a:t>Common digital preservation service for public sector </a:t>
            </a:r>
            <a:r>
              <a:rPr lang="en-GB" dirty="0" smtClean="0"/>
              <a:t>organizations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1) </a:t>
            </a:r>
            <a:r>
              <a:rPr lang="fi-FI" dirty="0" err="1" smtClean="0"/>
              <a:t>Appraisal</a:t>
            </a:r>
            <a:r>
              <a:rPr lang="fi-FI" dirty="0" smtClean="0"/>
              <a:t> of </a:t>
            </a:r>
            <a:r>
              <a:rPr lang="fi-FI" dirty="0" err="1" smtClean="0"/>
              <a:t>records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87856"/>
            <a:ext cx="8229600" cy="34006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dirty="0">
                <a:ea typeface="Calibri"/>
                <a:cs typeface="Times New Roman"/>
              </a:rPr>
              <a:t>National Archives </a:t>
            </a:r>
            <a:r>
              <a:rPr lang="en-GB" dirty="0" smtClean="0">
                <a:ea typeface="Calibri"/>
                <a:cs typeface="Times New Roman"/>
              </a:rPr>
              <a:t>determines: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dirty="0">
                <a:ea typeface="Calibri"/>
                <a:cs typeface="Times New Roman"/>
              </a:rPr>
              <a:t>which public records </a:t>
            </a:r>
            <a:r>
              <a:rPr lang="en-GB" dirty="0" smtClean="0">
                <a:ea typeface="Calibri"/>
                <a:cs typeface="Times New Roman"/>
              </a:rPr>
              <a:t>are </a:t>
            </a:r>
            <a:r>
              <a:rPr lang="en-GB" dirty="0">
                <a:ea typeface="Calibri"/>
                <a:cs typeface="Times New Roman"/>
              </a:rPr>
              <a:t>to be preserved </a:t>
            </a:r>
            <a:r>
              <a:rPr lang="en-GB" dirty="0" smtClean="0">
                <a:ea typeface="Calibri"/>
                <a:cs typeface="Times New Roman"/>
              </a:rPr>
              <a:t>permanently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 </a:t>
            </a:r>
            <a:r>
              <a:rPr lang="en-GB" dirty="0">
                <a:ea typeface="Calibri"/>
                <a:cs typeface="Times New Roman"/>
              </a:rPr>
              <a:t>in which format records are to be </a:t>
            </a:r>
            <a:r>
              <a:rPr lang="en-GB" dirty="0" smtClean="0">
                <a:ea typeface="Calibri"/>
                <a:cs typeface="Times New Roman"/>
              </a:rPr>
              <a:t>preserved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 smtClean="0">
                <a:cs typeface="Times New Roman"/>
              </a:rPr>
              <a:t>Born-digital records are preserved on only in digital form.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</a:t>
            </a:r>
            <a:r>
              <a:rPr lang="fi-FI" dirty="0" smtClean="0"/>
              <a:t>) </a:t>
            </a:r>
            <a:r>
              <a:rPr lang="fi-FI" dirty="0" err="1" smtClean="0"/>
              <a:t>Preservation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2499613"/>
            <a:ext cx="8494295" cy="3314045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 smtClean="0"/>
              <a:t>Aim</a:t>
            </a:r>
            <a:r>
              <a:rPr lang="fi-FI" dirty="0" smtClean="0"/>
              <a:t> is </a:t>
            </a:r>
            <a:r>
              <a:rPr lang="en-US" dirty="0" smtClean="0"/>
              <a:t>to develop common digital preservation solution for all public sector organizations. </a:t>
            </a:r>
          </a:p>
          <a:p>
            <a:pPr lvl="1"/>
            <a:r>
              <a:rPr lang="fi-FI" dirty="0" err="1"/>
              <a:t>p</a:t>
            </a:r>
            <a:r>
              <a:rPr lang="fi-FI" dirty="0" err="1" smtClean="0"/>
              <a:t>ermanently</a:t>
            </a:r>
            <a:r>
              <a:rPr lang="fi-FI" dirty="0" smtClean="0"/>
              <a:t> </a:t>
            </a:r>
            <a:r>
              <a:rPr lang="fi-FI" dirty="0" err="1" smtClean="0"/>
              <a:t>preserved</a:t>
            </a:r>
            <a:r>
              <a:rPr lang="fi-FI" dirty="0" smtClean="0"/>
              <a:t> </a:t>
            </a:r>
            <a:r>
              <a:rPr lang="fi-FI" dirty="0" err="1" smtClean="0"/>
              <a:t>records</a:t>
            </a:r>
            <a:endParaRPr lang="fi-FI" dirty="0" smtClean="0"/>
          </a:p>
          <a:p>
            <a:pPr lvl="1"/>
            <a:r>
              <a:rPr lang="en-US" dirty="0"/>
              <a:t>records scheduled </a:t>
            </a:r>
            <a:r>
              <a:rPr lang="en-US" dirty="0" smtClean="0"/>
              <a:t>for </a:t>
            </a:r>
            <a:r>
              <a:rPr lang="en-US" dirty="0"/>
              <a:t>disposal</a:t>
            </a:r>
            <a:endParaRPr lang="en-US" dirty="0" smtClean="0"/>
          </a:p>
          <a:p>
            <a:pPr marL="0" indent="0">
              <a:buNone/>
            </a:pPr>
            <a:endParaRPr lang="fi-FI" dirty="0"/>
          </a:p>
          <a:p>
            <a:r>
              <a:rPr lang="en-US" dirty="0" smtClean="0"/>
              <a:t>Keeping information </a:t>
            </a:r>
            <a:r>
              <a:rPr lang="en-US" dirty="0"/>
              <a:t>accessible, coherent and </a:t>
            </a:r>
            <a:r>
              <a:rPr lang="en-US" dirty="0" smtClean="0"/>
              <a:t>understandable. </a:t>
            </a:r>
          </a:p>
          <a:p>
            <a:pPr lvl="1"/>
            <a:r>
              <a:rPr lang="fi-FI" dirty="0" smtClean="0"/>
              <a:t>Public </a:t>
            </a:r>
            <a:r>
              <a:rPr lang="fi-FI" dirty="0" err="1" smtClean="0"/>
              <a:t>records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accesible</a:t>
            </a:r>
            <a:r>
              <a:rPr lang="fi-FI" dirty="0" smtClean="0"/>
              <a:t> </a:t>
            </a:r>
            <a:r>
              <a:rPr lang="fi-FI" dirty="0" err="1" smtClean="0"/>
              <a:t>online</a:t>
            </a:r>
            <a:endParaRPr lang="en-US" dirty="0"/>
          </a:p>
          <a:p>
            <a:pPr lvl="1"/>
            <a:r>
              <a:rPr lang="fi-FI" dirty="0" smtClean="0"/>
              <a:t>Public </a:t>
            </a:r>
            <a:r>
              <a:rPr lang="fi-FI" dirty="0" err="1" smtClean="0"/>
              <a:t>datasets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published</a:t>
            </a:r>
            <a:r>
              <a:rPr lang="fi-FI" dirty="0" smtClean="0"/>
              <a:t> </a:t>
            </a:r>
            <a:r>
              <a:rPr lang="fi-FI" dirty="0" err="1" smtClean="0"/>
              <a:t>machine</a:t>
            </a:r>
            <a:r>
              <a:rPr lang="fi-FI" dirty="0" smtClean="0"/>
              <a:t> </a:t>
            </a:r>
            <a:r>
              <a:rPr lang="fi-FI" dirty="0" err="1" smtClean="0"/>
              <a:t>readable</a:t>
            </a:r>
            <a:endParaRPr lang="fi-FI" dirty="0"/>
          </a:p>
          <a:p>
            <a:endParaRPr lang="en-US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Digitizing</a:t>
            </a:r>
            <a:r>
              <a:rPr lang="fi-FI" dirty="0" smtClean="0"/>
              <a:t> </a:t>
            </a:r>
            <a:r>
              <a:rPr lang="fi-FI" dirty="0" err="1" smtClean="0"/>
              <a:t>analogue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202" y="2204324"/>
            <a:ext cx="8229600" cy="3798883"/>
          </a:xfrm>
        </p:spPr>
        <p:txBody>
          <a:bodyPr>
            <a:norm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ublic </a:t>
            </a:r>
            <a:r>
              <a:rPr lang="en-GB" sz="2400" dirty="0"/>
              <a:t>sector organizations </a:t>
            </a:r>
            <a:r>
              <a:rPr lang="en-US" sz="2400" dirty="0" smtClean="0"/>
              <a:t>possess </a:t>
            </a:r>
            <a:r>
              <a:rPr lang="en-US" sz="2400" dirty="0"/>
              <a:t>currently </a:t>
            </a:r>
            <a:r>
              <a:rPr lang="en-GB" sz="2400" dirty="0"/>
              <a:t>approximately 200 shelf kilometres of manual </a:t>
            </a:r>
            <a:r>
              <a:rPr lang="en-GB" sz="2400" dirty="0" smtClean="0"/>
              <a:t>records.</a:t>
            </a:r>
          </a:p>
          <a:p>
            <a:endParaRPr lang="en-US" sz="2400" dirty="0" smtClean="0"/>
          </a:p>
          <a:p>
            <a:r>
              <a:rPr lang="en-GB" sz="2400" dirty="0"/>
              <a:t>A</a:t>
            </a:r>
            <a:r>
              <a:rPr lang="en-GB" sz="2400" dirty="0" smtClean="0"/>
              <a:t>nalogue </a:t>
            </a:r>
            <a:r>
              <a:rPr lang="en-GB" sz="2400" dirty="0"/>
              <a:t>materials transferred for National Archives will be digitised as a part of the transfer process.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Create functional </a:t>
            </a:r>
            <a:r>
              <a:rPr lang="en-US" sz="2400" dirty="0"/>
              <a:t>bridge between analogue and born-digital materials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reconditions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173420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Digitizing must be done </a:t>
            </a:r>
            <a:r>
              <a:rPr lang="en-GB" sz="2400" dirty="0" smtClean="0"/>
              <a:t>centrally, ”mass- </a:t>
            </a:r>
            <a:r>
              <a:rPr lang="en-GB" sz="2400" dirty="0"/>
              <a:t>digitizing”</a:t>
            </a:r>
            <a:endParaRPr lang="en-US" sz="2400" dirty="0"/>
          </a:p>
          <a:p>
            <a:pPr lvl="0"/>
            <a:r>
              <a:rPr lang="en-GB" sz="2400" dirty="0"/>
              <a:t> Preparation of the material to be digitized should be automated more comprehensively than it is now (less human work)</a:t>
            </a:r>
            <a:endParaRPr lang="en-US" sz="2400" dirty="0"/>
          </a:p>
          <a:p>
            <a:pPr lvl="0"/>
            <a:r>
              <a:rPr lang="en-GB" sz="2400" dirty="0"/>
              <a:t>Metadata from records must be collected automatically during the scanning (text recognition, OCR)</a:t>
            </a:r>
            <a:endParaRPr lang="en-US" sz="2400" dirty="0"/>
          </a:p>
          <a:p>
            <a:pPr lvl="0"/>
            <a:r>
              <a:rPr lang="en-GB" sz="2400" dirty="0"/>
              <a:t>Administrative metadata (restrictions) must be gathered after text </a:t>
            </a:r>
            <a:r>
              <a:rPr lang="en-GB" sz="2400" dirty="0" smtClean="0"/>
              <a:t>recognition in reliable way. </a:t>
            </a:r>
            <a:endParaRPr lang="en-US" sz="2400" dirty="0"/>
          </a:p>
          <a:p>
            <a:pPr lvl="0"/>
            <a:r>
              <a:rPr lang="en-GB" sz="2400" b="1" dirty="0"/>
              <a:t>A significant part of the analogue material will be disposed after digitizing.</a:t>
            </a:r>
            <a:endParaRPr lang="en-US" sz="24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Disposal</a:t>
            </a:r>
            <a:r>
              <a:rPr lang="fi-FI" dirty="0" smtClean="0"/>
              <a:t> of </a:t>
            </a:r>
            <a:r>
              <a:rPr lang="fi-FI" dirty="0" err="1" smtClean="0"/>
              <a:t>analogue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75506"/>
            <a:ext cx="8229600" cy="3798883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The new Archives Act </a:t>
            </a:r>
            <a:r>
              <a:rPr lang="en-GB" sz="2400" dirty="0" smtClean="0"/>
              <a:t>enables </a:t>
            </a:r>
            <a:r>
              <a:rPr lang="en-GB" sz="2400" dirty="0"/>
              <a:t>the disposal of analogue material without changing the legal probative force of the documents.</a:t>
            </a:r>
            <a:r>
              <a:rPr lang="en-US" sz="2400" dirty="0"/>
              <a:t> </a:t>
            </a:r>
          </a:p>
          <a:p>
            <a:pPr lvl="0"/>
            <a:r>
              <a:rPr lang="en-GB" sz="2400" dirty="0"/>
              <a:t>C</a:t>
            </a:r>
            <a:r>
              <a:rPr lang="en-GB" sz="2400" dirty="0" smtClean="0"/>
              <a:t>riteria </a:t>
            </a:r>
            <a:r>
              <a:rPr lang="en-GB" sz="2400" dirty="0"/>
              <a:t>for </a:t>
            </a:r>
            <a:r>
              <a:rPr lang="en-GB" sz="2400" dirty="0" smtClean="0"/>
              <a:t>digitised </a:t>
            </a:r>
            <a:r>
              <a:rPr lang="en-GB" sz="2400" dirty="0"/>
              <a:t>materials and the cultural-historical value of analogue </a:t>
            </a:r>
            <a:r>
              <a:rPr lang="en-GB" sz="2400" dirty="0" smtClean="0"/>
              <a:t>materials</a:t>
            </a:r>
            <a:endParaRPr lang="en-US" sz="2400" dirty="0"/>
          </a:p>
          <a:p>
            <a:pPr lvl="0"/>
            <a:r>
              <a:rPr lang="en-GB" sz="2400" dirty="0" smtClean="0"/>
              <a:t>The </a:t>
            </a:r>
            <a:r>
              <a:rPr lang="en-GB" sz="2400" dirty="0"/>
              <a:t>aim is that 80 – 90 % of the new materials transferred could be disposed of after digitisation as part of the transfer process</a:t>
            </a:r>
            <a:endParaRPr lang="en-US" sz="24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kistolaitos">
      <a:dk1>
        <a:sysClr val="windowText" lastClr="000000"/>
      </a:dk1>
      <a:lt1>
        <a:sysClr val="window" lastClr="FFFFFF"/>
      </a:lt1>
      <a:dk2>
        <a:srgbClr val="313231"/>
      </a:dk2>
      <a:lt2>
        <a:srgbClr val="DDDEDD"/>
      </a:lt2>
      <a:accent1>
        <a:srgbClr val="5496AF"/>
      </a:accent1>
      <a:accent2>
        <a:srgbClr val="93002A"/>
      </a:accent2>
      <a:accent3>
        <a:srgbClr val="B75555"/>
      </a:accent3>
      <a:accent4>
        <a:srgbClr val="88326D"/>
      </a:accent4>
      <a:accent5>
        <a:srgbClr val="AA6E96"/>
      </a:accent5>
      <a:accent6>
        <a:srgbClr val="4291A0"/>
      </a:accent6>
      <a:hlink>
        <a:srgbClr val="4291A1"/>
      </a:hlink>
      <a:folHlink>
        <a:srgbClr val="93002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455</Words>
  <Application>Microsoft Office PowerPoint</Application>
  <PresentationFormat>Näytössä katseltava diaesitys (4:3)</PresentationFormat>
  <Paragraphs>75</Paragraphs>
  <Slides>11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Digital preservation solution and Finnish e-government strategy  </vt:lpstr>
      <vt:lpstr>E-goverment strategy</vt:lpstr>
      <vt:lpstr>Legislation concerning information management</vt:lpstr>
      <vt:lpstr>Promoting digital preservation</vt:lpstr>
      <vt:lpstr>1) Appraisal of records</vt:lpstr>
      <vt:lpstr>2) Preservation solution</vt:lpstr>
      <vt:lpstr>Digitizing analogue material</vt:lpstr>
      <vt:lpstr>Preconditions </vt:lpstr>
      <vt:lpstr>Disposal of analogue material</vt:lpstr>
      <vt:lpstr>Benefits</vt:lpstr>
      <vt:lpstr>THANK YOU!</vt:lpstr>
    </vt:vector>
  </TitlesOfParts>
  <Company>Mainostoimisto HINKU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 Tiainen</dc:creator>
  <cp:lastModifiedBy>Mikko Eräkaski</cp:lastModifiedBy>
  <cp:revision>52</cp:revision>
  <dcterms:created xsi:type="dcterms:W3CDTF">2016-02-01T08:21:21Z</dcterms:created>
  <dcterms:modified xsi:type="dcterms:W3CDTF">2017-05-12T12:31:32Z</dcterms:modified>
</cp:coreProperties>
</file>