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57" r:id="rId6"/>
    <p:sldId id="260" r:id="rId7"/>
    <p:sldId id="261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1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0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1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8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2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4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3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91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3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6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4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3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6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76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8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00C02A-1856-4FB5-9158-CCB9B8D0166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FC63A-5581-430B-B2E2-033E0EBFC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ta.gov.mt/en/Pages/MITAHome.aspx" TargetMode="External"/><Relationship Id="rId2" Type="http://schemas.openxmlformats.org/officeDocument/2006/relationships/hyperlink" Target="https://www.linkedin.com/in/josephsaviourazzopardi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ita.gov.mt/en/nationaldatastrategy/Pages/National-Data-Strategy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9431" y="3085102"/>
            <a:ext cx="7253653" cy="846289"/>
          </a:xfrm>
        </p:spPr>
        <p:txBody>
          <a:bodyPr/>
          <a:lstStyle/>
          <a:p>
            <a:r>
              <a:rPr lang="en-GB" b="1" dirty="0"/>
              <a:t>National Data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4118" y="4000500"/>
            <a:ext cx="6815669" cy="59480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GB" b="1" dirty="0"/>
              <a:t>Data-Driven Public 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686" y="4708429"/>
            <a:ext cx="53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Re-Use of Public Sector Information Act – Cap 546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2002" y="1857465"/>
            <a:ext cx="409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Public Administration Act – Cap 497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0354" y="2321171"/>
            <a:ext cx="451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National Archives Act – Cap 477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756" y="1788357"/>
            <a:ext cx="41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Malta Libraries Act – Cap 511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2313" y="6082564"/>
            <a:ext cx="581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Notarial Profession and Notarial Archives Act – Cap 55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2102" y="6005174"/>
            <a:ext cx="396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Public Registry Act – Cap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17756" y="4562636"/>
            <a:ext cx="290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Civil Code – Cap 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808" y="209450"/>
            <a:ext cx="11491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Digital Malta Strategy 2014 – 2020</a:t>
            </a:r>
          </a:p>
        </p:txBody>
      </p:sp>
    </p:spTree>
    <p:extLst>
      <p:ext uri="{BB962C8B-B14F-4D97-AF65-F5344CB8AC3E}">
        <p14:creationId xmlns:p14="http://schemas.microsoft.com/office/powerpoint/2010/main" val="18623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7" y="918085"/>
            <a:ext cx="10436469" cy="13038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Main Features / Innovation / Paradigm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064" y="2589495"/>
            <a:ext cx="9601196" cy="3318936"/>
          </a:xfrm>
        </p:spPr>
        <p:txBody>
          <a:bodyPr/>
          <a:lstStyle/>
          <a:p>
            <a:r>
              <a:rPr lang="en-GB" dirty="0"/>
              <a:t>Register of Registers / Datasets</a:t>
            </a:r>
          </a:p>
          <a:p>
            <a:r>
              <a:rPr lang="en-GB" dirty="0"/>
              <a:t>Uniform Resource Identifier (National Standard)</a:t>
            </a:r>
          </a:p>
          <a:p>
            <a:r>
              <a:rPr lang="en-GB" dirty="0"/>
              <a:t>Version Control – Original / Same As / Current</a:t>
            </a:r>
          </a:p>
          <a:p>
            <a:r>
              <a:rPr lang="en-GB" dirty="0"/>
              <a:t>Language Indicator</a:t>
            </a:r>
          </a:p>
          <a:p>
            <a:r>
              <a:rPr lang="en-GB" dirty="0"/>
              <a:t>Controlled Vocabularies / Definitions</a:t>
            </a:r>
          </a:p>
          <a:p>
            <a:r>
              <a:rPr lang="en-GB" dirty="0"/>
              <a:t>National Data Portal – One-Stop Shop for Data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87604" y="5554488"/>
            <a:ext cx="7176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Registers / Accredited Lists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064" y="1792223"/>
            <a:ext cx="968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Quod non </a:t>
            </a:r>
            <a:r>
              <a:rPr lang="en-GB" sz="4000" b="1" dirty="0" err="1">
                <a:solidFill>
                  <a:srgbClr val="00B0F0"/>
                </a:solidFill>
              </a:rPr>
              <a:t>est</a:t>
            </a:r>
            <a:r>
              <a:rPr lang="en-GB" sz="4000" b="1" dirty="0">
                <a:solidFill>
                  <a:srgbClr val="00B0F0"/>
                </a:solidFill>
              </a:rPr>
              <a:t> in </a:t>
            </a:r>
            <a:r>
              <a:rPr lang="en-GB" sz="4000" b="1" dirty="0" err="1">
                <a:solidFill>
                  <a:srgbClr val="00B0F0"/>
                </a:solidFill>
              </a:rPr>
              <a:t>Registro</a:t>
            </a:r>
            <a:r>
              <a:rPr lang="en-GB" sz="4000" b="1" dirty="0">
                <a:solidFill>
                  <a:srgbClr val="00B0F0"/>
                </a:solidFill>
              </a:rPr>
              <a:t> non </a:t>
            </a:r>
            <a:r>
              <a:rPr lang="en-GB" sz="4000" b="1" dirty="0" err="1">
                <a:solidFill>
                  <a:srgbClr val="00B0F0"/>
                </a:solidFill>
              </a:rPr>
              <a:t>est</a:t>
            </a:r>
            <a:r>
              <a:rPr lang="en-GB" sz="4000" b="1" dirty="0">
                <a:solidFill>
                  <a:srgbClr val="00B0F0"/>
                </a:solidFill>
              </a:rPr>
              <a:t> in Mundo</a:t>
            </a:r>
          </a:p>
        </p:txBody>
      </p:sp>
    </p:spTree>
    <p:extLst>
      <p:ext uri="{BB962C8B-B14F-4D97-AF65-F5344CB8AC3E}">
        <p14:creationId xmlns:p14="http://schemas.microsoft.com/office/powerpoint/2010/main" val="4623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492869"/>
            <a:ext cx="9609668" cy="6858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hlinkClick r:id="rId2"/>
              </a:rPr>
              <a:t>Dr Joseph Saviour Azzopardi LL.D.</a:t>
            </a:r>
            <a:endParaRPr lang="en-GB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5266591"/>
            <a:ext cx="9609668" cy="371189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/>
              <a:t>Enterprise Data Manager - </a:t>
            </a:r>
            <a:r>
              <a:rPr lang="en-GB" sz="1800" b="1" dirty="0">
                <a:hlinkClick r:id="rId3"/>
              </a:rPr>
              <a:t>MITA</a:t>
            </a:r>
            <a:endParaRPr lang="en-GB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54115" y="1371600"/>
            <a:ext cx="795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hlinkClick r:id="rId4"/>
              </a:rPr>
              <a:t>National Data Strategy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4115" y="2787162"/>
            <a:ext cx="783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Questions / Comments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215" y="3947746"/>
            <a:ext cx="1087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joseph.s.azzopardi@gov.mt</a:t>
            </a:r>
          </a:p>
        </p:txBody>
      </p:sp>
    </p:spTree>
    <p:extLst>
      <p:ext uri="{BB962C8B-B14F-4D97-AF65-F5344CB8AC3E}">
        <p14:creationId xmlns:p14="http://schemas.microsoft.com/office/powerpoint/2010/main" val="77742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90" y="927977"/>
            <a:ext cx="9601196" cy="1303867"/>
          </a:xfrm>
        </p:spPr>
        <p:txBody>
          <a:bodyPr/>
          <a:lstStyle/>
          <a:p>
            <a:r>
              <a:rPr lang="en-GB" dirty="0"/>
              <a:t>Document Life Cycle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96" y="1936668"/>
            <a:ext cx="5172075" cy="4171951"/>
          </a:xfr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774610" y="3201539"/>
            <a:ext cx="106603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Document – Recorded data which can be treated as a unit of information</a:t>
            </a:r>
          </a:p>
        </p:txBody>
      </p:sp>
      <p:sp>
        <p:nvSpPr>
          <p:cNvPr id="5" name="TextBox 4"/>
          <p:cNvSpPr txBox="1"/>
          <p:nvPr/>
        </p:nvSpPr>
        <p:spPr>
          <a:xfrm rot="20241983">
            <a:off x="551614" y="1098325"/>
            <a:ext cx="2759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Legal</a:t>
            </a:r>
          </a:p>
        </p:txBody>
      </p:sp>
      <p:sp>
        <p:nvSpPr>
          <p:cNvPr id="6" name="TextBox 5"/>
          <p:cNvSpPr txBox="1"/>
          <p:nvPr/>
        </p:nvSpPr>
        <p:spPr>
          <a:xfrm rot="20295341">
            <a:off x="1657413" y="1868778"/>
            <a:ext cx="700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Organisational</a:t>
            </a:r>
          </a:p>
        </p:txBody>
      </p:sp>
      <p:sp>
        <p:nvSpPr>
          <p:cNvPr id="7" name="TextBox 6"/>
          <p:cNvSpPr txBox="1"/>
          <p:nvPr/>
        </p:nvSpPr>
        <p:spPr>
          <a:xfrm rot="20300723">
            <a:off x="4207185" y="3271393"/>
            <a:ext cx="4642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Semantic</a:t>
            </a:r>
          </a:p>
        </p:txBody>
      </p:sp>
      <p:sp>
        <p:nvSpPr>
          <p:cNvPr id="8" name="TextBox 7"/>
          <p:cNvSpPr txBox="1"/>
          <p:nvPr/>
        </p:nvSpPr>
        <p:spPr>
          <a:xfrm rot="20284380">
            <a:off x="6265028" y="4175098"/>
            <a:ext cx="5470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7758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5" y="703629"/>
            <a:ext cx="10251831" cy="5442194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7493" y="885947"/>
            <a:ext cx="96012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12277" y="1371600"/>
            <a:ext cx="2303585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Volatility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515" y="1441938"/>
            <a:ext cx="6427178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Risk Level / Register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015" y="2567354"/>
            <a:ext cx="8739554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Data Sharing / Traffic Lights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4015" y="3863835"/>
            <a:ext cx="8941777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Data Stewardship / Core 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2669" y="5004829"/>
            <a:ext cx="72009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Classified / Unclassified Data</a:t>
            </a:r>
          </a:p>
        </p:txBody>
      </p:sp>
    </p:spTree>
    <p:extLst>
      <p:ext uri="{BB962C8B-B14F-4D97-AF65-F5344CB8AC3E}">
        <p14:creationId xmlns:p14="http://schemas.microsoft.com/office/powerpoint/2010/main" val="4701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66750"/>
            <a:ext cx="106775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3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656" y="943396"/>
            <a:ext cx="9601196" cy="1303867"/>
          </a:xfrm>
        </p:spPr>
        <p:txBody>
          <a:bodyPr/>
          <a:lstStyle/>
          <a:p>
            <a:pPr algn="ctr"/>
            <a:r>
              <a:rPr lang="en-GB" dirty="0"/>
              <a:t>Enterprise Data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447925"/>
            <a:ext cx="4219575" cy="3771899"/>
          </a:xfr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1275"/>
            <a:ext cx="4829175" cy="351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06337">
            <a:off x="644084" y="894706"/>
            <a:ext cx="2919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Open Data</a:t>
            </a:r>
          </a:p>
        </p:txBody>
      </p:sp>
      <p:sp>
        <p:nvSpPr>
          <p:cNvPr id="9" name="TextBox 8"/>
          <p:cNvSpPr txBox="1"/>
          <p:nvPr/>
        </p:nvSpPr>
        <p:spPr>
          <a:xfrm rot="20627811">
            <a:off x="8772168" y="1455301"/>
            <a:ext cx="294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Big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3401" y="3719147"/>
            <a:ext cx="9170379" cy="769441"/>
          </a:xfrm>
          <a:prstGeom prst="rect">
            <a:avLst/>
          </a:prstGeom>
          <a:solidFill>
            <a:schemeClr val="accent1"/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4400" b="1" dirty="0"/>
              <a:t>Free Flow of Data – Data Economy</a:t>
            </a:r>
          </a:p>
        </p:txBody>
      </p:sp>
    </p:spTree>
    <p:extLst>
      <p:ext uri="{BB962C8B-B14F-4D97-AF65-F5344CB8AC3E}">
        <p14:creationId xmlns:p14="http://schemas.microsoft.com/office/powerpoint/2010/main" val="19538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668216"/>
            <a:ext cx="10658474" cy="55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0" y="791306"/>
            <a:ext cx="6454140" cy="5317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723" y="896815"/>
            <a:ext cx="826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Data Stewardship Classification – 3 Pillar Approach</a:t>
            </a:r>
          </a:p>
        </p:txBody>
      </p:sp>
    </p:spTree>
    <p:extLst>
      <p:ext uri="{BB962C8B-B14F-4D97-AF65-F5344CB8AC3E}">
        <p14:creationId xmlns:p14="http://schemas.microsoft.com/office/powerpoint/2010/main" val="17292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78" y="606669"/>
            <a:ext cx="7334250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528" y="467551"/>
            <a:ext cx="815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Integrated Public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9476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7831" y="806816"/>
            <a:ext cx="9601200" cy="48565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Principles &amp;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7830" y="1292468"/>
            <a:ext cx="10225455" cy="4807123"/>
          </a:xfrm>
        </p:spPr>
        <p:txBody>
          <a:bodyPr>
            <a:normAutofit lnSpcReduction="10000"/>
          </a:bodyPr>
          <a:lstStyle/>
          <a:p>
            <a:r>
              <a:rPr lang="en-GB" sz="1800" b="1" dirty="0">
                <a:solidFill>
                  <a:srgbClr val="00B050"/>
                </a:solidFill>
              </a:rPr>
              <a:t>Holistic Approach and Central Oversight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Legal Basis and Data Ownership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Classification of Data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Master and Reference Data Management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Metadata and Content from Accredited Source Only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National Vocabularies for Semantic Interoperability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Common Identity Management Protocols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Role-Based Authorisation and User Managed Access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Base / Foundation Data Registers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Linked Official Registers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Digital by Default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Open by Default</a:t>
            </a:r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075171">
            <a:off x="1968620" y="2739461"/>
            <a:ext cx="808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6">
                    <a:lumMod val="75000"/>
                  </a:schemeClr>
                </a:solidFill>
              </a:rPr>
              <a:t>Linked Official Registers</a:t>
            </a:r>
          </a:p>
        </p:txBody>
      </p:sp>
    </p:spTree>
    <p:extLst>
      <p:ext uri="{BB962C8B-B14F-4D97-AF65-F5344CB8AC3E}">
        <p14:creationId xmlns:p14="http://schemas.microsoft.com/office/powerpoint/2010/main" val="8022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483</TotalTime>
  <Words>258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National Data Strategy</vt:lpstr>
      <vt:lpstr>Document Life Cycle Management</vt:lpstr>
      <vt:lpstr>PowerPoint Presentation</vt:lpstr>
      <vt:lpstr>PowerPoint Presentation</vt:lpstr>
      <vt:lpstr>Enterprise Data Management</vt:lpstr>
      <vt:lpstr>PowerPoint Presentation</vt:lpstr>
      <vt:lpstr>PowerPoint Presentation</vt:lpstr>
      <vt:lpstr>PowerPoint Presentation</vt:lpstr>
      <vt:lpstr>Principles &amp; Guidelines</vt:lpstr>
      <vt:lpstr>Main Features / Innovation / Paradigm Shift</vt:lpstr>
      <vt:lpstr>Dr Joseph Saviour Azzopardi LL.D.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Azzopardi</dc:creator>
  <cp:lastModifiedBy>Joseph Azzopardi</cp:lastModifiedBy>
  <cp:revision>118</cp:revision>
  <dcterms:created xsi:type="dcterms:W3CDTF">2017-05-07T10:14:36Z</dcterms:created>
  <dcterms:modified xsi:type="dcterms:W3CDTF">2017-05-10T12:22:12Z</dcterms:modified>
</cp:coreProperties>
</file>