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tiff" ContentType="image/tiff"/>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1.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notesMasterIdLst>
    <p:notesMasterId r:id="rId134"/>
  </p:notesMasterIdLst>
  <p:handoutMasterIdLst>
    <p:handoutMasterId r:id="rId135"/>
  </p:handoutMasterIdLst>
  <p:sldIdLst>
    <p:sldId id="422" r:id="rId6"/>
    <p:sldId id="459" r:id="rId7"/>
    <p:sldId id="258" r:id="rId8"/>
    <p:sldId id="348" r:id="rId9"/>
    <p:sldId id="361" r:id="rId10"/>
    <p:sldId id="362" r:id="rId11"/>
    <p:sldId id="363" r:id="rId12"/>
    <p:sldId id="364" r:id="rId13"/>
    <p:sldId id="365" r:id="rId14"/>
    <p:sldId id="367" r:id="rId15"/>
    <p:sldId id="366" r:id="rId16"/>
    <p:sldId id="394" r:id="rId17"/>
    <p:sldId id="395" r:id="rId18"/>
    <p:sldId id="396" r:id="rId19"/>
    <p:sldId id="397" r:id="rId20"/>
    <p:sldId id="399" r:id="rId21"/>
    <p:sldId id="400" r:id="rId22"/>
    <p:sldId id="401" r:id="rId23"/>
    <p:sldId id="402" r:id="rId24"/>
    <p:sldId id="404" r:id="rId25"/>
    <p:sldId id="403" r:id="rId26"/>
    <p:sldId id="405" r:id="rId27"/>
    <p:sldId id="407" r:id="rId28"/>
    <p:sldId id="410" r:id="rId29"/>
    <p:sldId id="411" r:id="rId30"/>
    <p:sldId id="412" r:id="rId31"/>
    <p:sldId id="406" r:id="rId32"/>
    <p:sldId id="349" r:id="rId33"/>
    <p:sldId id="368" r:id="rId34"/>
    <p:sldId id="369" r:id="rId35"/>
    <p:sldId id="370" r:id="rId36"/>
    <p:sldId id="371" r:id="rId37"/>
    <p:sldId id="372" r:id="rId38"/>
    <p:sldId id="373" r:id="rId39"/>
    <p:sldId id="374" r:id="rId40"/>
    <p:sldId id="375" r:id="rId41"/>
    <p:sldId id="376" r:id="rId42"/>
    <p:sldId id="378" r:id="rId43"/>
    <p:sldId id="377" r:id="rId44"/>
    <p:sldId id="379" r:id="rId45"/>
    <p:sldId id="380" r:id="rId46"/>
    <p:sldId id="381" r:id="rId47"/>
    <p:sldId id="382" r:id="rId48"/>
    <p:sldId id="383" r:id="rId49"/>
    <p:sldId id="384" r:id="rId50"/>
    <p:sldId id="385" r:id="rId51"/>
    <p:sldId id="386" r:id="rId52"/>
    <p:sldId id="387" r:id="rId53"/>
    <p:sldId id="388" r:id="rId54"/>
    <p:sldId id="389" r:id="rId55"/>
    <p:sldId id="390" r:id="rId56"/>
    <p:sldId id="392" r:id="rId57"/>
    <p:sldId id="391" r:id="rId58"/>
    <p:sldId id="393" r:id="rId59"/>
    <p:sldId id="343" r:id="rId60"/>
    <p:sldId id="350" r:id="rId61"/>
    <p:sldId id="351" r:id="rId62"/>
    <p:sldId id="352" r:id="rId63"/>
    <p:sldId id="353" r:id="rId64"/>
    <p:sldId id="354" r:id="rId65"/>
    <p:sldId id="355" r:id="rId66"/>
    <p:sldId id="356" r:id="rId67"/>
    <p:sldId id="357" r:id="rId68"/>
    <p:sldId id="358" r:id="rId69"/>
    <p:sldId id="413" r:id="rId70"/>
    <p:sldId id="445" r:id="rId71"/>
    <p:sldId id="444" r:id="rId72"/>
    <p:sldId id="446" r:id="rId73"/>
    <p:sldId id="414" r:id="rId74"/>
    <p:sldId id="415" r:id="rId75"/>
    <p:sldId id="416" r:id="rId76"/>
    <p:sldId id="417" r:id="rId77"/>
    <p:sldId id="418" r:id="rId78"/>
    <p:sldId id="420" r:id="rId79"/>
    <p:sldId id="421" r:id="rId80"/>
    <p:sldId id="435" r:id="rId81"/>
    <p:sldId id="436" r:id="rId82"/>
    <p:sldId id="437" r:id="rId83"/>
    <p:sldId id="269" r:id="rId84"/>
    <p:sldId id="442" r:id="rId85"/>
    <p:sldId id="337" r:id="rId86"/>
    <p:sldId id="335" r:id="rId87"/>
    <p:sldId id="336" r:id="rId88"/>
    <p:sldId id="338" r:id="rId89"/>
    <p:sldId id="340" r:id="rId90"/>
    <p:sldId id="339" r:id="rId91"/>
    <p:sldId id="272" r:id="rId92"/>
    <p:sldId id="283" r:id="rId93"/>
    <p:sldId id="284" r:id="rId94"/>
    <p:sldId id="285" r:id="rId95"/>
    <p:sldId id="428" r:id="rId96"/>
    <p:sldId id="433" r:id="rId97"/>
    <p:sldId id="423" r:id="rId98"/>
    <p:sldId id="429" r:id="rId99"/>
    <p:sldId id="430" r:id="rId100"/>
    <p:sldId id="431" r:id="rId101"/>
    <p:sldId id="432" r:id="rId102"/>
    <p:sldId id="282" r:id="rId103"/>
    <p:sldId id="291" r:id="rId104"/>
    <p:sldId id="292" r:id="rId105"/>
    <p:sldId id="434" r:id="rId106"/>
    <p:sldId id="293" r:id="rId107"/>
    <p:sldId id="294" r:id="rId108"/>
    <p:sldId id="295" r:id="rId109"/>
    <p:sldId id="296" r:id="rId110"/>
    <p:sldId id="299" r:id="rId111"/>
    <p:sldId id="300" r:id="rId112"/>
    <p:sldId id="301" r:id="rId113"/>
    <p:sldId id="302" r:id="rId114"/>
    <p:sldId id="303" r:id="rId115"/>
    <p:sldId id="304" r:id="rId116"/>
    <p:sldId id="305" r:id="rId117"/>
    <p:sldId id="286" r:id="rId118"/>
    <p:sldId id="342" r:id="rId119"/>
    <p:sldId id="438" r:id="rId120"/>
    <p:sldId id="449" r:id="rId121"/>
    <p:sldId id="439" r:id="rId122"/>
    <p:sldId id="440" r:id="rId123"/>
    <p:sldId id="448" r:id="rId124"/>
    <p:sldId id="450" r:id="rId125"/>
    <p:sldId id="451" r:id="rId126"/>
    <p:sldId id="452" r:id="rId127"/>
    <p:sldId id="453" r:id="rId128"/>
    <p:sldId id="454" r:id="rId129"/>
    <p:sldId id="455" r:id="rId130"/>
    <p:sldId id="456" r:id="rId131"/>
    <p:sldId id="457" r:id="rId132"/>
    <p:sldId id="458" r:id="rId133"/>
  </p:sldIdLst>
  <p:sldSz cx="9144000" cy="5143500" type="screen16x9"/>
  <p:notesSz cx="6858000" cy="9144000"/>
  <p:custDataLst>
    <p:tags r:id="rId13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ethy" initials="a" lastIdx="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40000"/>
    <a:srgbClr val="0DB39F"/>
    <a:srgbClr val="F5750B"/>
    <a:srgbClr val="EBF4F9"/>
    <a:srgbClr val="F3F8FB"/>
    <a:srgbClr val="F6FAFC"/>
    <a:srgbClr val="F3F9FB"/>
    <a:srgbClr val="B45608"/>
    <a:srgbClr val="41F1DC"/>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Közepesen sötét stílus 2 – 1. jelölőszín">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752" autoAdjust="0"/>
    <p:restoredTop sz="94687" autoAdjust="0"/>
  </p:normalViewPr>
  <p:slideViewPr>
    <p:cSldViewPr>
      <p:cViewPr>
        <p:scale>
          <a:sx n="120" d="100"/>
          <a:sy n="120" d="100"/>
        </p:scale>
        <p:origin x="-336" y="-72"/>
      </p:cViewPr>
      <p:guideLst>
        <p:guide orient="horz" pos="1620"/>
        <p:guide pos="2880"/>
      </p:guideLst>
    </p:cSldViewPr>
  </p:slideViewPr>
  <p:notesTextViewPr>
    <p:cViewPr>
      <p:scale>
        <a:sx n="100" d="100"/>
        <a:sy n="100" d="100"/>
      </p:scale>
      <p:origin x="0" y="0"/>
    </p:cViewPr>
  </p:notesTextViewPr>
  <p:sorterViewPr>
    <p:cViewPr>
      <p:scale>
        <a:sx n="100" d="100"/>
        <a:sy n="100" d="100"/>
      </p:scale>
      <p:origin x="0" y="0"/>
    </p:cViewPr>
  </p:sorterViewPr>
  <p:notesViewPr>
    <p:cSldViewPr>
      <p:cViewPr varScale="1">
        <p:scale>
          <a:sx n="71" d="100"/>
          <a:sy n="71" d="100"/>
        </p:scale>
        <p:origin x="-3000"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presProps" Target="presProp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28" Type="http://schemas.openxmlformats.org/officeDocument/2006/relationships/slide" Target="slides/slide123.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notesMaster" Target="notesMasters/notesMaster1.xml"/><Relationship Id="rId139" Type="http://schemas.openxmlformats.org/officeDocument/2006/relationships/viewProps" Target="viewProps.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handoutMaster" Target="handoutMasters/handoutMaster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tableStyles" Target="tableStyle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tags" Target="tags/tag1.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6" Type="http://schemas.openxmlformats.org/officeDocument/2006/relationships/slide" Target="slides/slide1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Élőfej hely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hu-HU"/>
          </a:p>
        </p:txBody>
      </p:sp>
      <p:sp>
        <p:nvSpPr>
          <p:cNvPr id="3" name="Dátum hely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CBAC18CB-EB65-46C7-974C-345AE35C69B9}" type="datetimeFigureOut">
              <a:rPr lang="hu-HU" smtClean="0"/>
              <a:t>2017.02.19.</a:t>
            </a:fld>
            <a:endParaRPr lang="hu-HU"/>
          </a:p>
        </p:txBody>
      </p:sp>
      <p:sp>
        <p:nvSpPr>
          <p:cNvPr id="4" name="Élőláb hely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hu-HU"/>
          </a:p>
        </p:txBody>
      </p:sp>
      <p:sp>
        <p:nvSpPr>
          <p:cNvPr id="5" name="Dia számának hely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39507724-64A9-4B50-9A69-36956E7EE613}" type="slidenum">
              <a:rPr lang="hu-HU" smtClean="0"/>
              <a:t>‹#›</a:t>
            </a:fld>
            <a:endParaRPr lang="hu-HU"/>
          </a:p>
        </p:txBody>
      </p:sp>
    </p:spTree>
    <p:extLst>
      <p:ext uri="{BB962C8B-B14F-4D97-AF65-F5344CB8AC3E}">
        <p14:creationId xmlns:p14="http://schemas.microsoft.com/office/powerpoint/2010/main" val="14399787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Élőfej hely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hu-HU"/>
          </a:p>
        </p:txBody>
      </p:sp>
      <p:sp>
        <p:nvSpPr>
          <p:cNvPr id="3" name="Dátum hely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B5E1AEB-1E50-4059-878D-E2F9A25BCE96}" type="datetimeFigureOut">
              <a:rPr lang="hu-HU" smtClean="0"/>
              <a:t>2017.02.19.</a:t>
            </a:fld>
            <a:endParaRPr lang="hu-HU"/>
          </a:p>
        </p:txBody>
      </p:sp>
      <p:sp>
        <p:nvSpPr>
          <p:cNvPr id="4" name="Diakép helye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hu-HU"/>
          </a:p>
        </p:txBody>
      </p:sp>
      <p:sp>
        <p:nvSpPr>
          <p:cNvPr id="5" name="Jegyzetek helye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hu-HU"/>
          </a:p>
        </p:txBody>
      </p:sp>
      <p:sp>
        <p:nvSpPr>
          <p:cNvPr id="6" name="Élőláb hely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hu-HU"/>
          </a:p>
        </p:txBody>
      </p:sp>
      <p:sp>
        <p:nvSpPr>
          <p:cNvPr id="7" name="Dia számának hely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1B60181-4D12-4E5F-B7F0-ED3BDCD755E3}" type="slidenum">
              <a:rPr lang="hu-HU" smtClean="0"/>
              <a:t>‹#›</a:t>
            </a:fld>
            <a:endParaRPr lang="hu-HU"/>
          </a:p>
        </p:txBody>
      </p:sp>
    </p:spTree>
    <p:extLst>
      <p:ext uri="{BB962C8B-B14F-4D97-AF65-F5344CB8AC3E}">
        <p14:creationId xmlns:p14="http://schemas.microsoft.com/office/powerpoint/2010/main" val="3581105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a:t>
            </a:fld>
            <a:endParaRPr lang="hu-HU"/>
          </a:p>
        </p:txBody>
      </p:sp>
    </p:spTree>
    <p:extLst>
      <p:ext uri="{BB962C8B-B14F-4D97-AF65-F5344CB8AC3E}">
        <p14:creationId xmlns:p14="http://schemas.microsoft.com/office/powerpoint/2010/main" val="3555457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a:t>
            </a:fld>
            <a:endParaRPr lang="hu-HU"/>
          </a:p>
        </p:txBody>
      </p:sp>
    </p:spTree>
    <p:extLst>
      <p:ext uri="{BB962C8B-B14F-4D97-AF65-F5344CB8AC3E}">
        <p14:creationId xmlns:p14="http://schemas.microsoft.com/office/powerpoint/2010/main" val="230327069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100</a:t>
            </a:fld>
            <a:endParaRPr lang="hu-HU"/>
          </a:p>
        </p:txBody>
      </p:sp>
    </p:spTree>
    <p:extLst>
      <p:ext uri="{BB962C8B-B14F-4D97-AF65-F5344CB8AC3E}">
        <p14:creationId xmlns:p14="http://schemas.microsoft.com/office/powerpoint/2010/main" val="155437847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101</a:t>
            </a:fld>
            <a:endParaRPr lang="hu-HU"/>
          </a:p>
        </p:txBody>
      </p:sp>
    </p:spTree>
    <p:extLst>
      <p:ext uri="{BB962C8B-B14F-4D97-AF65-F5344CB8AC3E}">
        <p14:creationId xmlns:p14="http://schemas.microsoft.com/office/powerpoint/2010/main" val="107647319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102</a:t>
            </a:fld>
            <a:endParaRPr lang="hu-HU"/>
          </a:p>
        </p:txBody>
      </p:sp>
    </p:spTree>
    <p:extLst>
      <p:ext uri="{BB962C8B-B14F-4D97-AF65-F5344CB8AC3E}">
        <p14:creationId xmlns:p14="http://schemas.microsoft.com/office/powerpoint/2010/main" val="32070755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103</a:t>
            </a:fld>
            <a:endParaRPr lang="hu-HU"/>
          </a:p>
        </p:txBody>
      </p:sp>
    </p:spTree>
    <p:extLst>
      <p:ext uri="{BB962C8B-B14F-4D97-AF65-F5344CB8AC3E}">
        <p14:creationId xmlns:p14="http://schemas.microsoft.com/office/powerpoint/2010/main" val="112273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104</a:t>
            </a:fld>
            <a:endParaRPr lang="hu-HU"/>
          </a:p>
        </p:txBody>
      </p:sp>
    </p:spTree>
    <p:extLst>
      <p:ext uri="{BB962C8B-B14F-4D97-AF65-F5344CB8AC3E}">
        <p14:creationId xmlns:p14="http://schemas.microsoft.com/office/powerpoint/2010/main" val="230343432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105</a:t>
            </a:fld>
            <a:endParaRPr lang="hu-HU"/>
          </a:p>
        </p:txBody>
      </p:sp>
    </p:spTree>
    <p:extLst>
      <p:ext uri="{BB962C8B-B14F-4D97-AF65-F5344CB8AC3E}">
        <p14:creationId xmlns:p14="http://schemas.microsoft.com/office/powerpoint/2010/main" val="83466567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106</a:t>
            </a:fld>
            <a:endParaRPr lang="hu-HU"/>
          </a:p>
        </p:txBody>
      </p:sp>
    </p:spTree>
    <p:extLst>
      <p:ext uri="{BB962C8B-B14F-4D97-AF65-F5344CB8AC3E}">
        <p14:creationId xmlns:p14="http://schemas.microsoft.com/office/powerpoint/2010/main" val="5453084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107</a:t>
            </a:fld>
            <a:endParaRPr lang="hu-HU"/>
          </a:p>
        </p:txBody>
      </p:sp>
    </p:spTree>
    <p:extLst>
      <p:ext uri="{BB962C8B-B14F-4D97-AF65-F5344CB8AC3E}">
        <p14:creationId xmlns:p14="http://schemas.microsoft.com/office/powerpoint/2010/main" val="413735132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108</a:t>
            </a:fld>
            <a:endParaRPr lang="hu-HU"/>
          </a:p>
        </p:txBody>
      </p:sp>
    </p:spTree>
    <p:extLst>
      <p:ext uri="{BB962C8B-B14F-4D97-AF65-F5344CB8AC3E}">
        <p14:creationId xmlns:p14="http://schemas.microsoft.com/office/powerpoint/2010/main" val="358964035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109</a:t>
            </a:fld>
            <a:endParaRPr lang="hu-HU"/>
          </a:p>
        </p:txBody>
      </p:sp>
    </p:spTree>
    <p:extLst>
      <p:ext uri="{BB962C8B-B14F-4D97-AF65-F5344CB8AC3E}">
        <p14:creationId xmlns:p14="http://schemas.microsoft.com/office/powerpoint/2010/main" val="6217398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a:t>
            </a:fld>
            <a:endParaRPr lang="hu-HU"/>
          </a:p>
        </p:txBody>
      </p:sp>
    </p:spTree>
    <p:extLst>
      <p:ext uri="{BB962C8B-B14F-4D97-AF65-F5344CB8AC3E}">
        <p14:creationId xmlns:p14="http://schemas.microsoft.com/office/powerpoint/2010/main" val="66062554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110</a:t>
            </a:fld>
            <a:endParaRPr lang="hu-HU"/>
          </a:p>
        </p:txBody>
      </p:sp>
    </p:spTree>
    <p:extLst>
      <p:ext uri="{BB962C8B-B14F-4D97-AF65-F5344CB8AC3E}">
        <p14:creationId xmlns:p14="http://schemas.microsoft.com/office/powerpoint/2010/main" val="380969642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111</a:t>
            </a:fld>
            <a:endParaRPr lang="hu-HU"/>
          </a:p>
        </p:txBody>
      </p:sp>
    </p:spTree>
    <p:extLst>
      <p:ext uri="{BB962C8B-B14F-4D97-AF65-F5344CB8AC3E}">
        <p14:creationId xmlns:p14="http://schemas.microsoft.com/office/powerpoint/2010/main" val="366104167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112</a:t>
            </a:fld>
            <a:endParaRPr lang="hu-HU"/>
          </a:p>
        </p:txBody>
      </p:sp>
    </p:spTree>
    <p:extLst>
      <p:ext uri="{BB962C8B-B14F-4D97-AF65-F5344CB8AC3E}">
        <p14:creationId xmlns:p14="http://schemas.microsoft.com/office/powerpoint/2010/main" val="172543964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113</a:t>
            </a:fld>
            <a:endParaRPr lang="hu-HU"/>
          </a:p>
        </p:txBody>
      </p:sp>
    </p:spTree>
    <p:extLst>
      <p:ext uri="{BB962C8B-B14F-4D97-AF65-F5344CB8AC3E}">
        <p14:creationId xmlns:p14="http://schemas.microsoft.com/office/powerpoint/2010/main" val="208602463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114</a:t>
            </a:fld>
            <a:endParaRPr lang="hu-HU"/>
          </a:p>
        </p:txBody>
      </p:sp>
    </p:spTree>
    <p:extLst>
      <p:ext uri="{BB962C8B-B14F-4D97-AF65-F5344CB8AC3E}">
        <p14:creationId xmlns:p14="http://schemas.microsoft.com/office/powerpoint/2010/main" val="325033588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115</a:t>
            </a:fld>
            <a:endParaRPr lang="hu-HU"/>
          </a:p>
        </p:txBody>
      </p:sp>
    </p:spTree>
    <p:extLst>
      <p:ext uri="{BB962C8B-B14F-4D97-AF65-F5344CB8AC3E}">
        <p14:creationId xmlns:p14="http://schemas.microsoft.com/office/powerpoint/2010/main" val="165079148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116</a:t>
            </a:fld>
            <a:endParaRPr lang="hu-HU"/>
          </a:p>
        </p:txBody>
      </p:sp>
    </p:spTree>
    <p:extLst>
      <p:ext uri="{BB962C8B-B14F-4D97-AF65-F5344CB8AC3E}">
        <p14:creationId xmlns:p14="http://schemas.microsoft.com/office/powerpoint/2010/main" val="12942919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117</a:t>
            </a:fld>
            <a:endParaRPr lang="hu-HU"/>
          </a:p>
        </p:txBody>
      </p:sp>
    </p:spTree>
    <p:extLst>
      <p:ext uri="{BB962C8B-B14F-4D97-AF65-F5344CB8AC3E}">
        <p14:creationId xmlns:p14="http://schemas.microsoft.com/office/powerpoint/2010/main" val="12942919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118</a:t>
            </a:fld>
            <a:endParaRPr lang="hu-HU"/>
          </a:p>
        </p:txBody>
      </p:sp>
    </p:spTree>
    <p:extLst>
      <p:ext uri="{BB962C8B-B14F-4D97-AF65-F5344CB8AC3E}">
        <p14:creationId xmlns:p14="http://schemas.microsoft.com/office/powerpoint/2010/main" val="362282500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119</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a:t>
            </a:fld>
            <a:endParaRPr lang="hu-HU"/>
          </a:p>
        </p:txBody>
      </p:sp>
    </p:spTree>
    <p:extLst>
      <p:ext uri="{BB962C8B-B14F-4D97-AF65-F5344CB8AC3E}">
        <p14:creationId xmlns:p14="http://schemas.microsoft.com/office/powerpoint/2010/main" val="61425703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120</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121</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122</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123</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124</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125</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126</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127</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128</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13</a:t>
            </a:fld>
            <a:endParaRPr lang="hu-HU"/>
          </a:p>
        </p:txBody>
      </p:sp>
    </p:spTree>
    <p:extLst>
      <p:ext uri="{BB962C8B-B14F-4D97-AF65-F5344CB8AC3E}">
        <p14:creationId xmlns:p14="http://schemas.microsoft.com/office/powerpoint/2010/main" val="39038999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14</a:t>
            </a:fld>
            <a:endParaRPr lang="hu-HU"/>
          </a:p>
        </p:txBody>
      </p:sp>
    </p:spTree>
    <p:extLst>
      <p:ext uri="{BB962C8B-B14F-4D97-AF65-F5344CB8AC3E}">
        <p14:creationId xmlns:p14="http://schemas.microsoft.com/office/powerpoint/2010/main" val="32240814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15</a:t>
            </a:fld>
            <a:endParaRPr lang="hu-HU"/>
          </a:p>
        </p:txBody>
      </p:sp>
    </p:spTree>
    <p:extLst>
      <p:ext uri="{BB962C8B-B14F-4D97-AF65-F5344CB8AC3E}">
        <p14:creationId xmlns:p14="http://schemas.microsoft.com/office/powerpoint/2010/main" val="29710954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16</a:t>
            </a:fld>
            <a:endParaRPr lang="hu-HU"/>
          </a:p>
        </p:txBody>
      </p:sp>
    </p:spTree>
    <p:extLst>
      <p:ext uri="{BB962C8B-B14F-4D97-AF65-F5344CB8AC3E}">
        <p14:creationId xmlns:p14="http://schemas.microsoft.com/office/powerpoint/2010/main" val="4450337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17</a:t>
            </a:fld>
            <a:endParaRPr lang="hu-HU"/>
          </a:p>
        </p:txBody>
      </p:sp>
    </p:spTree>
    <p:extLst>
      <p:ext uri="{BB962C8B-B14F-4D97-AF65-F5344CB8AC3E}">
        <p14:creationId xmlns:p14="http://schemas.microsoft.com/office/powerpoint/2010/main" val="29615414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18</a:t>
            </a:fld>
            <a:endParaRPr lang="hu-HU"/>
          </a:p>
        </p:txBody>
      </p:sp>
    </p:spTree>
    <p:extLst>
      <p:ext uri="{BB962C8B-B14F-4D97-AF65-F5344CB8AC3E}">
        <p14:creationId xmlns:p14="http://schemas.microsoft.com/office/powerpoint/2010/main" val="41897327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19</a:t>
            </a:fld>
            <a:endParaRPr lang="hu-HU"/>
          </a:p>
        </p:txBody>
      </p:sp>
    </p:spTree>
    <p:extLst>
      <p:ext uri="{BB962C8B-B14F-4D97-AF65-F5344CB8AC3E}">
        <p14:creationId xmlns:p14="http://schemas.microsoft.com/office/powerpoint/2010/main" val="4602129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a:t>
            </a:fld>
            <a:endParaRPr lang="hu-HU"/>
          </a:p>
        </p:txBody>
      </p:sp>
    </p:spTree>
    <p:extLst>
      <p:ext uri="{BB962C8B-B14F-4D97-AF65-F5344CB8AC3E}">
        <p14:creationId xmlns:p14="http://schemas.microsoft.com/office/powerpoint/2010/main" val="3555457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20</a:t>
            </a:fld>
            <a:endParaRPr lang="hu-HU"/>
          </a:p>
        </p:txBody>
      </p:sp>
    </p:spTree>
    <p:extLst>
      <p:ext uri="{BB962C8B-B14F-4D97-AF65-F5344CB8AC3E}">
        <p14:creationId xmlns:p14="http://schemas.microsoft.com/office/powerpoint/2010/main" val="10573822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21</a:t>
            </a:fld>
            <a:endParaRPr lang="hu-HU"/>
          </a:p>
        </p:txBody>
      </p:sp>
    </p:spTree>
    <p:extLst>
      <p:ext uri="{BB962C8B-B14F-4D97-AF65-F5344CB8AC3E}">
        <p14:creationId xmlns:p14="http://schemas.microsoft.com/office/powerpoint/2010/main" val="10906585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22</a:t>
            </a:fld>
            <a:endParaRPr lang="hu-HU"/>
          </a:p>
        </p:txBody>
      </p:sp>
    </p:spTree>
    <p:extLst>
      <p:ext uri="{BB962C8B-B14F-4D97-AF65-F5344CB8AC3E}">
        <p14:creationId xmlns:p14="http://schemas.microsoft.com/office/powerpoint/2010/main" val="20703247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23</a:t>
            </a:fld>
            <a:endParaRPr lang="hu-HU"/>
          </a:p>
        </p:txBody>
      </p:sp>
    </p:spTree>
    <p:extLst>
      <p:ext uri="{BB962C8B-B14F-4D97-AF65-F5344CB8AC3E}">
        <p14:creationId xmlns:p14="http://schemas.microsoft.com/office/powerpoint/2010/main" val="9833344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24</a:t>
            </a:fld>
            <a:endParaRPr lang="hu-HU"/>
          </a:p>
        </p:txBody>
      </p:sp>
    </p:spTree>
    <p:extLst>
      <p:ext uri="{BB962C8B-B14F-4D97-AF65-F5344CB8AC3E}">
        <p14:creationId xmlns:p14="http://schemas.microsoft.com/office/powerpoint/2010/main" val="19285419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25</a:t>
            </a:fld>
            <a:endParaRPr lang="hu-HU"/>
          </a:p>
        </p:txBody>
      </p:sp>
    </p:spTree>
    <p:extLst>
      <p:ext uri="{BB962C8B-B14F-4D97-AF65-F5344CB8AC3E}">
        <p14:creationId xmlns:p14="http://schemas.microsoft.com/office/powerpoint/2010/main" val="35227491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26</a:t>
            </a:fld>
            <a:endParaRPr lang="hu-HU"/>
          </a:p>
        </p:txBody>
      </p:sp>
    </p:spTree>
    <p:extLst>
      <p:ext uri="{BB962C8B-B14F-4D97-AF65-F5344CB8AC3E}">
        <p14:creationId xmlns:p14="http://schemas.microsoft.com/office/powerpoint/2010/main" val="18062383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27</a:t>
            </a:fld>
            <a:endParaRPr lang="hu-HU"/>
          </a:p>
        </p:txBody>
      </p:sp>
    </p:spTree>
    <p:extLst>
      <p:ext uri="{BB962C8B-B14F-4D97-AF65-F5344CB8AC3E}">
        <p14:creationId xmlns:p14="http://schemas.microsoft.com/office/powerpoint/2010/main" val="7201288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28</a:t>
            </a:fld>
            <a:endParaRPr lang="hu-HU"/>
          </a:p>
        </p:txBody>
      </p:sp>
    </p:spTree>
    <p:extLst>
      <p:ext uri="{BB962C8B-B14F-4D97-AF65-F5344CB8AC3E}">
        <p14:creationId xmlns:p14="http://schemas.microsoft.com/office/powerpoint/2010/main" val="154429507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29</a:t>
            </a:fld>
            <a:endParaRPr lang="hu-HU"/>
          </a:p>
        </p:txBody>
      </p:sp>
    </p:spTree>
    <p:extLst>
      <p:ext uri="{BB962C8B-B14F-4D97-AF65-F5344CB8AC3E}">
        <p14:creationId xmlns:p14="http://schemas.microsoft.com/office/powerpoint/2010/main" val="31679476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a:t>
            </a:fld>
            <a:endParaRPr lang="hu-HU"/>
          </a:p>
        </p:txBody>
      </p:sp>
    </p:spTree>
    <p:extLst>
      <p:ext uri="{BB962C8B-B14F-4D97-AF65-F5344CB8AC3E}">
        <p14:creationId xmlns:p14="http://schemas.microsoft.com/office/powerpoint/2010/main" val="18361230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30</a:t>
            </a:fld>
            <a:endParaRPr lang="hu-HU"/>
          </a:p>
        </p:txBody>
      </p:sp>
    </p:spTree>
    <p:extLst>
      <p:ext uri="{BB962C8B-B14F-4D97-AF65-F5344CB8AC3E}">
        <p14:creationId xmlns:p14="http://schemas.microsoft.com/office/powerpoint/2010/main" val="387151421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31</a:t>
            </a:fld>
            <a:endParaRPr lang="hu-HU"/>
          </a:p>
        </p:txBody>
      </p:sp>
    </p:spTree>
    <p:extLst>
      <p:ext uri="{BB962C8B-B14F-4D97-AF65-F5344CB8AC3E}">
        <p14:creationId xmlns:p14="http://schemas.microsoft.com/office/powerpoint/2010/main" val="48440327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32</a:t>
            </a:fld>
            <a:endParaRPr lang="hu-HU"/>
          </a:p>
        </p:txBody>
      </p:sp>
    </p:spTree>
    <p:extLst>
      <p:ext uri="{BB962C8B-B14F-4D97-AF65-F5344CB8AC3E}">
        <p14:creationId xmlns:p14="http://schemas.microsoft.com/office/powerpoint/2010/main" val="2865469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33</a:t>
            </a:fld>
            <a:endParaRPr lang="hu-HU"/>
          </a:p>
        </p:txBody>
      </p:sp>
    </p:spTree>
    <p:extLst>
      <p:ext uri="{BB962C8B-B14F-4D97-AF65-F5344CB8AC3E}">
        <p14:creationId xmlns:p14="http://schemas.microsoft.com/office/powerpoint/2010/main" val="31532611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34</a:t>
            </a:fld>
            <a:endParaRPr lang="hu-HU"/>
          </a:p>
        </p:txBody>
      </p:sp>
    </p:spTree>
    <p:extLst>
      <p:ext uri="{BB962C8B-B14F-4D97-AF65-F5344CB8AC3E}">
        <p14:creationId xmlns:p14="http://schemas.microsoft.com/office/powerpoint/2010/main" val="12450156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35</a:t>
            </a:fld>
            <a:endParaRPr lang="hu-HU"/>
          </a:p>
        </p:txBody>
      </p:sp>
    </p:spTree>
    <p:extLst>
      <p:ext uri="{BB962C8B-B14F-4D97-AF65-F5344CB8AC3E}">
        <p14:creationId xmlns:p14="http://schemas.microsoft.com/office/powerpoint/2010/main" val="171084484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36</a:t>
            </a:fld>
            <a:endParaRPr lang="hu-HU"/>
          </a:p>
        </p:txBody>
      </p:sp>
    </p:spTree>
    <p:extLst>
      <p:ext uri="{BB962C8B-B14F-4D97-AF65-F5344CB8AC3E}">
        <p14:creationId xmlns:p14="http://schemas.microsoft.com/office/powerpoint/2010/main" val="11486977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37</a:t>
            </a:fld>
            <a:endParaRPr lang="hu-HU"/>
          </a:p>
        </p:txBody>
      </p:sp>
    </p:spTree>
    <p:extLst>
      <p:ext uri="{BB962C8B-B14F-4D97-AF65-F5344CB8AC3E}">
        <p14:creationId xmlns:p14="http://schemas.microsoft.com/office/powerpoint/2010/main" val="14834533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38</a:t>
            </a:fld>
            <a:endParaRPr lang="hu-HU"/>
          </a:p>
        </p:txBody>
      </p:sp>
    </p:spTree>
    <p:extLst>
      <p:ext uri="{BB962C8B-B14F-4D97-AF65-F5344CB8AC3E}">
        <p14:creationId xmlns:p14="http://schemas.microsoft.com/office/powerpoint/2010/main" val="19202253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39</a:t>
            </a:fld>
            <a:endParaRPr lang="hu-HU"/>
          </a:p>
        </p:txBody>
      </p:sp>
    </p:spTree>
    <p:extLst>
      <p:ext uri="{BB962C8B-B14F-4D97-AF65-F5344CB8AC3E}">
        <p14:creationId xmlns:p14="http://schemas.microsoft.com/office/powerpoint/2010/main" val="11344698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a:t>
            </a:fld>
            <a:endParaRPr lang="hu-HU"/>
          </a:p>
        </p:txBody>
      </p:sp>
    </p:spTree>
    <p:extLst>
      <p:ext uri="{BB962C8B-B14F-4D97-AF65-F5344CB8AC3E}">
        <p14:creationId xmlns:p14="http://schemas.microsoft.com/office/powerpoint/2010/main" val="23095860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40</a:t>
            </a:fld>
            <a:endParaRPr lang="hu-HU"/>
          </a:p>
        </p:txBody>
      </p:sp>
    </p:spTree>
    <p:extLst>
      <p:ext uri="{BB962C8B-B14F-4D97-AF65-F5344CB8AC3E}">
        <p14:creationId xmlns:p14="http://schemas.microsoft.com/office/powerpoint/2010/main" val="12671899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41</a:t>
            </a:fld>
            <a:endParaRPr lang="hu-HU"/>
          </a:p>
        </p:txBody>
      </p:sp>
    </p:spTree>
    <p:extLst>
      <p:ext uri="{BB962C8B-B14F-4D97-AF65-F5344CB8AC3E}">
        <p14:creationId xmlns:p14="http://schemas.microsoft.com/office/powerpoint/2010/main" val="40502814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42</a:t>
            </a:fld>
            <a:endParaRPr lang="hu-HU"/>
          </a:p>
        </p:txBody>
      </p:sp>
    </p:spTree>
    <p:extLst>
      <p:ext uri="{BB962C8B-B14F-4D97-AF65-F5344CB8AC3E}">
        <p14:creationId xmlns:p14="http://schemas.microsoft.com/office/powerpoint/2010/main" val="23122402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43</a:t>
            </a:fld>
            <a:endParaRPr lang="hu-HU"/>
          </a:p>
        </p:txBody>
      </p:sp>
    </p:spTree>
    <p:extLst>
      <p:ext uri="{BB962C8B-B14F-4D97-AF65-F5344CB8AC3E}">
        <p14:creationId xmlns:p14="http://schemas.microsoft.com/office/powerpoint/2010/main" val="7586284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44</a:t>
            </a:fld>
            <a:endParaRPr lang="hu-HU"/>
          </a:p>
        </p:txBody>
      </p:sp>
    </p:spTree>
    <p:extLst>
      <p:ext uri="{BB962C8B-B14F-4D97-AF65-F5344CB8AC3E}">
        <p14:creationId xmlns:p14="http://schemas.microsoft.com/office/powerpoint/2010/main" val="11062963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45</a:t>
            </a:fld>
            <a:endParaRPr lang="hu-HU"/>
          </a:p>
        </p:txBody>
      </p:sp>
    </p:spTree>
    <p:extLst>
      <p:ext uri="{BB962C8B-B14F-4D97-AF65-F5344CB8AC3E}">
        <p14:creationId xmlns:p14="http://schemas.microsoft.com/office/powerpoint/2010/main" val="1018640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46</a:t>
            </a:fld>
            <a:endParaRPr lang="hu-HU"/>
          </a:p>
        </p:txBody>
      </p:sp>
    </p:spTree>
    <p:extLst>
      <p:ext uri="{BB962C8B-B14F-4D97-AF65-F5344CB8AC3E}">
        <p14:creationId xmlns:p14="http://schemas.microsoft.com/office/powerpoint/2010/main" val="179018160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47</a:t>
            </a:fld>
            <a:endParaRPr lang="hu-HU"/>
          </a:p>
        </p:txBody>
      </p:sp>
    </p:spTree>
    <p:extLst>
      <p:ext uri="{BB962C8B-B14F-4D97-AF65-F5344CB8AC3E}">
        <p14:creationId xmlns:p14="http://schemas.microsoft.com/office/powerpoint/2010/main" val="1173462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48</a:t>
            </a:fld>
            <a:endParaRPr lang="hu-HU"/>
          </a:p>
        </p:txBody>
      </p:sp>
    </p:spTree>
    <p:extLst>
      <p:ext uri="{BB962C8B-B14F-4D97-AF65-F5344CB8AC3E}">
        <p14:creationId xmlns:p14="http://schemas.microsoft.com/office/powerpoint/2010/main" val="225978722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49</a:t>
            </a:fld>
            <a:endParaRPr lang="hu-HU"/>
          </a:p>
        </p:txBody>
      </p:sp>
    </p:spTree>
    <p:extLst>
      <p:ext uri="{BB962C8B-B14F-4D97-AF65-F5344CB8AC3E}">
        <p14:creationId xmlns:p14="http://schemas.microsoft.com/office/powerpoint/2010/main" val="5042563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a:t>
            </a:fld>
            <a:endParaRPr lang="hu-HU"/>
          </a:p>
        </p:txBody>
      </p:sp>
    </p:spTree>
    <p:extLst>
      <p:ext uri="{BB962C8B-B14F-4D97-AF65-F5344CB8AC3E}">
        <p14:creationId xmlns:p14="http://schemas.microsoft.com/office/powerpoint/2010/main" val="95020233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50</a:t>
            </a:fld>
            <a:endParaRPr lang="hu-HU"/>
          </a:p>
        </p:txBody>
      </p:sp>
    </p:spTree>
    <p:extLst>
      <p:ext uri="{BB962C8B-B14F-4D97-AF65-F5344CB8AC3E}">
        <p14:creationId xmlns:p14="http://schemas.microsoft.com/office/powerpoint/2010/main" val="7699424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51</a:t>
            </a:fld>
            <a:endParaRPr lang="hu-HU"/>
          </a:p>
        </p:txBody>
      </p:sp>
    </p:spTree>
    <p:extLst>
      <p:ext uri="{BB962C8B-B14F-4D97-AF65-F5344CB8AC3E}">
        <p14:creationId xmlns:p14="http://schemas.microsoft.com/office/powerpoint/2010/main" val="20890449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52</a:t>
            </a:fld>
            <a:endParaRPr lang="hu-HU"/>
          </a:p>
        </p:txBody>
      </p:sp>
    </p:spTree>
    <p:extLst>
      <p:ext uri="{BB962C8B-B14F-4D97-AF65-F5344CB8AC3E}">
        <p14:creationId xmlns:p14="http://schemas.microsoft.com/office/powerpoint/2010/main" val="325892715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53</a:t>
            </a:fld>
            <a:endParaRPr lang="hu-HU"/>
          </a:p>
        </p:txBody>
      </p:sp>
    </p:spTree>
    <p:extLst>
      <p:ext uri="{BB962C8B-B14F-4D97-AF65-F5344CB8AC3E}">
        <p14:creationId xmlns:p14="http://schemas.microsoft.com/office/powerpoint/2010/main" val="9375321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54</a:t>
            </a:fld>
            <a:endParaRPr lang="hu-HU"/>
          </a:p>
        </p:txBody>
      </p:sp>
    </p:spTree>
    <p:extLst>
      <p:ext uri="{BB962C8B-B14F-4D97-AF65-F5344CB8AC3E}">
        <p14:creationId xmlns:p14="http://schemas.microsoft.com/office/powerpoint/2010/main" val="9674159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55</a:t>
            </a:fld>
            <a:endParaRPr lang="hu-HU"/>
          </a:p>
        </p:txBody>
      </p:sp>
    </p:spTree>
    <p:extLst>
      <p:ext uri="{BB962C8B-B14F-4D97-AF65-F5344CB8AC3E}">
        <p14:creationId xmlns:p14="http://schemas.microsoft.com/office/powerpoint/2010/main" val="15100978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56</a:t>
            </a:fld>
            <a:endParaRPr lang="hu-HU"/>
          </a:p>
        </p:txBody>
      </p:sp>
    </p:spTree>
    <p:extLst>
      <p:ext uri="{BB962C8B-B14F-4D97-AF65-F5344CB8AC3E}">
        <p14:creationId xmlns:p14="http://schemas.microsoft.com/office/powerpoint/2010/main" val="24564276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57</a:t>
            </a:fld>
            <a:endParaRPr lang="hu-HU"/>
          </a:p>
        </p:txBody>
      </p:sp>
    </p:spTree>
    <p:extLst>
      <p:ext uri="{BB962C8B-B14F-4D97-AF65-F5344CB8AC3E}">
        <p14:creationId xmlns:p14="http://schemas.microsoft.com/office/powerpoint/2010/main" val="203289670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58</a:t>
            </a:fld>
            <a:endParaRPr lang="hu-HU"/>
          </a:p>
        </p:txBody>
      </p:sp>
    </p:spTree>
    <p:extLst>
      <p:ext uri="{BB962C8B-B14F-4D97-AF65-F5344CB8AC3E}">
        <p14:creationId xmlns:p14="http://schemas.microsoft.com/office/powerpoint/2010/main" val="372483744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59</a:t>
            </a:fld>
            <a:endParaRPr lang="hu-HU"/>
          </a:p>
        </p:txBody>
      </p:sp>
    </p:spTree>
    <p:extLst>
      <p:ext uri="{BB962C8B-B14F-4D97-AF65-F5344CB8AC3E}">
        <p14:creationId xmlns:p14="http://schemas.microsoft.com/office/powerpoint/2010/main" val="20765249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a:t>
            </a:fld>
            <a:endParaRPr lang="hu-HU"/>
          </a:p>
        </p:txBody>
      </p:sp>
    </p:spTree>
    <p:extLst>
      <p:ext uri="{BB962C8B-B14F-4D97-AF65-F5344CB8AC3E}">
        <p14:creationId xmlns:p14="http://schemas.microsoft.com/office/powerpoint/2010/main" val="404743360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60</a:t>
            </a:fld>
            <a:endParaRPr lang="hu-HU"/>
          </a:p>
        </p:txBody>
      </p:sp>
    </p:spTree>
    <p:extLst>
      <p:ext uri="{BB962C8B-B14F-4D97-AF65-F5344CB8AC3E}">
        <p14:creationId xmlns:p14="http://schemas.microsoft.com/office/powerpoint/2010/main" val="62103213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61</a:t>
            </a:fld>
            <a:endParaRPr lang="hu-HU"/>
          </a:p>
        </p:txBody>
      </p:sp>
    </p:spTree>
    <p:extLst>
      <p:ext uri="{BB962C8B-B14F-4D97-AF65-F5344CB8AC3E}">
        <p14:creationId xmlns:p14="http://schemas.microsoft.com/office/powerpoint/2010/main" val="4868546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62</a:t>
            </a:fld>
            <a:endParaRPr lang="hu-HU"/>
          </a:p>
        </p:txBody>
      </p:sp>
    </p:spTree>
    <p:extLst>
      <p:ext uri="{BB962C8B-B14F-4D97-AF65-F5344CB8AC3E}">
        <p14:creationId xmlns:p14="http://schemas.microsoft.com/office/powerpoint/2010/main" val="3304602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63</a:t>
            </a:fld>
            <a:endParaRPr lang="hu-HU"/>
          </a:p>
        </p:txBody>
      </p:sp>
    </p:spTree>
    <p:extLst>
      <p:ext uri="{BB962C8B-B14F-4D97-AF65-F5344CB8AC3E}">
        <p14:creationId xmlns:p14="http://schemas.microsoft.com/office/powerpoint/2010/main" val="171203024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64</a:t>
            </a:fld>
            <a:endParaRPr lang="hu-HU"/>
          </a:p>
        </p:txBody>
      </p:sp>
    </p:spTree>
    <p:extLst>
      <p:ext uri="{BB962C8B-B14F-4D97-AF65-F5344CB8AC3E}">
        <p14:creationId xmlns:p14="http://schemas.microsoft.com/office/powerpoint/2010/main" val="244511893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65</a:t>
            </a:fld>
            <a:endParaRPr lang="hu-HU"/>
          </a:p>
        </p:txBody>
      </p:sp>
    </p:spTree>
    <p:extLst>
      <p:ext uri="{BB962C8B-B14F-4D97-AF65-F5344CB8AC3E}">
        <p14:creationId xmlns:p14="http://schemas.microsoft.com/office/powerpoint/2010/main" val="28016951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66</a:t>
            </a:fld>
            <a:endParaRPr lang="hu-HU"/>
          </a:p>
        </p:txBody>
      </p:sp>
    </p:spTree>
    <p:extLst>
      <p:ext uri="{BB962C8B-B14F-4D97-AF65-F5344CB8AC3E}">
        <p14:creationId xmlns:p14="http://schemas.microsoft.com/office/powerpoint/2010/main" val="280169514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67</a:t>
            </a:fld>
            <a:endParaRPr lang="hu-HU"/>
          </a:p>
        </p:txBody>
      </p:sp>
    </p:spTree>
    <p:extLst>
      <p:ext uri="{BB962C8B-B14F-4D97-AF65-F5344CB8AC3E}">
        <p14:creationId xmlns:p14="http://schemas.microsoft.com/office/powerpoint/2010/main" val="280169514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68</a:t>
            </a:fld>
            <a:endParaRPr lang="hu-HU"/>
          </a:p>
        </p:txBody>
      </p:sp>
    </p:spTree>
    <p:extLst>
      <p:ext uri="{BB962C8B-B14F-4D97-AF65-F5344CB8AC3E}">
        <p14:creationId xmlns:p14="http://schemas.microsoft.com/office/powerpoint/2010/main" val="28016951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69</a:t>
            </a:fld>
            <a:endParaRPr lang="hu-HU"/>
          </a:p>
        </p:txBody>
      </p:sp>
    </p:spTree>
    <p:extLst>
      <p:ext uri="{BB962C8B-B14F-4D97-AF65-F5344CB8AC3E}">
        <p14:creationId xmlns:p14="http://schemas.microsoft.com/office/powerpoint/2010/main" val="35601097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a:t>
            </a:fld>
            <a:endParaRPr lang="hu-HU"/>
          </a:p>
        </p:txBody>
      </p:sp>
    </p:spTree>
    <p:extLst>
      <p:ext uri="{BB962C8B-B14F-4D97-AF65-F5344CB8AC3E}">
        <p14:creationId xmlns:p14="http://schemas.microsoft.com/office/powerpoint/2010/main" val="97229200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70</a:t>
            </a:fld>
            <a:endParaRPr lang="hu-HU"/>
          </a:p>
        </p:txBody>
      </p:sp>
    </p:spTree>
    <p:extLst>
      <p:ext uri="{BB962C8B-B14F-4D97-AF65-F5344CB8AC3E}">
        <p14:creationId xmlns:p14="http://schemas.microsoft.com/office/powerpoint/2010/main" val="317583228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71</a:t>
            </a:fld>
            <a:endParaRPr lang="hu-HU"/>
          </a:p>
        </p:txBody>
      </p:sp>
    </p:spTree>
    <p:extLst>
      <p:ext uri="{BB962C8B-B14F-4D97-AF65-F5344CB8AC3E}">
        <p14:creationId xmlns:p14="http://schemas.microsoft.com/office/powerpoint/2010/main" val="341340481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72</a:t>
            </a:fld>
            <a:endParaRPr lang="hu-HU"/>
          </a:p>
        </p:txBody>
      </p:sp>
    </p:spTree>
    <p:extLst>
      <p:ext uri="{BB962C8B-B14F-4D97-AF65-F5344CB8AC3E}">
        <p14:creationId xmlns:p14="http://schemas.microsoft.com/office/powerpoint/2010/main" val="326100582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73</a:t>
            </a:fld>
            <a:endParaRPr lang="hu-HU"/>
          </a:p>
        </p:txBody>
      </p:sp>
    </p:spTree>
    <p:extLst>
      <p:ext uri="{BB962C8B-B14F-4D97-AF65-F5344CB8AC3E}">
        <p14:creationId xmlns:p14="http://schemas.microsoft.com/office/powerpoint/2010/main" val="422399031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74</a:t>
            </a:fld>
            <a:endParaRPr lang="hu-HU"/>
          </a:p>
        </p:txBody>
      </p:sp>
    </p:spTree>
    <p:extLst>
      <p:ext uri="{BB962C8B-B14F-4D97-AF65-F5344CB8AC3E}">
        <p14:creationId xmlns:p14="http://schemas.microsoft.com/office/powerpoint/2010/main" val="38517377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75</a:t>
            </a:fld>
            <a:endParaRPr lang="hu-HU"/>
          </a:p>
        </p:txBody>
      </p:sp>
    </p:spTree>
    <p:extLst>
      <p:ext uri="{BB962C8B-B14F-4D97-AF65-F5344CB8AC3E}">
        <p14:creationId xmlns:p14="http://schemas.microsoft.com/office/powerpoint/2010/main" val="84824679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76</a:t>
            </a:fld>
            <a:endParaRPr lang="hu-HU"/>
          </a:p>
        </p:txBody>
      </p:sp>
    </p:spTree>
    <p:extLst>
      <p:ext uri="{BB962C8B-B14F-4D97-AF65-F5344CB8AC3E}">
        <p14:creationId xmlns:p14="http://schemas.microsoft.com/office/powerpoint/2010/main" val="4925608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77</a:t>
            </a:fld>
            <a:endParaRPr lang="hu-HU"/>
          </a:p>
        </p:txBody>
      </p:sp>
    </p:spTree>
    <p:extLst>
      <p:ext uri="{BB962C8B-B14F-4D97-AF65-F5344CB8AC3E}">
        <p14:creationId xmlns:p14="http://schemas.microsoft.com/office/powerpoint/2010/main" val="6828030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78</a:t>
            </a:fld>
            <a:endParaRPr lang="hu-HU"/>
          </a:p>
        </p:txBody>
      </p:sp>
    </p:spTree>
    <p:extLst>
      <p:ext uri="{BB962C8B-B14F-4D97-AF65-F5344CB8AC3E}">
        <p14:creationId xmlns:p14="http://schemas.microsoft.com/office/powerpoint/2010/main" val="331350265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79</a:t>
            </a:fld>
            <a:endParaRPr lang="hu-HU"/>
          </a:p>
        </p:txBody>
      </p:sp>
    </p:spTree>
    <p:extLst>
      <p:ext uri="{BB962C8B-B14F-4D97-AF65-F5344CB8AC3E}">
        <p14:creationId xmlns:p14="http://schemas.microsoft.com/office/powerpoint/2010/main" val="36403695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a:t>
            </a:fld>
            <a:endParaRPr lang="hu-HU"/>
          </a:p>
        </p:txBody>
      </p:sp>
    </p:spTree>
    <p:extLst>
      <p:ext uri="{BB962C8B-B14F-4D97-AF65-F5344CB8AC3E}">
        <p14:creationId xmlns:p14="http://schemas.microsoft.com/office/powerpoint/2010/main" val="371863903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80</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81</a:t>
            </a:fld>
            <a:endParaRPr lang="hu-HU"/>
          </a:p>
        </p:txBody>
      </p:sp>
    </p:spTree>
    <p:extLst>
      <p:ext uri="{BB962C8B-B14F-4D97-AF65-F5344CB8AC3E}">
        <p14:creationId xmlns:p14="http://schemas.microsoft.com/office/powerpoint/2010/main" val="137521511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82</a:t>
            </a:fld>
            <a:endParaRPr lang="hu-HU"/>
          </a:p>
        </p:txBody>
      </p:sp>
    </p:spTree>
    <p:extLst>
      <p:ext uri="{BB962C8B-B14F-4D97-AF65-F5344CB8AC3E}">
        <p14:creationId xmlns:p14="http://schemas.microsoft.com/office/powerpoint/2010/main" val="112463330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83</a:t>
            </a:fld>
            <a:endParaRPr lang="hu-HU"/>
          </a:p>
        </p:txBody>
      </p:sp>
    </p:spTree>
    <p:extLst>
      <p:ext uri="{BB962C8B-B14F-4D97-AF65-F5344CB8AC3E}">
        <p14:creationId xmlns:p14="http://schemas.microsoft.com/office/powerpoint/2010/main" val="3564732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84</a:t>
            </a:fld>
            <a:endParaRPr lang="hu-HU"/>
          </a:p>
        </p:txBody>
      </p:sp>
    </p:spTree>
    <p:extLst>
      <p:ext uri="{BB962C8B-B14F-4D97-AF65-F5344CB8AC3E}">
        <p14:creationId xmlns:p14="http://schemas.microsoft.com/office/powerpoint/2010/main" val="413402370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85</a:t>
            </a:fld>
            <a:endParaRPr lang="hu-HU"/>
          </a:p>
        </p:txBody>
      </p:sp>
    </p:spTree>
    <p:extLst>
      <p:ext uri="{BB962C8B-B14F-4D97-AF65-F5344CB8AC3E}">
        <p14:creationId xmlns:p14="http://schemas.microsoft.com/office/powerpoint/2010/main" val="17621184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86</a:t>
            </a:fld>
            <a:endParaRPr lang="hu-HU"/>
          </a:p>
        </p:txBody>
      </p:sp>
    </p:spTree>
    <p:extLst>
      <p:ext uri="{BB962C8B-B14F-4D97-AF65-F5344CB8AC3E}">
        <p14:creationId xmlns:p14="http://schemas.microsoft.com/office/powerpoint/2010/main" val="201651555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87</a:t>
            </a:fld>
            <a:endParaRPr lang="hu-HU"/>
          </a:p>
        </p:txBody>
      </p:sp>
    </p:spTree>
    <p:extLst>
      <p:ext uri="{BB962C8B-B14F-4D97-AF65-F5344CB8AC3E}">
        <p14:creationId xmlns:p14="http://schemas.microsoft.com/office/powerpoint/2010/main" val="4050129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88</a:t>
            </a:fld>
            <a:endParaRPr lang="hu-HU"/>
          </a:p>
        </p:txBody>
      </p:sp>
    </p:spTree>
    <p:extLst>
      <p:ext uri="{BB962C8B-B14F-4D97-AF65-F5344CB8AC3E}">
        <p14:creationId xmlns:p14="http://schemas.microsoft.com/office/powerpoint/2010/main" val="258042419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89</a:t>
            </a:fld>
            <a:endParaRPr lang="hu-HU"/>
          </a:p>
        </p:txBody>
      </p:sp>
    </p:spTree>
    <p:extLst>
      <p:ext uri="{BB962C8B-B14F-4D97-AF65-F5344CB8AC3E}">
        <p14:creationId xmlns:p14="http://schemas.microsoft.com/office/powerpoint/2010/main" val="23447199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a:t>
            </a:fld>
            <a:endParaRPr lang="hu-HU"/>
          </a:p>
        </p:txBody>
      </p:sp>
    </p:spTree>
    <p:extLst>
      <p:ext uri="{BB962C8B-B14F-4D97-AF65-F5344CB8AC3E}">
        <p14:creationId xmlns:p14="http://schemas.microsoft.com/office/powerpoint/2010/main" val="374000264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90</a:t>
            </a:fld>
            <a:endParaRPr lang="hu-HU"/>
          </a:p>
        </p:txBody>
      </p:sp>
    </p:spTree>
    <p:extLst>
      <p:ext uri="{BB962C8B-B14F-4D97-AF65-F5344CB8AC3E}">
        <p14:creationId xmlns:p14="http://schemas.microsoft.com/office/powerpoint/2010/main" val="232153285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91</a:t>
            </a:fld>
            <a:endParaRPr lang="hu-HU"/>
          </a:p>
        </p:txBody>
      </p:sp>
    </p:spTree>
    <p:extLst>
      <p:ext uri="{BB962C8B-B14F-4D97-AF65-F5344CB8AC3E}">
        <p14:creationId xmlns:p14="http://schemas.microsoft.com/office/powerpoint/2010/main" val="155213839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92</a:t>
            </a:fld>
            <a:endParaRPr lang="hu-HU"/>
          </a:p>
        </p:txBody>
      </p:sp>
    </p:spTree>
    <p:extLst>
      <p:ext uri="{BB962C8B-B14F-4D97-AF65-F5344CB8AC3E}">
        <p14:creationId xmlns:p14="http://schemas.microsoft.com/office/powerpoint/2010/main" val="77351328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93</a:t>
            </a:fld>
            <a:endParaRPr lang="hu-HU"/>
          </a:p>
        </p:txBody>
      </p:sp>
    </p:spTree>
    <p:extLst>
      <p:ext uri="{BB962C8B-B14F-4D97-AF65-F5344CB8AC3E}">
        <p14:creationId xmlns:p14="http://schemas.microsoft.com/office/powerpoint/2010/main" val="135657061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94</a:t>
            </a:fld>
            <a:endParaRPr lang="hu-HU"/>
          </a:p>
        </p:txBody>
      </p:sp>
    </p:spTree>
    <p:extLst>
      <p:ext uri="{BB962C8B-B14F-4D97-AF65-F5344CB8AC3E}">
        <p14:creationId xmlns:p14="http://schemas.microsoft.com/office/powerpoint/2010/main" val="264417736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95</a:t>
            </a:fld>
            <a:endParaRPr lang="hu-HU"/>
          </a:p>
        </p:txBody>
      </p:sp>
    </p:spTree>
    <p:extLst>
      <p:ext uri="{BB962C8B-B14F-4D97-AF65-F5344CB8AC3E}">
        <p14:creationId xmlns:p14="http://schemas.microsoft.com/office/powerpoint/2010/main" val="22525689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96</a:t>
            </a:fld>
            <a:endParaRPr lang="hu-HU"/>
          </a:p>
        </p:txBody>
      </p:sp>
    </p:spTree>
    <p:extLst>
      <p:ext uri="{BB962C8B-B14F-4D97-AF65-F5344CB8AC3E}">
        <p14:creationId xmlns:p14="http://schemas.microsoft.com/office/powerpoint/2010/main" val="409214926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97</a:t>
            </a:fld>
            <a:endParaRPr lang="hu-HU"/>
          </a:p>
        </p:txBody>
      </p:sp>
    </p:spTree>
    <p:extLst>
      <p:ext uri="{BB962C8B-B14F-4D97-AF65-F5344CB8AC3E}">
        <p14:creationId xmlns:p14="http://schemas.microsoft.com/office/powerpoint/2010/main" val="12233071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98</a:t>
            </a:fld>
            <a:endParaRPr lang="hu-HU"/>
          </a:p>
        </p:txBody>
      </p:sp>
    </p:spTree>
    <p:extLst>
      <p:ext uri="{BB962C8B-B14F-4D97-AF65-F5344CB8AC3E}">
        <p14:creationId xmlns:p14="http://schemas.microsoft.com/office/powerpoint/2010/main" val="72825573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kép helye 1"/>
          <p:cNvSpPr>
            <a:spLocks noGrp="1" noRot="1" noChangeAspect="1"/>
          </p:cNvSpPr>
          <p:nvPr>
            <p:ph type="sldImg"/>
          </p:nvPr>
        </p:nvSpPr>
        <p:spPr/>
      </p:sp>
      <p:sp>
        <p:nvSpPr>
          <p:cNvPr id="3" name="Jegyzetek helye 2"/>
          <p:cNvSpPr>
            <a:spLocks noGrp="1"/>
          </p:cNvSpPr>
          <p:nvPr>
            <p:ph type="body" idx="1"/>
          </p:nvPr>
        </p:nvSpPr>
        <p:spPr/>
        <p:txBody>
          <a:bodyPr/>
          <a:lstStyle/>
          <a:p>
            <a:endParaRPr lang="hu-HU"/>
          </a:p>
        </p:txBody>
      </p:sp>
      <p:sp>
        <p:nvSpPr>
          <p:cNvPr id="4" name="Dia számának helye 3"/>
          <p:cNvSpPr>
            <a:spLocks noGrp="1"/>
          </p:cNvSpPr>
          <p:nvPr>
            <p:ph type="sldNum" sz="quarter" idx="10"/>
          </p:nvPr>
        </p:nvSpPr>
        <p:spPr/>
        <p:txBody>
          <a:bodyPr/>
          <a:lstStyle/>
          <a:p>
            <a:fld id="{F1B60181-4D12-4E5F-B7F0-ED3BDCD755E3}" type="slidenum">
              <a:rPr lang="hu-HU" smtClean="0"/>
              <a:t>99</a:t>
            </a:fld>
            <a:endParaRPr lang="hu-HU"/>
          </a:p>
        </p:txBody>
      </p:sp>
    </p:spTree>
    <p:extLst>
      <p:ext uri="{BB962C8B-B14F-4D97-AF65-F5344CB8AC3E}">
        <p14:creationId xmlns:p14="http://schemas.microsoft.com/office/powerpoint/2010/main" val="16235136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a:prstGeom prst="rect">
            <a:avLst/>
          </a:prstGeom>
        </p:spPr>
        <p:txBody>
          <a:bodyPr/>
          <a:lstStyle>
            <a:lvl1pPr>
              <a:defRPr>
                <a:latin typeface="Arial" pitchFamily="34" charset="0"/>
                <a:cs typeface="Arial" pitchFamily="34" charset="0"/>
              </a:defRPr>
            </a:lvl1pPr>
          </a:lstStyle>
          <a:p>
            <a:r>
              <a:rPr lang="hu-HU" smtClean="0"/>
              <a:t>Mintacím szerkesztése</a:t>
            </a:r>
            <a:endParaRPr lang="en-GB" dirty="0"/>
          </a:p>
        </p:txBody>
      </p:sp>
      <p:sp>
        <p:nvSpPr>
          <p:cNvPr id="3" name="Subtitle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hu-HU" smtClean="0"/>
              <a:t>Alcím mintájának szerkesztése</a:t>
            </a:r>
            <a:endParaRPr lang="en-GB"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Vertical Text Placeholder 2"/>
          <p:cNvSpPr>
            <a:spLocks noGrp="1"/>
          </p:cNvSpPr>
          <p:nvPr>
            <p:ph type="body" orient="vert" idx="1"/>
          </p:nvPr>
        </p:nvSpPr>
        <p:spPr>
          <a:xfrm>
            <a:off x="457200" y="1200151"/>
            <a:ext cx="8229600" cy="3394472"/>
          </a:xfrm>
          <a:prstGeom prst="rect">
            <a:avLst/>
          </a:prstGeom>
        </p:spPr>
        <p:txBody>
          <a:bodyPr vert="eaVert"/>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a:prstGeom prst="rect">
            <a:avLst/>
          </a:prstGeom>
        </p:spPr>
        <p:txBody>
          <a:bodyPr vert="eaVert"/>
          <a:lstStyle/>
          <a:p>
            <a:r>
              <a:rPr lang="hu-HU" smtClean="0"/>
              <a:t>Mintacím szerkesztése</a:t>
            </a:r>
            <a:endParaRPr lang="en-GB"/>
          </a:p>
        </p:txBody>
      </p:sp>
      <p:sp>
        <p:nvSpPr>
          <p:cNvPr id="3" name="Vertical Text Placeholder 2"/>
          <p:cNvSpPr>
            <a:spLocks noGrp="1"/>
          </p:cNvSpPr>
          <p:nvPr>
            <p:ph type="body" orient="vert" idx="1"/>
          </p:nvPr>
        </p:nvSpPr>
        <p:spPr>
          <a:xfrm>
            <a:off x="457200" y="205979"/>
            <a:ext cx="6019800" cy="4388644"/>
          </a:xfrm>
          <a:prstGeom prst="rect">
            <a:avLst/>
          </a:prstGeom>
        </p:spPr>
        <p:txBody>
          <a:bodyPr vert="eaVert"/>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a:prstGeom prst="rect">
            <a:avLst/>
          </a:prstGeom>
        </p:spPr>
        <p:txBody>
          <a:bodyPr/>
          <a:lstStyle>
            <a:lvl1pPr>
              <a:defRPr>
                <a:latin typeface="Arial" pitchFamily="34" charset="0"/>
                <a:cs typeface="Arial" pitchFamily="34" charset="0"/>
              </a:defRPr>
            </a:lvl1pPr>
          </a:lstStyle>
          <a:p>
            <a:r>
              <a:rPr lang="hu-HU" smtClean="0"/>
              <a:t>Mintacím szerkesztése</a:t>
            </a:r>
            <a:endParaRPr lang="en-GB" dirty="0"/>
          </a:p>
        </p:txBody>
      </p:sp>
      <p:sp>
        <p:nvSpPr>
          <p:cNvPr id="3" name="Subtitle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hu-HU" smtClean="0"/>
              <a:t>Alcím mintájának szerkesztése</a:t>
            </a:r>
            <a:endParaRPr lang="en-GB" dirty="0"/>
          </a:p>
        </p:txBody>
      </p:sp>
    </p:spTree>
    <p:extLst>
      <p:ext uri="{BB962C8B-B14F-4D97-AF65-F5344CB8AC3E}">
        <p14:creationId xmlns:p14="http://schemas.microsoft.com/office/powerpoint/2010/main" val="6356475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dirty="0"/>
          </a:p>
        </p:txBody>
      </p:sp>
      <p:sp>
        <p:nvSpPr>
          <p:cNvPr id="3" name="Content Placeholder 2"/>
          <p:cNvSpPr>
            <a:spLocks noGrp="1"/>
          </p:cNvSpPr>
          <p:nvPr>
            <p:ph idx="1"/>
          </p:nvPr>
        </p:nvSpPr>
        <p:spPr>
          <a:xfrm>
            <a:off x="457200" y="1200151"/>
            <a:ext cx="8229600" cy="3394472"/>
          </a:xfrm>
          <a:prstGeom prst="rect">
            <a:avLst/>
          </a:prstGeom>
        </p:spPr>
        <p:txBody>
          <a:body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Tree>
    <p:extLst>
      <p:ext uri="{BB962C8B-B14F-4D97-AF65-F5344CB8AC3E}">
        <p14:creationId xmlns:p14="http://schemas.microsoft.com/office/powerpoint/2010/main" val="33352288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a:prstGeom prst="rect">
            <a:avLst/>
          </a:prstGeom>
        </p:spPr>
        <p:txBody>
          <a:bodyPr anchor="t"/>
          <a:lstStyle>
            <a:lvl1pPr algn="l">
              <a:defRPr sz="4000" b="1" cap="all"/>
            </a:lvl1pPr>
          </a:lstStyle>
          <a:p>
            <a:r>
              <a:rPr lang="hu-HU" smtClean="0"/>
              <a:t>Mintacím szerkesztése</a:t>
            </a:r>
            <a:endParaRPr lang="en-GB" dirty="0"/>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hu-HU" smtClean="0"/>
              <a:t>Mintaszöveg szerkesztése</a:t>
            </a:r>
          </a:p>
        </p:txBody>
      </p:sp>
    </p:spTree>
    <p:extLst>
      <p:ext uri="{BB962C8B-B14F-4D97-AF65-F5344CB8AC3E}">
        <p14:creationId xmlns:p14="http://schemas.microsoft.com/office/powerpoint/2010/main" val="50219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Content Placeholder 2"/>
          <p:cNvSpPr>
            <a:spLocks noGrp="1"/>
          </p:cNvSpPr>
          <p:nvPr>
            <p:ph sz="half" idx="1"/>
          </p:nvPr>
        </p:nvSpPr>
        <p:spPr>
          <a:xfrm>
            <a:off x="457200" y="1200151"/>
            <a:ext cx="4038600" cy="339447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Content Placeholder 3"/>
          <p:cNvSpPr>
            <a:spLocks noGrp="1"/>
          </p:cNvSpPr>
          <p:nvPr>
            <p:ph sz="half" idx="2"/>
          </p:nvPr>
        </p:nvSpPr>
        <p:spPr>
          <a:xfrm>
            <a:off x="4648200" y="1200151"/>
            <a:ext cx="4038600" cy="339447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Tree>
    <p:extLst>
      <p:ext uri="{BB962C8B-B14F-4D97-AF65-F5344CB8AC3E}">
        <p14:creationId xmlns:p14="http://schemas.microsoft.com/office/powerpoint/2010/main" val="1051488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lvl1pPr>
              <a:defRPr/>
            </a:lvl1pPr>
          </a:lstStyle>
          <a:p>
            <a:r>
              <a:rPr lang="hu-HU" smtClean="0"/>
              <a:t>Mintacím szerkesztése</a:t>
            </a:r>
            <a:endParaRPr lang="en-GB"/>
          </a:p>
        </p:txBody>
      </p:sp>
      <p:sp>
        <p:nvSpPr>
          <p:cNvPr id="3" name="Text Placeholder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smtClean="0"/>
              <a:t>Mintaszöveg szerkesztése</a:t>
            </a:r>
          </a:p>
        </p:txBody>
      </p:sp>
      <p:sp>
        <p:nvSpPr>
          <p:cNvPr id="4" name="Content Placeholder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dirty="0"/>
          </a:p>
        </p:txBody>
      </p:sp>
      <p:sp>
        <p:nvSpPr>
          <p:cNvPr id="5" name="Text Placeholder 4"/>
          <p:cNvSpPr>
            <a:spLocks noGrp="1"/>
          </p:cNvSpPr>
          <p:nvPr>
            <p:ph type="body" sz="quarter" idx="3"/>
          </p:nvPr>
        </p:nvSpPr>
        <p:spPr>
          <a:xfrm>
            <a:off x="4645026" y="1151335"/>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smtClean="0"/>
              <a:t>Mintaszöveg szerkesztése</a:t>
            </a:r>
          </a:p>
        </p:txBody>
      </p:sp>
      <p:sp>
        <p:nvSpPr>
          <p:cNvPr id="6" name="Content Placeholder 5"/>
          <p:cNvSpPr>
            <a:spLocks noGrp="1"/>
          </p:cNvSpPr>
          <p:nvPr>
            <p:ph sz="quarter" idx="4"/>
          </p:nvPr>
        </p:nvSpPr>
        <p:spPr>
          <a:xfrm>
            <a:off x="4645026"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7" name="Date Placeholder 6"/>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8" name="Footer Placeholder 7"/>
          <p:cNvSpPr>
            <a:spLocks noGrp="1"/>
          </p:cNvSpPr>
          <p:nvPr>
            <p:ph type="ftr" sz="quarter" idx="11"/>
          </p:nvPr>
        </p:nvSpPr>
        <p:spPr>
          <a:xfrm>
            <a:off x="3124200" y="4767263"/>
            <a:ext cx="2895600" cy="273844"/>
          </a:xfrm>
          <a:prstGeom prst="rect">
            <a:avLst/>
          </a:prstGeom>
        </p:spPr>
        <p:txBody>
          <a:bodyPr/>
          <a:lstStyle/>
          <a:p>
            <a:endParaRPr lang="en-GB"/>
          </a:p>
        </p:txBody>
      </p:sp>
      <p:sp>
        <p:nvSpPr>
          <p:cNvPr id="9" name="Slide Number Placeholder 8"/>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3651698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Date Placeholder 2"/>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4" name="Footer Placeholder 3"/>
          <p:cNvSpPr>
            <a:spLocks noGrp="1"/>
          </p:cNvSpPr>
          <p:nvPr>
            <p:ph type="ftr" sz="quarter" idx="11"/>
          </p:nvPr>
        </p:nvSpPr>
        <p:spPr>
          <a:xfrm>
            <a:off x="3124200" y="4767263"/>
            <a:ext cx="2895600" cy="273844"/>
          </a:xfrm>
          <a:prstGeom prst="rect">
            <a:avLst/>
          </a:prstGeom>
        </p:spPr>
        <p:txBody>
          <a:bodyPr/>
          <a:lstStyle/>
          <a:p>
            <a:endParaRPr lang="en-GB"/>
          </a:p>
        </p:txBody>
      </p:sp>
      <p:sp>
        <p:nvSpPr>
          <p:cNvPr id="5" name="Slide Number Placeholder 4"/>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4185934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3" name="Footer Placeholder 2"/>
          <p:cNvSpPr>
            <a:spLocks noGrp="1"/>
          </p:cNvSpPr>
          <p:nvPr>
            <p:ph type="ftr" sz="quarter" idx="11"/>
          </p:nvPr>
        </p:nvSpPr>
        <p:spPr>
          <a:xfrm>
            <a:off x="3124200" y="4767263"/>
            <a:ext cx="2895600" cy="273844"/>
          </a:xfrm>
          <a:prstGeom prst="rect">
            <a:avLst/>
          </a:prstGeom>
        </p:spPr>
        <p:txBody>
          <a:bodyPr/>
          <a:lstStyle/>
          <a:p>
            <a:endParaRPr lang="en-GB"/>
          </a:p>
        </p:txBody>
      </p:sp>
      <p:sp>
        <p:nvSpPr>
          <p:cNvPr id="4" name="Slide Number Placeholder 3"/>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17897516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a:prstGeom prst="rect">
            <a:avLst/>
          </a:prstGeom>
        </p:spPr>
        <p:txBody>
          <a:bodyPr anchor="b"/>
          <a:lstStyle>
            <a:lvl1pPr algn="l">
              <a:defRPr sz="2000" b="1"/>
            </a:lvl1pPr>
          </a:lstStyle>
          <a:p>
            <a:r>
              <a:rPr lang="hu-HU" smtClean="0"/>
              <a:t>Mintacím szerkesztése</a:t>
            </a:r>
            <a:endParaRPr lang="en-GB"/>
          </a:p>
        </p:txBody>
      </p:sp>
      <p:sp>
        <p:nvSpPr>
          <p:cNvPr id="3" name="Content Placeholder 2"/>
          <p:cNvSpPr>
            <a:spLocks noGrp="1"/>
          </p:cNvSpPr>
          <p:nvPr>
            <p:ph idx="1"/>
          </p:nvPr>
        </p:nvSpPr>
        <p:spPr>
          <a:xfrm>
            <a:off x="3575050" y="204788"/>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Text Placeholder 3"/>
          <p:cNvSpPr>
            <a:spLocks noGrp="1"/>
          </p:cNvSpPr>
          <p:nvPr>
            <p:ph type="body" sz="half" idx="2"/>
          </p:nvPr>
        </p:nvSpPr>
        <p:spPr>
          <a:xfrm>
            <a:off x="457201" y="1076326"/>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smtClean="0"/>
              <a:t>Mintaszöveg szerkesztése</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GB"/>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2423530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dirty="0"/>
          </a:p>
        </p:txBody>
      </p:sp>
      <p:sp>
        <p:nvSpPr>
          <p:cNvPr id="3" name="Content Placeholder 2"/>
          <p:cNvSpPr>
            <a:spLocks noGrp="1"/>
          </p:cNvSpPr>
          <p:nvPr>
            <p:ph idx="1"/>
          </p:nvPr>
        </p:nvSpPr>
        <p:spPr>
          <a:xfrm>
            <a:off x="457200" y="1200151"/>
            <a:ext cx="8229600" cy="3394472"/>
          </a:xfrm>
          <a:prstGeom prst="rect">
            <a:avLst/>
          </a:prstGeom>
        </p:spPr>
        <p:txBody>
          <a:body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a:prstGeom prst="rect">
            <a:avLst/>
          </a:prstGeom>
        </p:spPr>
        <p:txBody>
          <a:bodyPr anchor="b"/>
          <a:lstStyle>
            <a:lvl1pPr algn="l">
              <a:defRPr sz="2000" b="1"/>
            </a:lvl1pPr>
          </a:lstStyle>
          <a:p>
            <a:r>
              <a:rPr lang="hu-HU" smtClean="0"/>
              <a:t>Mintacím szerkesztése</a:t>
            </a:r>
            <a:endParaRPr lang="en-GB"/>
          </a:p>
        </p:txBody>
      </p:sp>
      <p:sp>
        <p:nvSpPr>
          <p:cNvPr id="3" name="Picture Placeholder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hu-HU" smtClean="0"/>
              <a:t>Kép beszúrásához kattintson az ikonra</a:t>
            </a:r>
            <a:endParaRPr lang="en-GB"/>
          </a:p>
        </p:txBody>
      </p:sp>
      <p:sp>
        <p:nvSpPr>
          <p:cNvPr id="4" name="Text Placeholder 3"/>
          <p:cNvSpPr>
            <a:spLocks noGrp="1"/>
          </p:cNvSpPr>
          <p:nvPr>
            <p:ph type="body" sz="half" idx="2"/>
          </p:nvPr>
        </p:nvSpPr>
        <p:spPr>
          <a:xfrm>
            <a:off x="1792288" y="4025503"/>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smtClean="0"/>
              <a:t>Mintaszöveg szerkesztése</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GB"/>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6956186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Vertical Text Placeholder 2"/>
          <p:cNvSpPr>
            <a:spLocks noGrp="1"/>
          </p:cNvSpPr>
          <p:nvPr>
            <p:ph type="body" orient="vert" idx="1"/>
          </p:nvPr>
        </p:nvSpPr>
        <p:spPr>
          <a:xfrm>
            <a:off x="457200" y="1200151"/>
            <a:ext cx="8229600" cy="3394472"/>
          </a:xfrm>
          <a:prstGeom prst="rect">
            <a:avLst/>
          </a:prstGeom>
        </p:spPr>
        <p:txBody>
          <a:bodyPr vert="eaVert"/>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3489714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a:prstGeom prst="rect">
            <a:avLst/>
          </a:prstGeom>
        </p:spPr>
        <p:txBody>
          <a:bodyPr vert="eaVert"/>
          <a:lstStyle/>
          <a:p>
            <a:r>
              <a:rPr lang="hu-HU" smtClean="0"/>
              <a:t>Mintacím szerkesztése</a:t>
            </a:r>
            <a:endParaRPr lang="en-GB"/>
          </a:p>
        </p:txBody>
      </p:sp>
      <p:sp>
        <p:nvSpPr>
          <p:cNvPr id="3" name="Vertical Text Placeholder 2"/>
          <p:cNvSpPr>
            <a:spLocks noGrp="1"/>
          </p:cNvSpPr>
          <p:nvPr>
            <p:ph type="body" orient="vert" idx="1"/>
          </p:nvPr>
        </p:nvSpPr>
        <p:spPr>
          <a:xfrm>
            <a:off x="457200" y="205979"/>
            <a:ext cx="6019800" cy="4388644"/>
          </a:xfrm>
          <a:prstGeom prst="rect">
            <a:avLst/>
          </a:prstGeom>
        </p:spPr>
        <p:txBody>
          <a:bodyPr vert="eaVert"/>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GB"/>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extLst>
      <p:ext uri="{BB962C8B-B14F-4D97-AF65-F5344CB8AC3E}">
        <p14:creationId xmlns:p14="http://schemas.microsoft.com/office/powerpoint/2010/main" val="22561160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a:prstGeom prst="rect">
            <a:avLst/>
          </a:prstGeom>
        </p:spPr>
        <p:txBody>
          <a:bodyPr anchor="t"/>
          <a:lstStyle>
            <a:lvl1pPr algn="l">
              <a:defRPr sz="4000" b="1" cap="all"/>
            </a:lvl1pPr>
          </a:lstStyle>
          <a:p>
            <a:r>
              <a:rPr lang="hu-HU" smtClean="0"/>
              <a:t>Mintacím szerkesztése</a:t>
            </a:r>
            <a:endParaRPr lang="en-GB" dirty="0"/>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hu-HU" smtClean="0"/>
              <a:t>Mintaszöveg szerkesztése</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Content Placeholder 2"/>
          <p:cNvSpPr>
            <a:spLocks noGrp="1"/>
          </p:cNvSpPr>
          <p:nvPr>
            <p:ph sz="half" idx="1"/>
          </p:nvPr>
        </p:nvSpPr>
        <p:spPr>
          <a:xfrm>
            <a:off x="457200" y="1200151"/>
            <a:ext cx="4038600" cy="339447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Content Placeholder 3"/>
          <p:cNvSpPr>
            <a:spLocks noGrp="1"/>
          </p:cNvSpPr>
          <p:nvPr>
            <p:ph sz="half" idx="2"/>
          </p:nvPr>
        </p:nvSpPr>
        <p:spPr>
          <a:xfrm>
            <a:off x="4648200" y="1200151"/>
            <a:ext cx="4038600" cy="3394472"/>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lvl1pPr>
              <a:defRPr/>
            </a:lvl1pPr>
          </a:lstStyle>
          <a:p>
            <a:r>
              <a:rPr lang="hu-HU" smtClean="0"/>
              <a:t>Mintacím szerkesztése</a:t>
            </a:r>
            <a:endParaRPr lang="en-GB"/>
          </a:p>
        </p:txBody>
      </p:sp>
      <p:sp>
        <p:nvSpPr>
          <p:cNvPr id="3" name="Text Placeholder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smtClean="0"/>
              <a:t>Mintaszöveg szerkesztése</a:t>
            </a:r>
          </a:p>
        </p:txBody>
      </p:sp>
      <p:sp>
        <p:nvSpPr>
          <p:cNvPr id="4" name="Content Placeholder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dirty="0"/>
          </a:p>
        </p:txBody>
      </p:sp>
      <p:sp>
        <p:nvSpPr>
          <p:cNvPr id="5" name="Text Placeholder 4"/>
          <p:cNvSpPr>
            <a:spLocks noGrp="1"/>
          </p:cNvSpPr>
          <p:nvPr>
            <p:ph type="body" sz="quarter" idx="3"/>
          </p:nvPr>
        </p:nvSpPr>
        <p:spPr>
          <a:xfrm>
            <a:off x="4645026" y="1151335"/>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smtClean="0"/>
              <a:t>Mintaszöveg szerkesztése</a:t>
            </a:r>
          </a:p>
        </p:txBody>
      </p:sp>
      <p:sp>
        <p:nvSpPr>
          <p:cNvPr id="6" name="Content Placeholder 5"/>
          <p:cNvSpPr>
            <a:spLocks noGrp="1"/>
          </p:cNvSpPr>
          <p:nvPr>
            <p:ph sz="quarter" idx="4"/>
          </p:nvPr>
        </p:nvSpPr>
        <p:spPr>
          <a:xfrm>
            <a:off x="4645026"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7" name="Date Placeholder 6"/>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8" name="Footer Placeholder 7"/>
          <p:cNvSpPr>
            <a:spLocks noGrp="1"/>
          </p:cNvSpPr>
          <p:nvPr>
            <p:ph type="ftr" sz="quarter" idx="11"/>
          </p:nvPr>
        </p:nvSpPr>
        <p:spPr>
          <a:xfrm>
            <a:off x="3124200" y="4767263"/>
            <a:ext cx="2895600" cy="273844"/>
          </a:xfrm>
          <a:prstGeom prst="rect">
            <a:avLst/>
          </a:prstGeom>
        </p:spPr>
        <p:txBody>
          <a:bodyPr/>
          <a:lstStyle/>
          <a:p>
            <a:endParaRPr lang="en-GB"/>
          </a:p>
        </p:txBody>
      </p:sp>
      <p:sp>
        <p:nvSpPr>
          <p:cNvPr id="9" name="Slide Number Placeholder 8"/>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hu-HU" smtClean="0"/>
              <a:t>Mintacím szerkesztése</a:t>
            </a:r>
            <a:endParaRPr lang="en-GB"/>
          </a:p>
        </p:txBody>
      </p:sp>
      <p:sp>
        <p:nvSpPr>
          <p:cNvPr id="3" name="Date Placeholder 2"/>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4" name="Footer Placeholder 3"/>
          <p:cNvSpPr>
            <a:spLocks noGrp="1"/>
          </p:cNvSpPr>
          <p:nvPr>
            <p:ph type="ftr" sz="quarter" idx="11"/>
          </p:nvPr>
        </p:nvSpPr>
        <p:spPr>
          <a:xfrm>
            <a:off x="3124200" y="4767263"/>
            <a:ext cx="2895600" cy="273844"/>
          </a:xfrm>
          <a:prstGeom prst="rect">
            <a:avLst/>
          </a:prstGeom>
        </p:spPr>
        <p:txBody>
          <a:bodyPr/>
          <a:lstStyle/>
          <a:p>
            <a:endParaRPr lang="en-GB"/>
          </a:p>
        </p:txBody>
      </p:sp>
      <p:sp>
        <p:nvSpPr>
          <p:cNvPr id="5" name="Slide Number Placeholder 4"/>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3" name="Footer Placeholder 2"/>
          <p:cNvSpPr>
            <a:spLocks noGrp="1"/>
          </p:cNvSpPr>
          <p:nvPr>
            <p:ph type="ftr" sz="quarter" idx="11"/>
          </p:nvPr>
        </p:nvSpPr>
        <p:spPr>
          <a:xfrm>
            <a:off x="3124200" y="4767263"/>
            <a:ext cx="2895600" cy="273844"/>
          </a:xfrm>
          <a:prstGeom prst="rect">
            <a:avLst/>
          </a:prstGeom>
        </p:spPr>
        <p:txBody>
          <a:bodyPr/>
          <a:lstStyle/>
          <a:p>
            <a:endParaRPr lang="en-GB"/>
          </a:p>
        </p:txBody>
      </p:sp>
      <p:sp>
        <p:nvSpPr>
          <p:cNvPr id="4" name="Slide Number Placeholder 3"/>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a:prstGeom prst="rect">
            <a:avLst/>
          </a:prstGeom>
        </p:spPr>
        <p:txBody>
          <a:bodyPr anchor="b"/>
          <a:lstStyle>
            <a:lvl1pPr algn="l">
              <a:defRPr sz="2000" b="1"/>
            </a:lvl1pPr>
          </a:lstStyle>
          <a:p>
            <a:r>
              <a:rPr lang="hu-HU" smtClean="0"/>
              <a:t>Mintacím szerkesztése</a:t>
            </a:r>
            <a:endParaRPr lang="en-GB"/>
          </a:p>
        </p:txBody>
      </p:sp>
      <p:sp>
        <p:nvSpPr>
          <p:cNvPr id="3" name="Content Placeholder 2"/>
          <p:cNvSpPr>
            <a:spLocks noGrp="1"/>
          </p:cNvSpPr>
          <p:nvPr>
            <p:ph idx="1"/>
          </p:nvPr>
        </p:nvSpPr>
        <p:spPr>
          <a:xfrm>
            <a:off x="3575050" y="204788"/>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smtClean="0"/>
              <a:t>Mintaszöveg szerkesztése</a:t>
            </a:r>
          </a:p>
          <a:p>
            <a:pPr lvl="1"/>
            <a:r>
              <a:rPr lang="hu-HU" smtClean="0"/>
              <a:t>Második szint</a:t>
            </a:r>
          </a:p>
          <a:p>
            <a:pPr lvl="2"/>
            <a:r>
              <a:rPr lang="hu-HU" smtClean="0"/>
              <a:t>Harmadik szint</a:t>
            </a:r>
          </a:p>
          <a:p>
            <a:pPr lvl="3"/>
            <a:r>
              <a:rPr lang="hu-HU" smtClean="0"/>
              <a:t>Negyedik szint</a:t>
            </a:r>
          </a:p>
          <a:p>
            <a:pPr lvl="4"/>
            <a:r>
              <a:rPr lang="hu-HU" smtClean="0"/>
              <a:t>Ötödik szint</a:t>
            </a:r>
            <a:endParaRPr lang="en-GB"/>
          </a:p>
        </p:txBody>
      </p:sp>
      <p:sp>
        <p:nvSpPr>
          <p:cNvPr id="4" name="Text Placeholder 3"/>
          <p:cNvSpPr>
            <a:spLocks noGrp="1"/>
          </p:cNvSpPr>
          <p:nvPr>
            <p:ph type="body" sz="half" idx="2"/>
          </p:nvPr>
        </p:nvSpPr>
        <p:spPr>
          <a:xfrm>
            <a:off x="457201" y="1076326"/>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smtClean="0"/>
              <a:t>Mintaszöveg szerkesztése</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GB"/>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a:prstGeom prst="rect">
            <a:avLst/>
          </a:prstGeom>
        </p:spPr>
        <p:txBody>
          <a:bodyPr anchor="b"/>
          <a:lstStyle>
            <a:lvl1pPr algn="l">
              <a:defRPr sz="2000" b="1"/>
            </a:lvl1pPr>
          </a:lstStyle>
          <a:p>
            <a:r>
              <a:rPr lang="hu-HU" smtClean="0"/>
              <a:t>Mintacím szerkesztése</a:t>
            </a:r>
            <a:endParaRPr lang="en-GB"/>
          </a:p>
        </p:txBody>
      </p:sp>
      <p:sp>
        <p:nvSpPr>
          <p:cNvPr id="3" name="Picture Placeholder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hu-HU" smtClean="0"/>
              <a:t>Kép beszúrásához kattintson az ikonra</a:t>
            </a:r>
            <a:endParaRPr lang="en-GB"/>
          </a:p>
        </p:txBody>
      </p:sp>
      <p:sp>
        <p:nvSpPr>
          <p:cNvPr id="4" name="Text Placeholder 3"/>
          <p:cNvSpPr>
            <a:spLocks noGrp="1"/>
          </p:cNvSpPr>
          <p:nvPr>
            <p:ph type="body" sz="half" idx="2"/>
          </p:nvPr>
        </p:nvSpPr>
        <p:spPr>
          <a:xfrm>
            <a:off x="1792288" y="4025503"/>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smtClean="0"/>
              <a:t>Mintaszöveg szerkesztése</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CE3833FC-AEA5-4FDA-8957-FA37F64B76D8}" type="datetimeFigureOut">
              <a:rPr lang="en-GB" smtClean="0"/>
              <a:pPr/>
              <a:t>19/02/2017</a:t>
            </a:fld>
            <a:endParaRPr lang="en-GB"/>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GB"/>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018B4366-692D-492B-A7A6-119943CB6998}" type="slidenum">
              <a:rPr lang="en-GB" smtClean="0"/>
              <a:pPr/>
              <a:t>‹#›</a:t>
            </a:fld>
            <a:endParaRPr lang="en-GB"/>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2">
                <a:lumMod val="40000"/>
                <a:lumOff val="60000"/>
              </a:schemeClr>
            </a:gs>
            <a:gs pos="53000">
              <a:srgbClr val="D4DEFF"/>
            </a:gs>
            <a:gs pos="83000">
              <a:srgbClr val="D4DEFF"/>
            </a:gs>
            <a:gs pos="100000">
              <a:srgbClr val="96AB94"/>
            </a:gs>
          </a:gsLst>
          <a:lin ang="5400000" scaled="0"/>
          <a:tileRect/>
        </a:gra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Arial" pitchFamily="34" charset="0"/>
          <a:ea typeface="+mn-ea"/>
          <a:cs typeface="Arial"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2">
                <a:lumMod val="40000"/>
                <a:lumOff val="60000"/>
              </a:schemeClr>
            </a:gs>
            <a:gs pos="53000">
              <a:srgbClr val="D4DEFF"/>
            </a:gs>
            <a:gs pos="83000">
              <a:srgbClr val="D4DEFF"/>
            </a:gs>
            <a:gs pos="100000">
              <a:srgbClr val="96AB94"/>
            </a:gs>
          </a:gsLst>
          <a:lin ang="5400000" scaled="0"/>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80913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Arial" pitchFamily="34" charset="0"/>
          <a:ea typeface="+mn-ea"/>
          <a:cs typeface="Arial" pitchFamily="34"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slide" Target="slide79.xml"/><Relationship Id="rId3" Type="http://schemas.openxmlformats.org/officeDocument/2006/relationships/slide" Target="slide91.xml"/><Relationship Id="rId7" Type="http://schemas.openxmlformats.org/officeDocument/2006/relationships/slide" Target="slide3.xml"/><Relationship Id="rId12" Type="http://schemas.openxmlformats.org/officeDocument/2006/relationships/hyperlink" Target="http://www.eark-project.com/resources/general-model"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slide" Target="slide119.xml"/><Relationship Id="rId11" Type="http://schemas.openxmlformats.org/officeDocument/2006/relationships/image" Target="../media/image3.tiff"/><Relationship Id="rId5" Type="http://schemas.openxmlformats.org/officeDocument/2006/relationships/slide" Target="slide81.xml"/><Relationship Id="rId10" Type="http://schemas.openxmlformats.org/officeDocument/2006/relationships/image" Target="../media/image2.png"/><Relationship Id="rId4" Type="http://schemas.openxmlformats.org/officeDocument/2006/relationships/slide" Target="slide115.xml"/><Relationship Id="rId9" Type="http://schemas.microsoft.com/office/2007/relationships/hdphoto" Target="../media/hdphoto1.wdp"/></Relationships>
</file>

<file path=ppt/slides/_rels/slide10.xml.rels><?xml version="1.0" encoding="UTF-8" standalone="yes"?>
<Relationships xmlns="http://schemas.openxmlformats.org/package/2006/relationships"><Relationship Id="rId13" Type="http://schemas.openxmlformats.org/officeDocument/2006/relationships/slide" Target="slide61.xml"/><Relationship Id="rId18" Type="http://schemas.openxmlformats.org/officeDocument/2006/relationships/slide" Target="slide56.xml"/><Relationship Id="rId26" Type="http://schemas.openxmlformats.org/officeDocument/2006/relationships/slide" Target="slide63.xml"/><Relationship Id="rId39" Type="http://schemas.openxmlformats.org/officeDocument/2006/relationships/slide" Target="slide12.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7" Type="http://schemas.openxmlformats.org/officeDocument/2006/relationships/slide" Target="slide78.xml"/><Relationship Id="rId2" Type="http://schemas.openxmlformats.org/officeDocument/2006/relationships/notesSlide" Target="../notesSlides/notesSlide10.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 Type="http://schemas.openxmlformats.org/officeDocument/2006/relationships/image" Target="../media/image5.png"/><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10" Type="http://schemas.openxmlformats.org/officeDocument/2006/relationships/slide" Target="slide58.xml"/><Relationship Id="rId19" Type="http://schemas.openxmlformats.org/officeDocument/2006/relationships/slide" Target="slide69.xml"/><Relationship Id="rId31" Type="http://schemas.openxmlformats.org/officeDocument/2006/relationships/slide" Target="slide9.xml"/><Relationship Id="rId44" Type="http://schemas.openxmlformats.org/officeDocument/2006/relationships/slide" Target="slide20.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20" Type="http://schemas.openxmlformats.org/officeDocument/2006/relationships/slide" Target="slide70.xml"/><Relationship Id="rId41" Type="http://schemas.openxmlformats.org/officeDocument/2006/relationships/slide" Target="slide13.xml"/><Relationship Id="rId1" Type="http://schemas.openxmlformats.org/officeDocument/2006/relationships/slideLayout" Target="../slideLayouts/slideLayout1.xml"/><Relationship Id="rId6" Type="http://schemas.openxmlformats.org/officeDocument/2006/relationships/slide" Target="sl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0.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slide" Target="slide101.xml"/></Relationships>
</file>

<file path=ppt/slides/_rels/slide101.xml.rels><?xml version="1.0" encoding="UTF-8" standalone="yes"?>
<Relationships xmlns="http://schemas.openxmlformats.org/package/2006/relationships"><Relationship Id="rId3" Type="http://schemas.openxmlformats.org/officeDocument/2006/relationships/slide" Target="slide79.xml"/><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5.png"/></Relationships>
</file>

<file path=ppt/slides/_rels/slide10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slide" Target="slide104.xml"/></Relationships>
</file>

<file path=ppt/slides/_rels/slide104.xml.rels><?xml version="1.0" encoding="UTF-8" standalone="yes"?>
<Relationships xmlns="http://schemas.openxmlformats.org/package/2006/relationships"><Relationship Id="rId3" Type="http://schemas.openxmlformats.org/officeDocument/2006/relationships/slide" Target="slide79.xml"/><Relationship Id="rId7" Type="http://schemas.openxmlformats.org/officeDocument/2006/relationships/image" Target="../media/image5.png"/><Relationship Id="rId2" Type="http://schemas.openxmlformats.org/officeDocument/2006/relationships/notesSlide" Target="../notesSlides/notesSlide104.xml"/><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slide" Target="slide87.xml"/><Relationship Id="rId4" Type="http://schemas.openxmlformats.org/officeDocument/2006/relationships/slide" Target="slide58.xml"/></Relationships>
</file>

<file path=ppt/slides/_rels/slide105.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slide" Target="slide103.xml"/><Relationship Id="rId7" Type="http://schemas.openxmlformats.org/officeDocument/2006/relationships/image" Target="../media/image5.png"/><Relationship Id="rId2" Type="http://schemas.openxmlformats.org/officeDocument/2006/relationships/notesSlide" Target="../notesSlides/notesSlide105.xml"/><Relationship Id="rId1" Type="http://schemas.openxmlformats.org/officeDocument/2006/relationships/slideLayout" Target="../slideLayouts/slideLayout2.xml"/><Relationship Id="rId6" Type="http://schemas.openxmlformats.org/officeDocument/2006/relationships/slide" Target="slide108.xml"/><Relationship Id="rId5" Type="http://schemas.openxmlformats.org/officeDocument/2006/relationships/slide" Target="slide112.xml"/><Relationship Id="rId4" Type="http://schemas.openxmlformats.org/officeDocument/2006/relationships/slide" Target="slide107.xml"/></Relationships>
</file>

<file path=ppt/slides/_rels/slide1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7.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08.xml.rels><?xml version="1.0" encoding="UTF-8" standalone="yes"?>
<Relationships xmlns="http://schemas.openxmlformats.org/package/2006/relationships"><Relationship Id="rId3" Type="http://schemas.openxmlformats.org/officeDocument/2006/relationships/slide" Target="slide109.xml"/><Relationship Id="rId7" Type="http://schemas.openxmlformats.org/officeDocument/2006/relationships/image" Target="../media/image43.png"/><Relationship Id="rId2" Type="http://schemas.openxmlformats.org/officeDocument/2006/relationships/notesSlide" Target="../notesSlides/notesSlide10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slide" Target="slide111.xml"/><Relationship Id="rId4" Type="http://schemas.openxmlformats.org/officeDocument/2006/relationships/slide" Target="slide110.xml"/></Relationships>
</file>

<file path=ppt/slides/_rels/slide1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image" Target="../media/image44.png"/><Relationship Id="rId4" Type="http://schemas.openxmlformats.org/officeDocument/2006/relationships/image" Target="../media/image43.png"/></Relationships>
</file>

<file path=ppt/slides/_rels/slide11.xml.rels><?xml version="1.0" encoding="UTF-8" standalone="yes"?>
<Relationships xmlns="http://schemas.openxmlformats.org/package/2006/relationships"><Relationship Id="rId13" Type="http://schemas.openxmlformats.org/officeDocument/2006/relationships/slide" Target="slide61.xml"/><Relationship Id="rId18" Type="http://schemas.openxmlformats.org/officeDocument/2006/relationships/slide" Target="slide56.xml"/><Relationship Id="rId26" Type="http://schemas.openxmlformats.org/officeDocument/2006/relationships/slide" Target="slide63.xml"/><Relationship Id="rId39" Type="http://schemas.openxmlformats.org/officeDocument/2006/relationships/slide" Target="slide12.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7" Type="http://schemas.openxmlformats.org/officeDocument/2006/relationships/slide" Target="slide78.xml"/><Relationship Id="rId2" Type="http://schemas.openxmlformats.org/officeDocument/2006/relationships/notesSlide" Target="../notesSlides/notesSlide11.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 Type="http://schemas.openxmlformats.org/officeDocument/2006/relationships/image" Target="../media/image5.png"/><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10" Type="http://schemas.openxmlformats.org/officeDocument/2006/relationships/slide" Target="slide58.xml"/><Relationship Id="rId19" Type="http://schemas.openxmlformats.org/officeDocument/2006/relationships/slide" Target="slide69.xml"/><Relationship Id="rId31" Type="http://schemas.openxmlformats.org/officeDocument/2006/relationships/slide" Target="slide9.xml"/><Relationship Id="rId44" Type="http://schemas.openxmlformats.org/officeDocument/2006/relationships/slide" Target="slide20.xml"/><Relationship Id="rId4" Type="http://schemas.openxmlformats.org/officeDocument/2006/relationships/hyperlink" Target="http://www.essarch.org/" TargetMode="External"/><Relationship Id="rId9" Type="http://schemas.openxmlformats.org/officeDocument/2006/relationships/slide" Target="slide57.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20" Type="http://schemas.openxmlformats.org/officeDocument/2006/relationships/slide" Target="slide70.xml"/><Relationship Id="rId41" Type="http://schemas.openxmlformats.org/officeDocument/2006/relationships/slide" Target="slide13.xml"/><Relationship Id="rId1" Type="http://schemas.openxmlformats.org/officeDocument/2006/relationships/slideLayout" Target="../slideLayouts/slideLayout1.xml"/><Relationship Id="rId6" Type="http://schemas.openxmlformats.org/officeDocument/2006/relationships/slide" Target="slide4.xml"/></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0.xml"/><Relationship Id="rId1" Type="http://schemas.openxmlformats.org/officeDocument/2006/relationships/slideLayout" Target="../slideLayouts/slideLayout2.xml"/><Relationship Id="rId5" Type="http://schemas.openxmlformats.org/officeDocument/2006/relationships/image" Target="../media/image45.png"/><Relationship Id="rId4" Type="http://schemas.openxmlformats.org/officeDocument/2006/relationships/image" Target="../media/image43.png"/></Relationships>
</file>

<file path=ppt/slides/_rels/slide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1.xml"/><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43.png"/></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113.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23.png"/><Relationship Id="rId3" Type="http://schemas.openxmlformats.org/officeDocument/2006/relationships/image" Target="../media/image48.png"/><Relationship Id="rId7" Type="http://schemas.openxmlformats.org/officeDocument/2006/relationships/image" Target="../media/image51.png"/><Relationship Id="rId12" Type="http://schemas.openxmlformats.org/officeDocument/2006/relationships/image" Target="../media/image54.png"/><Relationship Id="rId2" Type="http://schemas.openxmlformats.org/officeDocument/2006/relationships/notesSlide" Target="../notesSlides/notesSlide113.xml"/><Relationship Id="rId1" Type="http://schemas.openxmlformats.org/officeDocument/2006/relationships/slideLayout" Target="../slideLayouts/slideLayout1.xml"/><Relationship Id="rId6" Type="http://schemas.openxmlformats.org/officeDocument/2006/relationships/image" Target="../media/image50.png"/><Relationship Id="rId11" Type="http://schemas.openxmlformats.org/officeDocument/2006/relationships/image" Target="../media/image53.png"/><Relationship Id="rId5" Type="http://schemas.openxmlformats.org/officeDocument/2006/relationships/image" Target="../media/image49.png"/><Relationship Id="rId10" Type="http://schemas.openxmlformats.org/officeDocument/2006/relationships/image" Target="../media/image6.png"/><Relationship Id="rId4" Type="http://schemas.openxmlformats.org/officeDocument/2006/relationships/image" Target="../media/image15.png"/><Relationship Id="rId9" Type="http://schemas.openxmlformats.org/officeDocument/2006/relationships/image" Target="../media/image52.jpeg"/><Relationship Id="rId14" Type="http://schemas.openxmlformats.org/officeDocument/2006/relationships/image" Target="../media/image46.png"/></Relationships>
</file>

<file path=ppt/slides/_rels/slide1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4.xml"/><Relationship Id="rId1" Type="http://schemas.openxmlformats.org/officeDocument/2006/relationships/slideLayout" Target="../slideLayouts/slideLayout2.xml"/><Relationship Id="rId5" Type="http://schemas.openxmlformats.org/officeDocument/2006/relationships/image" Target="../media/image55.png"/><Relationship Id="rId4" Type="http://schemas.openxmlformats.org/officeDocument/2006/relationships/image" Target="../media/image35.png"/></Relationships>
</file>

<file path=ppt/slides/_rels/slide115.xml.rels><?xml version="1.0" encoding="UTF-8" standalone="yes"?>
<Relationships xmlns="http://schemas.openxmlformats.org/package/2006/relationships"><Relationship Id="rId8" Type="http://schemas.openxmlformats.org/officeDocument/2006/relationships/hyperlink" Target="http://www.eark-project.com/resources/specificationdocs/50-draftcommonspec-1" TargetMode="External"/><Relationship Id="rId3" Type="http://schemas.openxmlformats.org/officeDocument/2006/relationships/image" Target="../media/image56.png"/><Relationship Id="rId7" Type="http://schemas.openxmlformats.org/officeDocument/2006/relationships/hyperlink" Target="http://www.eark-project.com/resources/project-deliverables/61-d53-pilot-dip-specification" TargetMode="External"/><Relationship Id="rId2" Type="http://schemas.openxmlformats.org/officeDocument/2006/relationships/notesSlide" Target="../notesSlides/notesSlide115.xml"/><Relationship Id="rId1" Type="http://schemas.openxmlformats.org/officeDocument/2006/relationships/slideLayout" Target="../slideLayouts/slideLayout2.xml"/><Relationship Id="rId6" Type="http://schemas.openxmlformats.org/officeDocument/2006/relationships/hyperlink" Target="http://www.eark-project.com/resources/project-deliverables/53-d43earkaipspec-1" TargetMode="External"/><Relationship Id="rId5" Type="http://schemas.openxmlformats.org/officeDocument/2006/relationships/hyperlink" Target="http://www.eark-project.com/resources/project-deliverables/51-d33pilotspec" TargetMode="Externa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hyperlink" Target="http://www.eark-project.com/resources/specificationdocs/32-specification-for-siard-format-v20"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7.xml"/><Relationship Id="rId1" Type="http://schemas.openxmlformats.org/officeDocument/2006/relationships/slideLayout" Target="../slideLayouts/slideLayout2.xml"/><Relationship Id="rId4" Type="http://schemas.openxmlformats.org/officeDocument/2006/relationships/hyperlink" Target="http://www.eark-project.com/resources/specificationdocs/32-specification-for-siard-format-v20"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8.xml"/><Relationship Id="rId1" Type="http://schemas.openxmlformats.org/officeDocument/2006/relationships/slideLayout" Target="../slideLayouts/slideLayout2.xml"/><Relationship Id="rId5" Type="http://schemas.openxmlformats.org/officeDocument/2006/relationships/image" Target="../media/image57.png"/><Relationship Id="rId4" Type="http://schemas.openxmlformats.org/officeDocument/2006/relationships/hyperlink" Target="http://www.eark-project.com/resources/project-deliverables/52-d33smurf"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3" Type="http://schemas.openxmlformats.org/officeDocument/2006/relationships/slide" Target="slide59.xml"/><Relationship Id="rId18" Type="http://schemas.openxmlformats.org/officeDocument/2006/relationships/slide" Target="slide65.xml"/><Relationship Id="rId26" Type="http://schemas.openxmlformats.org/officeDocument/2006/relationships/slide" Target="slide74.xml"/><Relationship Id="rId39" Type="http://schemas.openxmlformats.org/officeDocument/2006/relationships/slide" Target="slide26.xml"/><Relationship Id="rId21" Type="http://schemas.openxmlformats.org/officeDocument/2006/relationships/slide" Target="slide69.xml"/><Relationship Id="rId34" Type="http://schemas.openxmlformats.org/officeDocument/2006/relationships/slide" Target="slide7.xml"/><Relationship Id="rId42" Type="http://schemas.openxmlformats.org/officeDocument/2006/relationships/slide" Target="slide15.xml"/><Relationship Id="rId47" Type="http://schemas.openxmlformats.org/officeDocument/2006/relationships/slide" Target="slide16.xml"/><Relationship Id="rId50" Type="http://schemas.openxmlformats.org/officeDocument/2006/relationships/slide" Target="slide22.xml"/><Relationship Id="rId7" Type="http://schemas.openxmlformats.org/officeDocument/2006/relationships/hyperlink" Target="http://eark-project.com/resources/project-deliverables/54-d62intplatformref-1" TargetMode="External"/><Relationship Id="rId2" Type="http://schemas.openxmlformats.org/officeDocument/2006/relationships/notesSlide" Target="../notesSlides/notesSlide12.xml"/><Relationship Id="rId16" Type="http://schemas.openxmlformats.org/officeDocument/2006/relationships/slide" Target="slide62.xml"/><Relationship Id="rId29" Type="http://schemas.openxmlformats.org/officeDocument/2006/relationships/slide" Target="slide76.xml"/><Relationship Id="rId11" Type="http://schemas.openxmlformats.org/officeDocument/2006/relationships/slide" Target="slide77.xml"/><Relationship Id="rId24" Type="http://schemas.openxmlformats.org/officeDocument/2006/relationships/slide" Target="slide72.xml"/><Relationship Id="rId32" Type="http://schemas.openxmlformats.org/officeDocument/2006/relationships/slide" Target="slide6.xml"/><Relationship Id="rId37" Type="http://schemas.openxmlformats.org/officeDocument/2006/relationships/slide" Target="slide25.xml"/><Relationship Id="rId40" Type="http://schemas.openxmlformats.org/officeDocument/2006/relationships/slide" Target="slide10.xml"/><Relationship Id="rId45" Type="http://schemas.openxmlformats.org/officeDocument/2006/relationships/slide" Target="slide21.xml"/><Relationship Id="rId53" Type="http://schemas.openxmlformats.org/officeDocument/2006/relationships/slide" Target="slide68.xml"/><Relationship Id="rId5" Type="http://schemas.openxmlformats.org/officeDocument/2006/relationships/slide" Target="slide58.xml"/><Relationship Id="rId10" Type="http://schemas.openxmlformats.org/officeDocument/2006/relationships/slide" Target="slide78.xml"/><Relationship Id="rId19" Type="http://schemas.openxmlformats.org/officeDocument/2006/relationships/slide" Target="slide66.xml"/><Relationship Id="rId31" Type="http://schemas.openxmlformats.org/officeDocument/2006/relationships/slide" Target="slide8.xml"/><Relationship Id="rId44" Type="http://schemas.openxmlformats.org/officeDocument/2006/relationships/slide" Target="slide14.xml"/><Relationship Id="rId52" Type="http://schemas.openxmlformats.org/officeDocument/2006/relationships/slide" Target="slide19.xml"/><Relationship Id="rId4" Type="http://schemas.openxmlformats.org/officeDocument/2006/relationships/slide" Target="slide89.xml"/><Relationship Id="rId9" Type="http://schemas.openxmlformats.org/officeDocument/2006/relationships/slide" Target="slide4.xml"/><Relationship Id="rId14" Type="http://schemas.openxmlformats.org/officeDocument/2006/relationships/slide" Target="slide60.xml"/><Relationship Id="rId22" Type="http://schemas.openxmlformats.org/officeDocument/2006/relationships/slide" Target="slide70.xml"/><Relationship Id="rId27" Type="http://schemas.openxmlformats.org/officeDocument/2006/relationships/slide" Target="slide75.xml"/><Relationship Id="rId30" Type="http://schemas.openxmlformats.org/officeDocument/2006/relationships/slide" Target="slide5.xml"/><Relationship Id="rId35" Type="http://schemas.openxmlformats.org/officeDocument/2006/relationships/slide" Target="slide11.xml"/><Relationship Id="rId43" Type="http://schemas.openxmlformats.org/officeDocument/2006/relationships/slide" Target="slide13.xml"/><Relationship Id="rId48" Type="http://schemas.openxmlformats.org/officeDocument/2006/relationships/slide" Target="slide17.xml"/><Relationship Id="rId8" Type="http://schemas.openxmlformats.org/officeDocument/2006/relationships/image" Target="../media/image5.png"/><Relationship Id="rId51" Type="http://schemas.openxmlformats.org/officeDocument/2006/relationships/slide" Target="slide18.xml"/><Relationship Id="rId3" Type="http://schemas.openxmlformats.org/officeDocument/2006/relationships/slide" Target="slide83.xml"/><Relationship Id="rId12" Type="http://schemas.openxmlformats.org/officeDocument/2006/relationships/slide" Target="slide57.xml"/><Relationship Id="rId17" Type="http://schemas.openxmlformats.org/officeDocument/2006/relationships/slide" Target="slide64.xml"/><Relationship Id="rId25" Type="http://schemas.openxmlformats.org/officeDocument/2006/relationships/slide" Target="slide73.xml"/><Relationship Id="rId33" Type="http://schemas.openxmlformats.org/officeDocument/2006/relationships/slide" Target="slide9.xml"/><Relationship Id="rId38" Type="http://schemas.openxmlformats.org/officeDocument/2006/relationships/slide" Target="slide24.xml"/><Relationship Id="rId46" Type="http://schemas.openxmlformats.org/officeDocument/2006/relationships/slide" Target="slide20.xml"/><Relationship Id="rId20" Type="http://schemas.openxmlformats.org/officeDocument/2006/relationships/slide" Target="slide56.xml"/><Relationship Id="rId41" Type="http://schemas.openxmlformats.org/officeDocument/2006/relationships/slide" Target="slide12.xml"/><Relationship Id="rId1" Type="http://schemas.openxmlformats.org/officeDocument/2006/relationships/slideLayout" Target="../slideLayouts/slideLayout1.xml"/><Relationship Id="rId6" Type="http://schemas.openxmlformats.org/officeDocument/2006/relationships/image" Target="../media/image4.jpeg"/><Relationship Id="rId15" Type="http://schemas.openxmlformats.org/officeDocument/2006/relationships/slide" Target="slide61.xml"/><Relationship Id="rId23" Type="http://schemas.openxmlformats.org/officeDocument/2006/relationships/slide" Target="slide71.xml"/><Relationship Id="rId28" Type="http://schemas.openxmlformats.org/officeDocument/2006/relationships/slide" Target="slide63.xml"/><Relationship Id="rId36" Type="http://schemas.openxmlformats.org/officeDocument/2006/relationships/slide" Target="slide23.xml"/><Relationship Id="rId49" Type="http://schemas.openxmlformats.org/officeDocument/2006/relationships/slide" Target="slide27.xml"/></Relationships>
</file>

<file path=ppt/slides/_rels/slide120.xml.rels><?xml version="1.0" encoding="UTF-8" standalone="yes"?>
<Relationships xmlns="http://schemas.openxmlformats.org/package/2006/relationships"><Relationship Id="rId13" Type="http://schemas.openxmlformats.org/officeDocument/2006/relationships/slide" Target="slide19.xml"/><Relationship Id="rId18" Type="http://schemas.openxmlformats.org/officeDocument/2006/relationships/slide" Target="slide23.xml"/><Relationship Id="rId26" Type="http://schemas.openxmlformats.org/officeDocument/2006/relationships/slide" Target="slide11.xml"/><Relationship Id="rId3" Type="http://schemas.openxmlformats.org/officeDocument/2006/relationships/image" Target="../media/image5.png"/><Relationship Id="rId21" Type="http://schemas.openxmlformats.org/officeDocument/2006/relationships/slide" Target="slide25.xml"/><Relationship Id="rId34" Type="http://schemas.openxmlformats.org/officeDocument/2006/relationships/slide" Target="slide13.xml"/><Relationship Id="rId7" Type="http://schemas.openxmlformats.org/officeDocument/2006/relationships/image" Target="../media/image10.png"/><Relationship Id="rId12" Type="http://schemas.openxmlformats.org/officeDocument/2006/relationships/slide" Target="slide17.xml"/><Relationship Id="rId17" Type="http://schemas.openxmlformats.org/officeDocument/2006/relationships/slide" Target="slide22.xml"/><Relationship Id="rId25" Type="http://schemas.openxmlformats.org/officeDocument/2006/relationships/slide" Target="slide10.xml"/><Relationship Id="rId33" Type="http://schemas.openxmlformats.org/officeDocument/2006/relationships/slide" Target="slide14.xml"/><Relationship Id="rId2" Type="http://schemas.openxmlformats.org/officeDocument/2006/relationships/notesSlide" Target="../notesSlides/notesSlide120.xml"/><Relationship Id="rId16" Type="http://schemas.openxmlformats.org/officeDocument/2006/relationships/slide" Target="slide20.xml"/><Relationship Id="rId20" Type="http://schemas.openxmlformats.org/officeDocument/2006/relationships/slide" Target="slide24.xml"/><Relationship Id="rId29" Type="http://schemas.openxmlformats.org/officeDocument/2006/relationships/slide" Target="slide5.xml"/><Relationship Id="rId1" Type="http://schemas.openxmlformats.org/officeDocument/2006/relationships/slideLayout" Target="../slideLayouts/slideLayout2.xml"/><Relationship Id="rId6" Type="http://schemas.openxmlformats.org/officeDocument/2006/relationships/image" Target="../media/image9.png"/><Relationship Id="rId11" Type="http://schemas.openxmlformats.org/officeDocument/2006/relationships/slide" Target="slide16.xml"/><Relationship Id="rId24" Type="http://schemas.openxmlformats.org/officeDocument/2006/relationships/slide" Target="slide9.xml"/><Relationship Id="rId32" Type="http://schemas.openxmlformats.org/officeDocument/2006/relationships/slide" Target="slide118.xml"/><Relationship Id="rId5" Type="http://schemas.openxmlformats.org/officeDocument/2006/relationships/image" Target="../media/image8.png"/><Relationship Id="rId15" Type="http://schemas.openxmlformats.org/officeDocument/2006/relationships/slide" Target="slide21.xml"/><Relationship Id="rId23" Type="http://schemas.openxmlformats.org/officeDocument/2006/relationships/slide" Target="slide7.xml"/><Relationship Id="rId28" Type="http://schemas.openxmlformats.org/officeDocument/2006/relationships/image" Target="../media/image12.png"/><Relationship Id="rId10" Type="http://schemas.openxmlformats.org/officeDocument/2006/relationships/slide" Target="slide15.xml"/><Relationship Id="rId19" Type="http://schemas.openxmlformats.org/officeDocument/2006/relationships/slide" Target="slide26.xml"/><Relationship Id="rId31" Type="http://schemas.openxmlformats.org/officeDocument/2006/relationships/slide" Target="slide117.xml"/><Relationship Id="rId4" Type="http://schemas.openxmlformats.org/officeDocument/2006/relationships/image" Target="../media/image7.png"/><Relationship Id="rId9" Type="http://schemas.openxmlformats.org/officeDocument/2006/relationships/slide" Target="slide115.xml"/><Relationship Id="rId14" Type="http://schemas.openxmlformats.org/officeDocument/2006/relationships/slide" Target="slide18.xml"/><Relationship Id="rId22" Type="http://schemas.openxmlformats.org/officeDocument/2006/relationships/slide" Target="slide27.xml"/><Relationship Id="rId27" Type="http://schemas.openxmlformats.org/officeDocument/2006/relationships/slide" Target="slide8.xml"/><Relationship Id="rId30" Type="http://schemas.openxmlformats.org/officeDocument/2006/relationships/slide" Target="slide6.xml"/><Relationship Id="rId8" Type="http://schemas.openxmlformats.org/officeDocument/2006/relationships/image" Target="../media/image11.png"/></Relationships>
</file>

<file path=ppt/slides/_rels/slide121.xml.rels><?xml version="1.0" encoding="UTF-8" standalone="yes"?>
<Relationships xmlns="http://schemas.openxmlformats.org/package/2006/relationships"><Relationship Id="rId13" Type="http://schemas.openxmlformats.org/officeDocument/2006/relationships/slide" Target="slide19.xml"/><Relationship Id="rId18" Type="http://schemas.openxmlformats.org/officeDocument/2006/relationships/slide" Target="slide23.xml"/><Relationship Id="rId26" Type="http://schemas.openxmlformats.org/officeDocument/2006/relationships/slide" Target="slide11.xml"/><Relationship Id="rId3" Type="http://schemas.openxmlformats.org/officeDocument/2006/relationships/image" Target="../media/image5.png"/><Relationship Id="rId21" Type="http://schemas.openxmlformats.org/officeDocument/2006/relationships/slide" Target="slide25.xml"/><Relationship Id="rId34" Type="http://schemas.openxmlformats.org/officeDocument/2006/relationships/slide" Target="slide13.xml"/><Relationship Id="rId7" Type="http://schemas.openxmlformats.org/officeDocument/2006/relationships/image" Target="../media/image10.png"/><Relationship Id="rId12" Type="http://schemas.openxmlformats.org/officeDocument/2006/relationships/slide" Target="slide17.xml"/><Relationship Id="rId17" Type="http://schemas.openxmlformats.org/officeDocument/2006/relationships/slide" Target="slide22.xml"/><Relationship Id="rId25" Type="http://schemas.openxmlformats.org/officeDocument/2006/relationships/slide" Target="slide10.xml"/><Relationship Id="rId33" Type="http://schemas.openxmlformats.org/officeDocument/2006/relationships/slide" Target="slide14.xml"/><Relationship Id="rId2" Type="http://schemas.openxmlformats.org/officeDocument/2006/relationships/notesSlide" Target="../notesSlides/notesSlide121.xml"/><Relationship Id="rId16" Type="http://schemas.openxmlformats.org/officeDocument/2006/relationships/slide" Target="slide20.xml"/><Relationship Id="rId20" Type="http://schemas.openxmlformats.org/officeDocument/2006/relationships/slide" Target="slide24.xml"/><Relationship Id="rId29" Type="http://schemas.openxmlformats.org/officeDocument/2006/relationships/slide" Target="slide5.xml"/><Relationship Id="rId1" Type="http://schemas.openxmlformats.org/officeDocument/2006/relationships/slideLayout" Target="../slideLayouts/slideLayout2.xml"/><Relationship Id="rId6" Type="http://schemas.openxmlformats.org/officeDocument/2006/relationships/image" Target="../media/image9.png"/><Relationship Id="rId11" Type="http://schemas.openxmlformats.org/officeDocument/2006/relationships/slide" Target="slide16.xml"/><Relationship Id="rId24" Type="http://schemas.openxmlformats.org/officeDocument/2006/relationships/slide" Target="slide9.xml"/><Relationship Id="rId32" Type="http://schemas.openxmlformats.org/officeDocument/2006/relationships/slide" Target="slide118.xml"/><Relationship Id="rId5" Type="http://schemas.openxmlformats.org/officeDocument/2006/relationships/image" Target="../media/image8.png"/><Relationship Id="rId15" Type="http://schemas.openxmlformats.org/officeDocument/2006/relationships/slide" Target="slide21.xml"/><Relationship Id="rId23" Type="http://schemas.openxmlformats.org/officeDocument/2006/relationships/slide" Target="slide7.xml"/><Relationship Id="rId28" Type="http://schemas.openxmlformats.org/officeDocument/2006/relationships/image" Target="../media/image12.png"/><Relationship Id="rId10" Type="http://schemas.openxmlformats.org/officeDocument/2006/relationships/slide" Target="slide15.xml"/><Relationship Id="rId19" Type="http://schemas.openxmlformats.org/officeDocument/2006/relationships/slide" Target="slide26.xml"/><Relationship Id="rId31" Type="http://schemas.openxmlformats.org/officeDocument/2006/relationships/slide" Target="slide117.xml"/><Relationship Id="rId4" Type="http://schemas.openxmlformats.org/officeDocument/2006/relationships/image" Target="../media/image7.png"/><Relationship Id="rId9" Type="http://schemas.openxmlformats.org/officeDocument/2006/relationships/slide" Target="slide115.xml"/><Relationship Id="rId14" Type="http://schemas.openxmlformats.org/officeDocument/2006/relationships/slide" Target="slide18.xml"/><Relationship Id="rId22" Type="http://schemas.openxmlformats.org/officeDocument/2006/relationships/slide" Target="slide27.xml"/><Relationship Id="rId27" Type="http://schemas.openxmlformats.org/officeDocument/2006/relationships/slide" Target="slide8.xml"/><Relationship Id="rId30" Type="http://schemas.openxmlformats.org/officeDocument/2006/relationships/slide" Target="slide6.xml"/><Relationship Id="rId8" Type="http://schemas.openxmlformats.org/officeDocument/2006/relationships/image" Target="../media/image11.png"/></Relationships>
</file>

<file path=ppt/slides/_rels/slide12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slide" Target="slide115.xml"/><Relationship Id="rId3" Type="http://schemas.openxmlformats.org/officeDocument/2006/relationships/image" Target="../media/image5.png"/><Relationship Id="rId7" Type="http://schemas.openxmlformats.org/officeDocument/2006/relationships/slide" Target="slide117.xml"/><Relationship Id="rId12" Type="http://schemas.openxmlformats.org/officeDocument/2006/relationships/slide" Target="slide8.xml"/><Relationship Id="rId2" Type="http://schemas.openxmlformats.org/officeDocument/2006/relationships/notesSlide" Target="../notesSlides/notesSlide122.xml"/><Relationship Id="rId1" Type="http://schemas.openxmlformats.org/officeDocument/2006/relationships/slideLayout" Target="../slideLayouts/slideLayout2.xml"/><Relationship Id="rId6" Type="http://schemas.openxmlformats.org/officeDocument/2006/relationships/slide" Target="slide5.xml"/><Relationship Id="rId11" Type="http://schemas.openxmlformats.org/officeDocument/2006/relationships/slide" Target="slide118.xml"/><Relationship Id="rId5" Type="http://schemas.openxmlformats.org/officeDocument/2006/relationships/slide" Target="slide24.xml"/><Relationship Id="rId10" Type="http://schemas.openxmlformats.org/officeDocument/2006/relationships/slide" Target="slide6.xml"/><Relationship Id="rId4" Type="http://schemas.openxmlformats.org/officeDocument/2006/relationships/image" Target="../media/image9.png"/><Relationship Id="rId9" Type="http://schemas.openxmlformats.org/officeDocument/2006/relationships/image" Target="../media/image11.png"/></Relationships>
</file>

<file path=ppt/slides/_rels/slide12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image" Target="../media/image5.png"/><Relationship Id="rId7" Type="http://schemas.openxmlformats.org/officeDocument/2006/relationships/slide" Target="slide23.xml"/><Relationship Id="rId2" Type="http://schemas.openxmlformats.org/officeDocument/2006/relationships/notesSlide" Target="../notesSlides/notesSlide123.xml"/><Relationship Id="rId1" Type="http://schemas.openxmlformats.org/officeDocument/2006/relationships/slideLayout" Target="../slideLayouts/slideLayout2.xml"/><Relationship Id="rId6" Type="http://schemas.openxmlformats.org/officeDocument/2006/relationships/slide" Target="slide115.xml"/><Relationship Id="rId5" Type="http://schemas.openxmlformats.org/officeDocument/2006/relationships/image" Target="../media/image11.png"/><Relationship Id="rId10" Type="http://schemas.openxmlformats.org/officeDocument/2006/relationships/slide" Target="slide14.xml"/><Relationship Id="rId4" Type="http://schemas.openxmlformats.org/officeDocument/2006/relationships/image" Target="../media/image10.png"/><Relationship Id="rId9" Type="http://schemas.openxmlformats.org/officeDocument/2006/relationships/slide" Target="slide11.xml"/></Relationships>
</file>

<file path=ppt/slides/_rels/slide124.xml.rels><?xml version="1.0" encoding="UTF-8" standalone="yes"?>
<Relationships xmlns="http://schemas.openxmlformats.org/package/2006/relationships"><Relationship Id="rId8" Type="http://schemas.openxmlformats.org/officeDocument/2006/relationships/slide" Target="slide26.xml"/><Relationship Id="rId3" Type="http://schemas.openxmlformats.org/officeDocument/2006/relationships/image" Target="../media/image5.png"/><Relationship Id="rId7" Type="http://schemas.openxmlformats.org/officeDocument/2006/relationships/slide" Target="slide118.xml"/><Relationship Id="rId2" Type="http://schemas.openxmlformats.org/officeDocument/2006/relationships/notesSlide" Target="../notesSlides/notesSlide124.xml"/><Relationship Id="rId1" Type="http://schemas.openxmlformats.org/officeDocument/2006/relationships/slideLayout" Target="../slideLayouts/slideLayout2.xml"/><Relationship Id="rId6" Type="http://schemas.openxmlformats.org/officeDocument/2006/relationships/slide" Target="slide6.xml"/><Relationship Id="rId5" Type="http://schemas.openxmlformats.org/officeDocument/2006/relationships/image" Target="../media/image11.png"/><Relationship Id="rId10" Type="http://schemas.openxmlformats.org/officeDocument/2006/relationships/slide" Target="slide115.xml"/><Relationship Id="rId4" Type="http://schemas.openxmlformats.org/officeDocument/2006/relationships/image" Target="../media/image10.png"/><Relationship Id="rId9" Type="http://schemas.openxmlformats.org/officeDocument/2006/relationships/slide" Target="slide8.xml"/></Relationships>
</file>

<file path=ppt/slides/_rels/slide12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slide" Target="slide117.xml"/><Relationship Id="rId2" Type="http://schemas.openxmlformats.org/officeDocument/2006/relationships/notesSlide" Target="../notesSlides/notesSlide125.xml"/><Relationship Id="rId1" Type="http://schemas.openxmlformats.org/officeDocument/2006/relationships/slideLayout" Target="../slideLayouts/slideLayout2.xml"/><Relationship Id="rId6" Type="http://schemas.openxmlformats.org/officeDocument/2006/relationships/slide" Target="slide5.xml"/><Relationship Id="rId5" Type="http://schemas.openxmlformats.org/officeDocument/2006/relationships/slide" Target="slide24.xml"/><Relationship Id="rId4" Type="http://schemas.openxmlformats.org/officeDocument/2006/relationships/image" Target="../media/image9.png"/></Relationships>
</file>

<file path=ppt/slides/_rels/slide126.xml.rels><?xml version="1.0" encoding="UTF-8" standalone="yes"?>
<Relationships xmlns="http://schemas.openxmlformats.org/package/2006/relationships"><Relationship Id="rId8" Type="http://schemas.openxmlformats.org/officeDocument/2006/relationships/slide" Target="slide17.xml"/><Relationship Id="rId13" Type="http://schemas.openxmlformats.org/officeDocument/2006/relationships/slide" Target="slide22.xml"/><Relationship Id="rId18" Type="http://schemas.openxmlformats.org/officeDocument/2006/relationships/image" Target="../media/image12.png"/><Relationship Id="rId3" Type="http://schemas.openxmlformats.org/officeDocument/2006/relationships/image" Target="../media/image5.png"/><Relationship Id="rId21" Type="http://schemas.openxmlformats.org/officeDocument/2006/relationships/slide" Target="slide118.xml"/><Relationship Id="rId7" Type="http://schemas.openxmlformats.org/officeDocument/2006/relationships/slide" Target="slide16.xml"/><Relationship Id="rId12" Type="http://schemas.openxmlformats.org/officeDocument/2006/relationships/slide" Target="slide20.xml"/><Relationship Id="rId17" Type="http://schemas.openxmlformats.org/officeDocument/2006/relationships/slide" Target="slide11.xml"/><Relationship Id="rId2" Type="http://schemas.openxmlformats.org/officeDocument/2006/relationships/notesSlide" Target="../notesSlides/notesSlide126.xml"/><Relationship Id="rId16" Type="http://schemas.openxmlformats.org/officeDocument/2006/relationships/slide" Target="slide9.xml"/><Relationship Id="rId20" Type="http://schemas.openxmlformats.org/officeDocument/2006/relationships/slide" Target="slide7.xml"/><Relationship Id="rId1" Type="http://schemas.openxmlformats.org/officeDocument/2006/relationships/slideLayout" Target="../slideLayouts/slideLayout2.xml"/><Relationship Id="rId6" Type="http://schemas.openxmlformats.org/officeDocument/2006/relationships/slide" Target="slide15.xml"/><Relationship Id="rId11" Type="http://schemas.openxmlformats.org/officeDocument/2006/relationships/slide" Target="slide21.xml"/><Relationship Id="rId5" Type="http://schemas.openxmlformats.org/officeDocument/2006/relationships/slide" Target="slide115.xml"/><Relationship Id="rId15" Type="http://schemas.openxmlformats.org/officeDocument/2006/relationships/slide" Target="slide27.xml"/><Relationship Id="rId10" Type="http://schemas.openxmlformats.org/officeDocument/2006/relationships/slide" Target="slide18.xml"/><Relationship Id="rId19" Type="http://schemas.openxmlformats.org/officeDocument/2006/relationships/slide" Target="slide14.xml"/><Relationship Id="rId4" Type="http://schemas.openxmlformats.org/officeDocument/2006/relationships/image" Target="../media/image8.png"/><Relationship Id="rId9" Type="http://schemas.openxmlformats.org/officeDocument/2006/relationships/slide" Target="slide19.xml"/><Relationship Id="rId14" Type="http://schemas.openxmlformats.org/officeDocument/2006/relationships/slide" Target="slide23.xml"/></Relationships>
</file>

<file path=ppt/slides/_rels/slide12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slide" Target="slide13.xml"/><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slide" Target="slide24.xml"/><Relationship Id="rId5" Type="http://schemas.openxmlformats.org/officeDocument/2006/relationships/slide" Target="slide115.xml"/><Relationship Id="rId4" Type="http://schemas.openxmlformats.org/officeDocument/2006/relationships/image" Target="../media/image9.png"/></Relationships>
</file>

<file path=ppt/slides/_rels/slide128.xml.rels><?xml version="1.0" encoding="UTF-8" standalone="yes"?>
<Relationships xmlns="http://schemas.openxmlformats.org/package/2006/relationships"><Relationship Id="rId8" Type="http://schemas.openxmlformats.org/officeDocument/2006/relationships/slide" Target="slide15.xml"/><Relationship Id="rId13" Type="http://schemas.openxmlformats.org/officeDocument/2006/relationships/slide" Target="slide24.xml"/><Relationship Id="rId18" Type="http://schemas.openxmlformats.org/officeDocument/2006/relationships/slide" Target="slide117.xml"/><Relationship Id="rId3" Type="http://schemas.openxmlformats.org/officeDocument/2006/relationships/image" Target="../media/image5.png"/><Relationship Id="rId7" Type="http://schemas.openxmlformats.org/officeDocument/2006/relationships/slide" Target="slide115.xml"/><Relationship Id="rId12" Type="http://schemas.openxmlformats.org/officeDocument/2006/relationships/slide" Target="slide23.xml"/><Relationship Id="rId17" Type="http://schemas.openxmlformats.org/officeDocument/2006/relationships/slide" Target="slide5.xml"/><Relationship Id="rId2" Type="http://schemas.openxmlformats.org/officeDocument/2006/relationships/notesSlide" Target="../notesSlides/notesSlide128.xml"/><Relationship Id="rId16" Type="http://schemas.openxmlformats.org/officeDocument/2006/relationships/slide" Target="slide11.xml"/><Relationship Id="rId1" Type="http://schemas.openxmlformats.org/officeDocument/2006/relationships/slideLayout" Target="../slideLayouts/slideLayout2.xml"/><Relationship Id="rId6" Type="http://schemas.openxmlformats.org/officeDocument/2006/relationships/image" Target="../media/image9.png"/><Relationship Id="rId11" Type="http://schemas.openxmlformats.org/officeDocument/2006/relationships/slide" Target="slide22.xml"/><Relationship Id="rId5" Type="http://schemas.openxmlformats.org/officeDocument/2006/relationships/image" Target="../media/image8.png"/><Relationship Id="rId15" Type="http://schemas.openxmlformats.org/officeDocument/2006/relationships/slide" Target="slide7.xml"/><Relationship Id="rId10" Type="http://schemas.openxmlformats.org/officeDocument/2006/relationships/slide" Target="slide20.xml"/><Relationship Id="rId19" Type="http://schemas.openxmlformats.org/officeDocument/2006/relationships/slide" Target="slide118.xml"/><Relationship Id="rId4" Type="http://schemas.openxmlformats.org/officeDocument/2006/relationships/image" Target="../media/image7.png"/><Relationship Id="rId9" Type="http://schemas.openxmlformats.org/officeDocument/2006/relationships/slide" Target="slide21.xml"/><Relationship Id="rId14" Type="http://schemas.openxmlformats.org/officeDocument/2006/relationships/slide" Target="slide25.xml"/></Relationships>
</file>

<file path=ppt/slides/_rels/slide13.xml.rels><?xml version="1.0" encoding="UTF-8" standalone="yes"?>
<Relationships xmlns="http://schemas.openxmlformats.org/package/2006/relationships"><Relationship Id="rId26" Type="http://schemas.openxmlformats.org/officeDocument/2006/relationships/slide" Target="slide74.xml"/><Relationship Id="rId21" Type="http://schemas.openxmlformats.org/officeDocument/2006/relationships/slide" Target="slide69.xml"/><Relationship Id="rId42" Type="http://schemas.openxmlformats.org/officeDocument/2006/relationships/slide" Target="slide15.xml"/><Relationship Id="rId47" Type="http://schemas.openxmlformats.org/officeDocument/2006/relationships/slide" Target="slide16.xml"/><Relationship Id="rId63" Type="http://schemas.openxmlformats.org/officeDocument/2006/relationships/slide" Target="slide43.xml"/><Relationship Id="rId68" Type="http://schemas.openxmlformats.org/officeDocument/2006/relationships/slide" Target="slide52.xml"/><Relationship Id="rId7" Type="http://schemas.openxmlformats.org/officeDocument/2006/relationships/image" Target="../media/image5.png"/><Relationship Id="rId2" Type="http://schemas.openxmlformats.org/officeDocument/2006/relationships/notesSlide" Target="../notesSlides/notesSlide13.xml"/><Relationship Id="rId16" Type="http://schemas.openxmlformats.org/officeDocument/2006/relationships/slide" Target="slide62.xml"/><Relationship Id="rId29" Type="http://schemas.openxmlformats.org/officeDocument/2006/relationships/slide" Target="slide76.xml"/><Relationship Id="rId11" Type="http://schemas.openxmlformats.org/officeDocument/2006/relationships/slide" Target="slide57.xml"/><Relationship Id="rId24" Type="http://schemas.openxmlformats.org/officeDocument/2006/relationships/slide" Target="slide72.xml"/><Relationship Id="rId32" Type="http://schemas.openxmlformats.org/officeDocument/2006/relationships/slide" Target="slide6.xml"/><Relationship Id="rId37" Type="http://schemas.openxmlformats.org/officeDocument/2006/relationships/slide" Target="slide25.xml"/><Relationship Id="rId40" Type="http://schemas.openxmlformats.org/officeDocument/2006/relationships/slide" Target="slide10.xml"/><Relationship Id="rId45" Type="http://schemas.openxmlformats.org/officeDocument/2006/relationships/slide" Target="slide21.xml"/><Relationship Id="rId53" Type="http://schemas.openxmlformats.org/officeDocument/2006/relationships/slide" Target="slide68.xml"/><Relationship Id="rId58" Type="http://schemas.openxmlformats.org/officeDocument/2006/relationships/slide" Target="slide37.xml"/><Relationship Id="rId66" Type="http://schemas.openxmlformats.org/officeDocument/2006/relationships/slide" Target="slide51.xml"/><Relationship Id="rId5" Type="http://schemas.openxmlformats.org/officeDocument/2006/relationships/image" Target="../media/image4.jpeg"/><Relationship Id="rId61" Type="http://schemas.openxmlformats.org/officeDocument/2006/relationships/slide" Target="slide41.xml"/><Relationship Id="rId19" Type="http://schemas.openxmlformats.org/officeDocument/2006/relationships/slide" Target="slide66.xml"/><Relationship Id="rId14" Type="http://schemas.openxmlformats.org/officeDocument/2006/relationships/slide" Target="slide60.xml"/><Relationship Id="rId22" Type="http://schemas.openxmlformats.org/officeDocument/2006/relationships/slide" Target="slide70.xml"/><Relationship Id="rId27" Type="http://schemas.openxmlformats.org/officeDocument/2006/relationships/slide" Target="slide75.xml"/><Relationship Id="rId30" Type="http://schemas.openxmlformats.org/officeDocument/2006/relationships/slide" Target="slide5.xml"/><Relationship Id="rId35" Type="http://schemas.openxmlformats.org/officeDocument/2006/relationships/slide" Target="slide11.xml"/><Relationship Id="rId43" Type="http://schemas.openxmlformats.org/officeDocument/2006/relationships/slide" Target="slide13.xml"/><Relationship Id="rId48" Type="http://schemas.openxmlformats.org/officeDocument/2006/relationships/slide" Target="slide17.xml"/><Relationship Id="rId56" Type="http://schemas.openxmlformats.org/officeDocument/2006/relationships/slide" Target="slide35.xml"/><Relationship Id="rId64" Type="http://schemas.openxmlformats.org/officeDocument/2006/relationships/slide" Target="slide49.xml"/><Relationship Id="rId69" Type="http://schemas.openxmlformats.org/officeDocument/2006/relationships/slide" Target="slide54.xml"/><Relationship Id="rId8" Type="http://schemas.openxmlformats.org/officeDocument/2006/relationships/slide" Target="slide4.xml"/><Relationship Id="rId51" Type="http://schemas.openxmlformats.org/officeDocument/2006/relationships/slide" Target="slide18.xml"/><Relationship Id="rId3" Type="http://schemas.openxmlformats.org/officeDocument/2006/relationships/slide" Target="slide83.xml"/><Relationship Id="rId12" Type="http://schemas.openxmlformats.org/officeDocument/2006/relationships/slide" Target="slide58.xml"/><Relationship Id="rId17" Type="http://schemas.openxmlformats.org/officeDocument/2006/relationships/slide" Target="slide64.xml"/><Relationship Id="rId25" Type="http://schemas.openxmlformats.org/officeDocument/2006/relationships/slide" Target="slide73.xml"/><Relationship Id="rId33" Type="http://schemas.openxmlformats.org/officeDocument/2006/relationships/slide" Target="slide9.xml"/><Relationship Id="rId38" Type="http://schemas.openxmlformats.org/officeDocument/2006/relationships/slide" Target="slide24.xml"/><Relationship Id="rId46" Type="http://schemas.openxmlformats.org/officeDocument/2006/relationships/slide" Target="slide20.xml"/><Relationship Id="rId59" Type="http://schemas.openxmlformats.org/officeDocument/2006/relationships/slide" Target="slide38.xml"/><Relationship Id="rId67" Type="http://schemas.openxmlformats.org/officeDocument/2006/relationships/slide" Target="slide53.xml"/><Relationship Id="rId20" Type="http://schemas.openxmlformats.org/officeDocument/2006/relationships/slide" Target="slide56.xml"/><Relationship Id="rId41" Type="http://schemas.openxmlformats.org/officeDocument/2006/relationships/slide" Target="slide12.xml"/><Relationship Id="rId54" Type="http://schemas.openxmlformats.org/officeDocument/2006/relationships/slide" Target="slide33.xml"/><Relationship Id="rId62" Type="http://schemas.openxmlformats.org/officeDocument/2006/relationships/slide" Target="slide42.xml"/><Relationship Id="rId70" Type="http://schemas.openxmlformats.org/officeDocument/2006/relationships/slide" Target="slide39.xml"/><Relationship Id="rId1" Type="http://schemas.openxmlformats.org/officeDocument/2006/relationships/slideLayout" Target="../slideLayouts/slideLayout1.xml"/><Relationship Id="rId6" Type="http://schemas.openxmlformats.org/officeDocument/2006/relationships/hyperlink" Target="http://www.essarch.org/" TargetMode="External"/><Relationship Id="rId15" Type="http://schemas.openxmlformats.org/officeDocument/2006/relationships/slide" Target="slide61.xml"/><Relationship Id="rId23" Type="http://schemas.openxmlformats.org/officeDocument/2006/relationships/slide" Target="slide71.xml"/><Relationship Id="rId28" Type="http://schemas.openxmlformats.org/officeDocument/2006/relationships/slide" Target="slide63.xml"/><Relationship Id="rId36" Type="http://schemas.openxmlformats.org/officeDocument/2006/relationships/slide" Target="slide23.xml"/><Relationship Id="rId49" Type="http://schemas.openxmlformats.org/officeDocument/2006/relationships/slide" Target="slide27.xml"/><Relationship Id="rId57" Type="http://schemas.openxmlformats.org/officeDocument/2006/relationships/slide" Target="slide36.xml"/><Relationship Id="rId10" Type="http://schemas.openxmlformats.org/officeDocument/2006/relationships/slide" Target="slide77.xml"/><Relationship Id="rId31" Type="http://schemas.openxmlformats.org/officeDocument/2006/relationships/slide" Target="slide8.xml"/><Relationship Id="rId44" Type="http://schemas.openxmlformats.org/officeDocument/2006/relationships/slide" Target="slide14.xml"/><Relationship Id="rId52" Type="http://schemas.openxmlformats.org/officeDocument/2006/relationships/slide" Target="slide19.xml"/><Relationship Id="rId60" Type="http://schemas.openxmlformats.org/officeDocument/2006/relationships/slide" Target="slide40.xml"/><Relationship Id="rId65" Type="http://schemas.openxmlformats.org/officeDocument/2006/relationships/slide" Target="slide50.xml"/><Relationship Id="rId4" Type="http://schemas.openxmlformats.org/officeDocument/2006/relationships/slide" Target="slide89.xml"/><Relationship Id="rId9" Type="http://schemas.openxmlformats.org/officeDocument/2006/relationships/slide" Target="slide78.xml"/><Relationship Id="rId13" Type="http://schemas.openxmlformats.org/officeDocument/2006/relationships/slide" Target="slide59.xml"/><Relationship Id="rId18" Type="http://schemas.openxmlformats.org/officeDocument/2006/relationships/slide" Target="slide65.xml"/><Relationship Id="rId39" Type="http://schemas.openxmlformats.org/officeDocument/2006/relationships/slide" Target="slide26.xml"/><Relationship Id="rId34" Type="http://schemas.openxmlformats.org/officeDocument/2006/relationships/slide" Target="slide7.xml"/><Relationship Id="rId50" Type="http://schemas.openxmlformats.org/officeDocument/2006/relationships/slide" Target="slide22.xml"/><Relationship Id="rId55" Type="http://schemas.openxmlformats.org/officeDocument/2006/relationships/slide" Target="slide34.xml"/></Relationships>
</file>

<file path=ppt/slides/_rels/slide14.xml.rels><?xml version="1.0" encoding="UTF-8" standalone="yes"?>
<Relationships xmlns="http://schemas.openxmlformats.org/package/2006/relationships"><Relationship Id="rId26" Type="http://schemas.openxmlformats.org/officeDocument/2006/relationships/slide" Target="slide74.xml"/><Relationship Id="rId21" Type="http://schemas.openxmlformats.org/officeDocument/2006/relationships/slide" Target="slide69.xml"/><Relationship Id="rId42" Type="http://schemas.openxmlformats.org/officeDocument/2006/relationships/slide" Target="slide15.xml"/><Relationship Id="rId47" Type="http://schemas.openxmlformats.org/officeDocument/2006/relationships/slide" Target="slide16.xml"/><Relationship Id="rId63" Type="http://schemas.openxmlformats.org/officeDocument/2006/relationships/slide" Target="slide43.xml"/><Relationship Id="rId68" Type="http://schemas.openxmlformats.org/officeDocument/2006/relationships/slide" Target="slide52.xml"/><Relationship Id="rId7" Type="http://schemas.openxmlformats.org/officeDocument/2006/relationships/image" Target="../media/image5.png"/><Relationship Id="rId2" Type="http://schemas.openxmlformats.org/officeDocument/2006/relationships/notesSlide" Target="../notesSlides/notesSlide14.xml"/><Relationship Id="rId16" Type="http://schemas.openxmlformats.org/officeDocument/2006/relationships/slide" Target="slide62.xml"/><Relationship Id="rId29" Type="http://schemas.openxmlformats.org/officeDocument/2006/relationships/slide" Target="slide76.xml"/><Relationship Id="rId11" Type="http://schemas.openxmlformats.org/officeDocument/2006/relationships/slide" Target="slide57.xml"/><Relationship Id="rId24" Type="http://schemas.openxmlformats.org/officeDocument/2006/relationships/slide" Target="slide72.xml"/><Relationship Id="rId32" Type="http://schemas.openxmlformats.org/officeDocument/2006/relationships/slide" Target="slide6.xml"/><Relationship Id="rId37" Type="http://schemas.openxmlformats.org/officeDocument/2006/relationships/slide" Target="slide25.xml"/><Relationship Id="rId40" Type="http://schemas.openxmlformats.org/officeDocument/2006/relationships/slide" Target="slide10.xml"/><Relationship Id="rId45" Type="http://schemas.openxmlformats.org/officeDocument/2006/relationships/slide" Target="slide21.xml"/><Relationship Id="rId53" Type="http://schemas.openxmlformats.org/officeDocument/2006/relationships/slide" Target="slide68.xml"/><Relationship Id="rId58" Type="http://schemas.openxmlformats.org/officeDocument/2006/relationships/slide" Target="slide37.xml"/><Relationship Id="rId66" Type="http://schemas.openxmlformats.org/officeDocument/2006/relationships/slide" Target="slide51.xml"/><Relationship Id="rId5" Type="http://schemas.openxmlformats.org/officeDocument/2006/relationships/image" Target="../media/image4.jpeg"/><Relationship Id="rId61" Type="http://schemas.openxmlformats.org/officeDocument/2006/relationships/slide" Target="slide41.xml"/><Relationship Id="rId19" Type="http://schemas.openxmlformats.org/officeDocument/2006/relationships/slide" Target="slide66.xml"/><Relationship Id="rId14" Type="http://schemas.openxmlformats.org/officeDocument/2006/relationships/slide" Target="slide60.xml"/><Relationship Id="rId22" Type="http://schemas.openxmlformats.org/officeDocument/2006/relationships/slide" Target="slide70.xml"/><Relationship Id="rId27" Type="http://schemas.openxmlformats.org/officeDocument/2006/relationships/slide" Target="slide75.xml"/><Relationship Id="rId30" Type="http://schemas.openxmlformats.org/officeDocument/2006/relationships/slide" Target="slide5.xml"/><Relationship Id="rId35" Type="http://schemas.openxmlformats.org/officeDocument/2006/relationships/slide" Target="slide11.xml"/><Relationship Id="rId43" Type="http://schemas.openxmlformats.org/officeDocument/2006/relationships/slide" Target="slide13.xml"/><Relationship Id="rId48" Type="http://schemas.openxmlformats.org/officeDocument/2006/relationships/slide" Target="slide17.xml"/><Relationship Id="rId56" Type="http://schemas.openxmlformats.org/officeDocument/2006/relationships/slide" Target="slide35.xml"/><Relationship Id="rId64" Type="http://schemas.openxmlformats.org/officeDocument/2006/relationships/slide" Target="slide49.xml"/><Relationship Id="rId69" Type="http://schemas.openxmlformats.org/officeDocument/2006/relationships/slide" Target="slide54.xml"/><Relationship Id="rId8" Type="http://schemas.openxmlformats.org/officeDocument/2006/relationships/slide" Target="slide4.xml"/><Relationship Id="rId51" Type="http://schemas.openxmlformats.org/officeDocument/2006/relationships/slide" Target="slide18.xml"/><Relationship Id="rId3" Type="http://schemas.openxmlformats.org/officeDocument/2006/relationships/slide" Target="slide83.xml"/><Relationship Id="rId12" Type="http://schemas.openxmlformats.org/officeDocument/2006/relationships/slide" Target="slide58.xml"/><Relationship Id="rId17" Type="http://schemas.openxmlformats.org/officeDocument/2006/relationships/slide" Target="slide64.xml"/><Relationship Id="rId25" Type="http://schemas.openxmlformats.org/officeDocument/2006/relationships/slide" Target="slide73.xml"/><Relationship Id="rId33" Type="http://schemas.openxmlformats.org/officeDocument/2006/relationships/slide" Target="slide9.xml"/><Relationship Id="rId38" Type="http://schemas.openxmlformats.org/officeDocument/2006/relationships/slide" Target="slide24.xml"/><Relationship Id="rId46" Type="http://schemas.openxmlformats.org/officeDocument/2006/relationships/slide" Target="slide20.xml"/><Relationship Id="rId59" Type="http://schemas.openxmlformats.org/officeDocument/2006/relationships/slide" Target="slide38.xml"/><Relationship Id="rId67" Type="http://schemas.openxmlformats.org/officeDocument/2006/relationships/slide" Target="slide53.xml"/><Relationship Id="rId20" Type="http://schemas.openxmlformats.org/officeDocument/2006/relationships/slide" Target="slide56.xml"/><Relationship Id="rId41" Type="http://schemas.openxmlformats.org/officeDocument/2006/relationships/slide" Target="slide12.xml"/><Relationship Id="rId54" Type="http://schemas.openxmlformats.org/officeDocument/2006/relationships/slide" Target="slide33.xml"/><Relationship Id="rId62" Type="http://schemas.openxmlformats.org/officeDocument/2006/relationships/slide" Target="slide42.xml"/><Relationship Id="rId70" Type="http://schemas.openxmlformats.org/officeDocument/2006/relationships/slide" Target="slide39.xml"/><Relationship Id="rId1" Type="http://schemas.openxmlformats.org/officeDocument/2006/relationships/slideLayout" Target="../slideLayouts/slideLayout1.xml"/><Relationship Id="rId6" Type="http://schemas.openxmlformats.org/officeDocument/2006/relationships/hyperlink" Target="http://www.keep.pt/en/produtos/roda/" TargetMode="External"/><Relationship Id="rId15" Type="http://schemas.openxmlformats.org/officeDocument/2006/relationships/slide" Target="slide61.xml"/><Relationship Id="rId23" Type="http://schemas.openxmlformats.org/officeDocument/2006/relationships/slide" Target="slide71.xml"/><Relationship Id="rId28" Type="http://schemas.openxmlformats.org/officeDocument/2006/relationships/slide" Target="slide63.xml"/><Relationship Id="rId36" Type="http://schemas.openxmlformats.org/officeDocument/2006/relationships/slide" Target="slide23.xml"/><Relationship Id="rId49" Type="http://schemas.openxmlformats.org/officeDocument/2006/relationships/slide" Target="slide27.xml"/><Relationship Id="rId57" Type="http://schemas.openxmlformats.org/officeDocument/2006/relationships/slide" Target="slide36.xml"/><Relationship Id="rId10" Type="http://schemas.openxmlformats.org/officeDocument/2006/relationships/slide" Target="slide77.xml"/><Relationship Id="rId31" Type="http://schemas.openxmlformats.org/officeDocument/2006/relationships/slide" Target="slide8.xml"/><Relationship Id="rId44" Type="http://schemas.openxmlformats.org/officeDocument/2006/relationships/slide" Target="slide14.xml"/><Relationship Id="rId52" Type="http://schemas.openxmlformats.org/officeDocument/2006/relationships/slide" Target="slide19.xml"/><Relationship Id="rId60" Type="http://schemas.openxmlformats.org/officeDocument/2006/relationships/slide" Target="slide40.xml"/><Relationship Id="rId65" Type="http://schemas.openxmlformats.org/officeDocument/2006/relationships/slide" Target="slide50.xml"/><Relationship Id="rId4" Type="http://schemas.openxmlformats.org/officeDocument/2006/relationships/slide" Target="slide89.xml"/><Relationship Id="rId9" Type="http://schemas.openxmlformats.org/officeDocument/2006/relationships/slide" Target="slide78.xml"/><Relationship Id="rId13" Type="http://schemas.openxmlformats.org/officeDocument/2006/relationships/slide" Target="slide59.xml"/><Relationship Id="rId18" Type="http://schemas.openxmlformats.org/officeDocument/2006/relationships/slide" Target="slide65.xml"/><Relationship Id="rId39" Type="http://schemas.openxmlformats.org/officeDocument/2006/relationships/slide" Target="slide26.xml"/><Relationship Id="rId34" Type="http://schemas.openxmlformats.org/officeDocument/2006/relationships/slide" Target="slide7.xml"/><Relationship Id="rId50" Type="http://schemas.openxmlformats.org/officeDocument/2006/relationships/slide" Target="slide22.xml"/><Relationship Id="rId55" Type="http://schemas.openxmlformats.org/officeDocument/2006/relationships/slide" Target="slide34.xml"/></Relationships>
</file>

<file path=ppt/slides/_rels/slide15.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15.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16.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16.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magenta.dk/en"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17.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17.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magenta.dk/en"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18.xml.rels><?xml version="1.0" encoding="UTF-8" standalone="yes"?>
<Relationships xmlns="http://schemas.openxmlformats.org/package/2006/relationships"><Relationship Id="rId26" Type="http://schemas.openxmlformats.org/officeDocument/2006/relationships/slide" Target="slide75.xml"/><Relationship Id="rId21" Type="http://schemas.openxmlformats.org/officeDocument/2006/relationships/slide" Target="slide70.xml"/><Relationship Id="rId42" Type="http://schemas.openxmlformats.org/officeDocument/2006/relationships/slide" Target="slide13.xml"/><Relationship Id="rId47" Type="http://schemas.openxmlformats.org/officeDocument/2006/relationships/slide" Target="slide17.xml"/><Relationship Id="rId63" Type="http://schemas.openxmlformats.org/officeDocument/2006/relationships/slide" Target="slide49.xml"/><Relationship Id="rId68" Type="http://schemas.openxmlformats.org/officeDocument/2006/relationships/slide" Target="slide54.xml"/><Relationship Id="rId7" Type="http://schemas.openxmlformats.org/officeDocument/2006/relationships/slide" Target="slide4.xml"/><Relationship Id="rId2" Type="http://schemas.openxmlformats.org/officeDocument/2006/relationships/notesSlide" Target="../notesSlides/notesSlide18.xml"/><Relationship Id="rId16" Type="http://schemas.openxmlformats.org/officeDocument/2006/relationships/slide" Target="slide64.xml"/><Relationship Id="rId29" Type="http://schemas.openxmlformats.org/officeDocument/2006/relationships/slide" Target="slide5.xml"/><Relationship Id="rId11" Type="http://schemas.openxmlformats.org/officeDocument/2006/relationships/slide" Target="slide58.xml"/><Relationship Id="rId24" Type="http://schemas.openxmlformats.org/officeDocument/2006/relationships/slide" Target="slide73.xml"/><Relationship Id="rId32" Type="http://schemas.openxmlformats.org/officeDocument/2006/relationships/slide" Target="slide9.xml"/><Relationship Id="rId37" Type="http://schemas.openxmlformats.org/officeDocument/2006/relationships/slide" Target="slide24.xml"/><Relationship Id="rId40" Type="http://schemas.openxmlformats.org/officeDocument/2006/relationships/slide" Target="slide12.xml"/><Relationship Id="rId45" Type="http://schemas.openxmlformats.org/officeDocument/2006/relationships/slide" Target="slide20.xml"/><Relationship Id="rId53" Type="http://schemas.openxmlformats.org/officeDocument/2006/relationships/slide" Target="slide33.xml"/><Relationship Id="rId58" Type="http://schemas.openxmlformats.org/officeDocument/2006/relationships/slide" Target="slide38.xml"/><Relationship Id="rId66" Type="http://schemas.openxmlformats.org/officeDocument/2006/relationships/slide" Target="slide53.xml"/><Relationship Id="rId5" Type="http://schemas.openxmlformats.org/officeDocument/2006/relationships/hyperlink" Target="http://www.qgis.org/en/docs/index.html" TargetMode="External"/><Relationship Id="rId61" Type="http://schemas.openxmlformats.org/officeDocument/2006/relationships/slide" Target="slide42.xml"/><Relationship Id="rId19" Type="http://schemas.openxmlformats.org/officeDocument/2006/relationships/slide" Target="slide56.xml"/><Relationship Id="rId14" Type="http://schemas.openxmlformats.org/officeDocument/2006/relationships/slide" Target="slide61.xml"/><Relationship Id="rId22" Type="http://schemas.openxmlformats.org/officeDocument/2006/relationships/slide" Target="slide71.xml"/><Relationship Id="rId27" Type="http://schemas.openxmlformats.org/officeDocument/2006/relationships/slide" Target="slide63.xml"/><Relationship Id="rId30" Type="http://schemas.openxmlformats.org/officeDocument/2006/relationships/slide" Target="slide8.xml"/><Relationship Id="rId35" Type="http://schemas.openxmlformats.org/officeDocument/2006/relationships/slide" Target="slide23.xml"/><Relationship Id="rId43" Type="http://schemas.openxmlformats.org/officeDocument/2006/relationships/slide" Target="slide14.xml"/><Relationship Id="rId48" Type="http://schemas.openxmlformats.org/officeDocument/2006/relationships/slide" Target="slide27.xml"/><Relationship Id="rId56" Type="http://schemas.openxmlformats.org/officeDocument/2006/relationships/slide" Target="slide36.xml"/><Relationship Id="rId64" Type="http://schemas.openxmlformats.org/officeDocument/2006/relationships/slide" Target="slide50.xml"/><Relationship Id="rId69" Type="http://schemas.openxmlformats.org/officeDocument/2006/relationships/slide" Target="slide39.xml"/><Relationship Id="rId8" Type="http://schemas.openxmlformats.org/officeDocument/2006/relationships/slide" Target="slide78.xml"/><Relationship Id="rId51" Type="http://schemas.openxmlformats.org/officeDocument/2006/relationships/slide" Target="slide19.xml"/><Relationship Id="rId3" Type="http://schemas.openxmlformats.org/officeDocument/2006/relationships/image" Target="../media/image4.jpeg"/><Relationship Id="rId12" Type="http://schemas.openxmlformats.org/officeDocument/2006/relationships/slide" Target="slide59.xml"/><Relationship Id="rId17" Type="http://schemas.openxmlformats.org/officeDocument/2006/relationships/slide" Target="slide65.xml"/><Relationship Id="rId25" Type="http://schemas.openxmlformats.org/officeDocument/2006/relationships/slide" Target="slide74.xml"/><Relationship Id="rId33" Type="http://schemas.openxmlformats.org/officeDocument/2006/relationships/slide" Target="slide7.xml"/><Relationship Id="rId38" Type="http://schemas.openxmlformats.org/officeDocument/2006/relationships/slide" Target="slide26.xml"/><Relationship Id="rId46" Type="http://schemas.openxmlformats.org/officeDocument/2006/relationships/slide" Target="slide16.xml"/><Relationship Id="rId59" Type="http://schemas.openxmlformats.org/officeDocument/2006/relationships/slide" Target="slide40.xml"/><Relationship Id="rId67" Type="http://schemas.openxmlformats.org/officeDocument/2006/relationships/slide" Target="slide52.xml"/><Relationship Id="rId20" Type="http://schemas.openxmlformats.org/officeDocument/2006/relationships/slide" Target="slide69.xml"/><Relationship Id="rId41" Type="http://schemas.openxmlformats.org/officeDocument/2006/relationships/slide" Target="slide15.xml"/><Relationship Id="rId54" Type="http://schemas.openxmlformats.org/officeDocument/2006/relationships/slide" Target="slide34.xml"/><Relationship Id="rId62" Type="http://schemas.openxmlformats.org/officeDocument/2006/relationships/slide" Target="slide43.xml"/><Relationship Id="rId1" Type="http://schemas.openxmlformats.org/officeDocument/2006/relationships/slideLayout" Target="../slideLayouts/slideLayout1.xml"/><Relationship Id="rId6" Type="http://schemas.openxmlformats.org/officeDocument/2006/relationships/image" Target="../media/image5.png"/><Relationship Id="rId15" Type="http://schemas.openxmlformats.org/officeDocument/2006/relationships/slide" Target="slide62.xml"/><Relationship Id="rId23" Type="http://schemas.openxmlformats.org/officeDocument/2006/relationships/slide" Target="slide72.xml"/><Relationship Id="rId28" Type="http://schemas.openxmlformats.org/officeDocument/2006/relationships/slide" Target="slide76.xml"/><Relationship Id="rId36" Type="http://schemas.openxmlformats.org/officeDocument/2006/relationships/slide" Target="slide25.xml"/><Relationship Id="rId49" Type="http://schemas.openxmlformats.org/officeDocument/2006/relationships/slide" Target="slide22.xml"/><Relationship Id="rId57" Type="http://schemas.openxmlformats.org/officeDocument/2006/relationships/slide" Target="slide37.xml"/><Relationship Id="rId10" Type="http://schemas.openxmlformats.org/officeDocument/2006/relationships/slide" Target="slide57.xml"/><Relationship Id="rId31" Type="http://schemas.openxmlformats.org/officeDocument/2006/relationships/slide" Target="slide6.xml"/><Relationship Id="rId44" Type="http://schemas.openxmlformats.org/officeDocument/2006/relationships/slide" Target="slide21.xml"/><Relationship Id="rId52" Type="http://schemas.openxmlformats.org/officeDocument/2006/relationships/slide" Target="slide68.xml"/><Relationship Id="rId60" Type="http://schemas.openxmlformats.org/officeDocument/2006/relationships/slide" Target="slide41.xml"/><Relationship Id="rId65" Type="http://schemas.openxmlformats.org/officeDocument/2006/relationships/slide" Target="slide51.xml"/><Relationship Id="rId4" Type="http://schemas.openxmlformats.org/officeDocument/2006/relationships/hyperlink" Target="http://www.qgis.org/en/site/" TargetMode="External"/><Relationship Id="rId9" Type="http://schemas.openxmlformats.org/officeDocument/2006/relationships/slide" Target="slide77.xml"/><Relationship Id="rId13" Type="http://schemas.openxmlformats.org/officeDocument/2006/relationships/slide" Target="slide60.xml"/><Relationship Id="rId18" Type="http://schemas.openxmlformats.org/officeDocument/2006/relationships/slide" Target="slide66.xml"/><Relationship Id="rId39" Type="http://schemas.openxmlformats.org/officeDocument/2006/relationships/slide" Target="slide10.xml"/><Relationship Id="rId34" Type="http://schemas.openxmlformats.org/officeDocument/2006/relationships/slide" Target="slide11.xml"/><Relationship Id="rId50" Type="http://schemas.openxmlformats.org/officeDocument/2006/relationships/slide" Target="slide18.xml"/><Relationship Id="rId55" Type="http://schemas.openxmlformats.org/officeDocument/2006/relationships/slide" Target="slide35.xml"/></Relationships>
</file>

<file path=ppt/slides/_rels/slide19.xml.rels><?xml version="1.0" encoding="UTF-8" standalone="yes"?>
<Relationships xmlns="http://schemas.openxmlformats.org/package/2006/relationships"><Relationship Id="rId26" Type="http://schemas.openxmlformats.org/officeDocument/2006/relationships/slide" Target="slide75.xml"/><Relationship Id="rId21" Type="http://schemas.openxmlformats.org/officeDocument/2006/relationships/slide" Target="slide70.xml"/><Relationship Id="rId42" Type="http://schemas.openxmlformats.org/officeDocument/2006/relationships/slide" Target="slide13.xml"/><Relationship Id="rId47" Type="http://schemas.openxmlformats.org/officeDocument/2006/relationships/slide" Target="slide17.xml"/><Relationship Id="rId63" Type="http://schemas.openxmlformats.org/officeDocument/2006/relationships/slide" Target="slide49.xml"/><Relationship Id="rId68" Type="http://schemas.openxmlformats.org/officeDocument/2006/relationships/slide" Target="slide54.xml"/><Relationship Id="rId7" Type="http://schemas.openxmlformats.org/officeDocument/2006/relationships/slide" Target="slide4.xml"/><Relationship Id="rId2" Type="http://schemas.openxmlformats.org/officeDocument/2006/relationships/notesSlide" Target="../notesSlides/notesSlide19.xml"/><Relationship Id="rId16" Type="http://schemas.openxmlformats.org/officeDocument/2006/relationships/slide" Target="slide64.xml"/><Relationship Id="rId29" Type="http://schemas.openxmlformats.org/officeDocument/2006/relationships/slide" Target="slide5.xml"/><Relationship Id="rId11" Type="http://schemas.openxmlformats.org/officeDocument/2006/relationships/slide" Target="slide58.xml"/><Relationship Id="rId24" Type="http://schemas.openxmlformats.org/officeDocument/2006/relationships/slide" Target="slide73.xml"/><Relationship Id="rId32" Type="http://schemas.openxmlformats.org/officeDocument/2006/relationships/slide" Target="slide9.xml"/><Relationship Id="rId37" Type="http://schemas.openxmlformats.org/officeDocument/2006/relationships/slide" Target="slide24.xml"/><Relationship Id="rId40" Type="http://schemas.openxmlformats.org/officeDocument/2006/relationships/slide" Target="slide12.xml"/><Relationship Id="rId45" Type="http://schemas.openxmlformats.org/officeDocument/2006/relationships/slide" Target="slide20.xml"/><Relationship Id="rId53" Type="http://schemas.openxmlformats.org/officeDocument/2006/relationships/slide" Target="slide33.xml"/><Relationship Id="rId58" Type="http://schemas.openxmlformats.org/officeDocument/2006/relationships/slide" Target="slide38.xml"/><Relationship Id="rId66" Type="http://schemas.openxmlformats.org/officeDocument/2006/relationships/slide" Target="slide53.xml"/><Relationship Id="rId5" Type="http://schemas.openxmlformats.org/officeDocument/2006/relationships/hyperlink" Target="http://docs.geoserver.org/" TargetMode="External"/><Relationship Id="rId61" Type="http://schemas.openxmlformats.org/officeDocument/2006/relationships/slide" Target="slide42.xml"/><Relationship Id="rId19" Type="http://schemas.openxmlformats.org/officeDocument/2006/relationships/slide" Target="slide56.xml"/><Relationship Id="rId14" Type="http://schemas.openxmlformats.org/officeDocument/2006/relationships/slide" Target="slide61.xml"/><Relationship Id="rId22" Type="http://schemas.openxmlformats.org/officeDocument/2006/relationships/slide" Target="slide71.xml"/><Relationship Id="rId27" Type="http://schemas.openxmlformats.org/officeDocument/2006/relationships/slide" Target="slide63.xml"/><Relationship Id="rId30" Type="http://schemas.openxmlformats.org/officeDocument/2006/relationships/slide" Target="slide8.xml"/><Relationship Id="rId35" Type="http://schemas.openxmlformats.org/officeDocument/2006/relationships/slide" Target="slide23.xml"/><Relationship Id="rId43" Type="http://schemas.openxmlformats.org/officeDocument/2006/relationships/slide" Target="slide14.xml"/><Relationship Id="rId48" Type="http://schemas.openxmlformats.org/officeDocument/2006/relationships/slide" Target="slide27.xml"/><Relationship Id="rId56" Type="http://schemas.openxmlformats.org/officeDocument/2006/relationships/slide" Target="slide36.xml"/><Relationship Id="rId64" Type="http://schemas.openxmlformats.org/officeDocument/2006/relationships/slide" Target="slide50.xml"/><Relationship Id="rId69" Type="http://schemas.openxmlformats.org/officeDocument/2006/relationships/slide" Target="slide39.xml"/><Relationship Id="rId8" Type="http://schemas.openxmlformats.org/officeDocument/2006/relationships/slide" Target="slide78.xml"/><Relationship Id="rId51" Type="http://schemas.openxmlformats.org/officeDocument/2006/relationships/slide" Target="slide19.xml"/><Relationship Id="rId3" Type="http://schemas.openxmlformats.org/officeDocument/2006/relationships/image" Target="../media/image4.jpeg"/><Relationship Id="rId12" Type="http://schemas.openxmlformats.org/officeDocument/2006/relationships/slide" Target="slide59.xml"/><Relationship Id="rId17" Type="http://schemas.openxmlformats.org/officeDocument/2006/relationships/slide" Target="slide65.xml"/><Relationship Id="rId25" Type="http://schemas.openxmlformats.org/officeDocument/2006/relationships/slide" Target="slide74.xml"/><Relationship Id="rId33" Type="http://schemas.openxmlformats.org/officeDocument/2006/relationships/slide" Target="slide7.xml"/><Relationship Id="rId38" Type="http://schemas.openxmlformats.org/officeDocument/2006/relationships/slide" Target="slide26.xml"/><Relationship Id="rId46" Type="http://schemas.openxmlformats.org/officeDocument/2006/relationships/slide" Target="slide16.xml"/><Relationship Id="rId59" Type="http://schemas.openxmlformats.org/officeDocument/2006/relationships/slide" Target="slide40.xml"/><Relationship Id="rId67" Type="http://schemas.openxmlformats.org/officeDocument/2006/relationships/slide" Target="slide52.xml"/><Relationship Id="rId20" Type="http://schemas.openxmlformats.org/officeDocument/2006/relationships/slide" Target="slide69.xml"/><Relationship Id="rId41" Type="http://schemas.openxmlformats.org/officeDocument/2006/relationships/slide" Target="slide15.xml"/><Relationship Id="rId54" Type="http://schemas.openxmlformats.org/officeDocument/2006/relationships/slide" Target="slide34.xml"/><Relationship Id="rId62" Type="http://schemas.openxmlformats.org/officeDocument/2006/relationships/slide" Target="slide43.xml"/><Relationship Id="rId1" Type="http://schemas.openxmlformats.org/officeDocument/2006/relationships/slideLayout" Target="../slideLayouts/slideLayout1.xml"/><Relationship Id="rId6" Type="http://schemas.openxmlformats.org/officeDocument/2006/relationships/image" Target="../media/image5.png"/><Relationship Id="rId15" Type="http://schemas.openxmlformats.org/officeDocument/2006/relationships/slide" Target="slide62.xml"/><Relationship Id="rId23" Type="http://schemas.openxmlformats.org/officeDocument/2006/relationships/slide" Target="slide72.xml"/><Relationship Id="rId28" Type="http://schemas.openxmlformats.org/officeDocument/2006/relationships/slide" Target="slide76.xml"/><Relationship Id="rId36" Type="http://schemas.openxmlformats.org/officeDocument/2006/relationships/slide" Target="slide25.xml"/><Relationship Id="rId49" Type="http://schemas.openxmlformats.org/officeDocument/2006/relationships/slide" Target="slide22.xml"/><Relationship Id="rId57" Type="http://schemas.openxmlformats.org/officeDocument/2006/relationships/slide" Target="slide37.xml"/><Relationship Id="rId10" Type="http://schemas.openxmlformats.org/officeDocument/2006/relationships/slide" Target="slide57.xml"/><Relationship Id="rId31" Type="http://schemas.openxmlformats.org/officeDocument/2006/relationships/slide" Target="slide6.xml"/><Relationship Id="rId44" Type="http://schemas.openxmlformats.org/officeDocument/2006/relationships/slide" Target="slide21.xml"/><Relationship Id="rId52" Type="http://schemas.openxmlformats.org/officeDocument/2006/relationships/slide" Target="slide68.xml"/><Relationship Id="rId60" Type="http://schemas.openxmlformats.org/officeDocument/2006/relationships/slide" Target="slide41.xml"/><Relationship Id="rId65" Type="http://schemas.openxmlformats.org/officeDocument/2006/relationships/slide" Target="slide51.xml"/><Relationship Id="rId4" Type="http://schemas.openxmlformats.org/officeDocument/2006/relationships/hyperlink" Target="http://geoserver.org/" TargetMode="External"/><Relationship Id="rId9" Type="http://schemas.openxmlformats.org/officeDocument/2006/relationships/slide" Target="slide77.xml"/><Relationship Id="rId13" Type="http://schemas.openxmlformats.org/officeDocument/2006/relationships/slide" Target="slide60.xml"/><Relationship Id="rId18" Type="http://schemas.openxmlformats.org/officeDocument/2006/relationships/slide" Target="slide66.xml"/><Relationship Id="rId39" Type="http://schemas.openxmlformats.org/officeDocument/2006/relationships/slide" Target="slide10.xml"/><Relationship Id="rId34" Type="http://schemas.openxmlformats.org/officeDocument/2006/relationships/slide" Target="slide11.xml"/><Relationship Id="rId50" Type="http://schemas.openxmlformats.org/officeDocument/2006/relationships/slide" Target="slide18.xml"/><Relationship Id="rId55" Type="http://schemas.openxmlformats.org/officeDocument/2006/relationships/slide" Target="slide35.xml"/></Relationships>
</file>

<file path=ppt/slides/_rels/slide2.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slide" Target="slide79.xml"/><Relationship Id="rId3" Type="http://schemas.openxmlformats.org/officeDocument/2006/relationships/slide" Target="slide91.xml"/><Relationship Id="rId7" Type="http://schemas.openxmlformats.org/officeDocument/2006/relationships/slide" Target="slide3.xml"/><Relationship Id="rId12" Type="http://schemas.openxmlformats.org/officeDocument/2006/relationships/hyperlink" Target="http://www.eark-project.com/resources/general-model" TargetMode="Externa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119.xml"/><Relationship Id="rId11" Type="http://schemas.openxmlformats.org/officeDocument/2006/relationships/image" Target="../media/image3.tiff"/><Relationship Id="rId5" Type="http://schemas.openxmlformats.org/officeDocument/2006/relationships/slide" Target="slide81.xml"/><Relationship Id="rId10" Type="http://schemas.openxmlformats.org/officeDocument/2006/relationships/image" Target="../media/image2.png"/><Relationship Id="rId4" Type="http://schemas.openxmlformats.org/officeDocument/2006/relationships/slide" Target="slide115.xml"/><Relationship Id="rId9" Type="http://schemas.microsoft.com/office/2007/relationships/hdphoto" Target="../media/hdphoto1.wdp"/><Relationship Id="rId14" Type="http://schemas.openxmlformats.org/officeDocument/2006/relationships/slide" Target="slide120.xml"/></Relationships>
</file>

<file path=ppt/slides/_rels/slide20.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0.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21.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1.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22.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2.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23.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3.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magenta.dk/en"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24.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11.xml"/><Relationship Id="rId42" Type="http://schemas.openxmlformats.org/officeDocument/2006/relationships/slide" Target="slide13.xml"/><Relationship Id="rId47" Type="http://schemas.openxmlformats.org/officeDocument/2006/relationships/slide" Target="slide17.xml"/><Relationship Id="rId50" Type="http://schemas.openxmlformats.org/officeDocument/2006/relationships/slide" Target="slide18.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4.xml"/><Relationship Id="rId16" Type="http://schemas.openxmlformats.org/officeDocument/2006/relationships/slide" Target="slide65.xml"/><Relationship Id="rId29" Type="http://schemas.openxmlformats.org/officeDocument/2006/relationships/slide" Target="slide5.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9.xml"/><Relationship Id="rId37" Type="http://schemas.openxmlformats.org/officeDocument/2006/relationships/slide" Target="slide24.xml"/><Relationship Id="rId40" Type="http://schemas.openxmlformats.org/officeDocument/2006/relationships/slide" Target="slide12.xml"/><Relationship Id="rId45" Type="http://schemas.openxmlformats.org/officeDocument/2006/relationships/slide" Target="slide20.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8.xml"/><Relationship Id="rId35" Type="http://schemas.openxmlformats.org/officeDocument/2006/relationships/slide" Target="slide23.xml"/><Relationship Id="rId43" Type="http://schemas.openxmlformats.org/officeDocument/2006/relationships/slide" Target="slide14.xml"/><Relationship Id="rId48" Type="http://schemas.openxmlformats.org/officeDocument/2006/relationships/slide" Target="slide27.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19.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7.xml"/><Relationship Id="rId38" Type="http://schemas.openxmlformats.org/officeDocument/2006/relationships/slide" Target="slide26.xml"/><Relationship Id="rId46" Type="http://schemas.openxmlformats.org/officeDocument/2006/relationships/slide" Target="slide16.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5.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68.xml"/><Relationship Id="rId36" Type="http://schemas.openxmlformats.org/officeDocument/2006/relationships/slide" Target="slide25.xml"/><Relationship Id="rId49" Type="http://schemas.openxmlformats.org/officeDocument/2006/relationships/slide" Target="slide22.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6.xml"/><Relationship Id="rId44" Type="http://schemas.openxmlformats.org/officeDocument/2006/relationships/slide" Target="slide21.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magenta.dk/en"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0.xml"/></Relationships>
</file>

<file path=ppt/slides/_rels/slide25.xml.rels><?xml version="1.0" encoding="UTF-8" standalone="yes"?>
<Relationships xmlns="http://schemas.openxmlformats.org/package/2006/relationships"><Relationship Id="rId26" Type="http://schemas.openxmlformats.org/officeDocument/2006/relationships/slide" Target="slide76.xml"/><Relationship Id="rId21" Type="http://schemas.openxmlformats.org/officeDocument/2006/relationships/slide" Target="slide72.xml"/><Relationship Id="rId34" Type="http://schemas.openxmlformats.org/officeDocument/2006/relationships/slide" Target="slide25.xml"/><Relationship Id="rId42" Type="http://schemas.openxmlformats.org/officeDocument/2006/relationships/slide" Target="slide21.xml"/><Relationship Id="rId47" Type="http://schemas.openxmlformats.org/officeDocument/2006/relationships/slide" Target="slide22.xml"/><Relationship Id="rId50" Type="http://schemas.openxmlformats.org/officeDocument/2006/relationships/slide" Target="slide68.xml"/><Relationship Id="rId55" Type="http://schemas.openxmlformats.org/officeDocument/2006/relationships/slide" Target="slide37.xml"/><Relationship Id="rId63" Type="http://schemas.openxmlformats.org/officeDocument/2006/relationships/slide" Target="slide51.xml"/><Relationship Id="rId7" Type="http://schemas.openxmlformats.org/officeDocument/2006/relationships/slide" Target="slide77.xml"/><Relationship Id="rId2" Type="http://schemas.openxmlformats.org/officeDocument/2006/relationships/notesSlide" Target="../notesSlides/notesSlide25.xml"/><Relationship Id="rId16" Type="http://schemas.openxmlformats.org/officeDocument/2006/relationships/slide" Target="slide66.xml"/><Relationship Id="rId29" Type="http://schemas.openxmlformats.org/officeDocument/2006/relationships/slide" Target="slide6.xml"/><Relationship Id="rId11" Type="http://schemas.openxmlformats.org/officeDocument/2006/relationships/slide" Target="slide60.xml"/><Relationship Id="rId24" Type="http://schemas.openxmlformats.org/officeDocument/2006/relationships/slide" Target="slide75.xml"/><Relationship Id="rId32" Type="http://schemas.openxmlformats.org/officeDocument/2006/relationships/slide" Target="slide11.xml"/><Relationship Id="rId37" Type="http://schemas.openxmlformats.org/officeDocument/2006/relationships/slide" Target="slide10.xml"/><Relationship Id="rId40" Type="http://schemas.openxmlformats.org/officeDocument/2006/relationships/slide" Target="slide13.xml"/><Relationship Id="rId45" Type="http://schemas.openxmlformats.org/officeDocument/2006/relationships/slide" Target="slide17.xml"/><Relationship Id="rId53" Type="http://schemas.openxmlformats.org/officeDocument/2006/relationships/slide" Target="slide35.xml"/><Relationship Id="rId58" Type="http://schemas.openxmlformats.org/officeDocument/2006/relationships/slide" Target="slide41.xml"/><Relationship Id="rId66" Type="http://schemas.openxmlformats.org/officeDocument/2006/relationships/slide" Target="slide54.xml"/><Relationship Id="rId5" Type="http://schemas.openxmlformats.org/officeDocument/2006/relationships/slide" Target="slide4.xml"/><Relationship Id="rId61" Type="http://schemas.openxmlformats.org/officeDocument/2006/relationships/slide" Target="slide49.xml"/><Relationship Id="rId19" Type="http://schemas.openxmlformats.org/officeDocument/2006/relationships/slide" Target="slide70.xml"/><Relationship Id="rId14" Type="http://schemas.openxmlformats.org/officeDocument/2006/relationships/slide" Target="slide64.xml"/><Relationship Id="rId22" Type="http://schemas.openxmlformats.org/officeDocument/2006/relationships/slide" Target="slide73.xml"/><Relationship Id="rId27" Type="http://schemas.openxmlformats.org/officeDocument/2006/relationships/slide" Target="slide5.xml"/><Relationship Id="rId30" Type="http://schemas.openxmlformats.org/officeDocument/2006/relationships/slide" Target="slide9.xml"/><Relationship Id="rId35" Type="http://schemas.openxmlformats.org/officeDocument/2006/relationships/slide" Target="slide24.xml"/><Relationship Id="rId43" Type="http://schemas.openxmlformats.org/officeDocument/2006/relationships/slide" Target="slide20.xml"/><Relationship Id="rId48" Type="http://schemas.openxmlformats.org/officeDocument/2006/relationships/slide" Target="slide18.xml"/><Relationship Id="rId56" Type="http://schemas.openxmlformats.org/officeDocument/2006/relationships/slide" Target="slide38.xml"/><Relationship Id="rId64" Type="http://schemas.openxmlformats.org/officeDocument/2006/relationships/slide" Target="slide53.xml"/><Relationship Id="rId8" Type="http://schemas.openxmlformats.org/officeDocument/2006/relationships/slide" Target="slide57.xml"/><Relationship Id="rId51" Type="http://schemas.openxmlformats.org/officeDocument/2006/relationships/slide" Target="slide33.xml"/><Relationship Id="rId3" Type="http://schemas.openxmlformats.org/officeDocument/2006/relationships/image" Target="../media/image4.jpeg"/><Relationship Id="rId12" Type="http://schemas.openxmlformats.org/officeDocument/2006/relationships/slide" Target="slide61.xml"/><Relationship Id="rId17" Type="http://schemas.openxmlformats.org/officeDocument/2006/relationships/slide" Target="slide56.xml"/><Relationship Id="rId25" Type="http://schemas.openxmlformats.org/officeDocument/2006/relationships/slide" Target="slide63.xml"/><Relationship Id="rId33" Type="http://schemas.openxmlformats.org/officeDocument/2006/relationships/slide" Target="slide23.xml"/><Relationship Id="rId38" Type="http://schemas.openxmlformats.org/officeDocument/2006/relationships/slide" Target="slide12.xml"/><Relationship Id="rId46" Type="http://schemas.openxmlformats.org/officeDocument/2006/relationships/slide" Target="slide27.xml"/><Relationship Id="rId59" Type="http://schemas.openxmlformats.org/officeDocument/2006/relationships/slide" Target="slide42.xml"/><Relationship Id="rId67" Type="http://schemas.openxmlformats.org/officeDocument/2006/relationships/slide" Target="slide39.xml"/><Relationship Id="rId20" Type="http://schemas.openxmlformats.org/officeDocument/2006/relationships/slide" Target="slide71.xml"/><Relationship Id="rId41" Type="http://schemas.openxmlformats.org/officeDocument/2006/relationships/slide" Target="slide14.xml"/><Relationship Id="rId54" Type="http://schemas.openxmlformats.org/officeDocument/2006/relationships/slide" Target="slide36.xml"/><Relationship Id="rId62" Type="http://schemas.openxmlformats.org/officeDocument/2006/relationships/slide" Target="slide50.xml"/><Relationship Id="rId1" Type="http://schemas.openxmlformats.org/officeDocument/2006/relationships/slideLayout" Target="../slideLayouts/slideLayout1.xml"/><Relationship Id="rId6" Type="http://schemas.openxmlformats.org/officeDocument/2006/relationships/slide" Target="slide78.xml"/><Relationship Id="rId15" Type="http://schemas.openxmlformats.org/officeDocument/2006/relationships/slide" Target="slide65.xml"/><Relationship Id="rId23" Type="http://schemas.openxmlformats.org/officeDocument/2006/relationships/slide" Target="slide74.xml"/><Relationship Id="rId28" Type="http://schemas.openxmlformats.org/officeDocument/2006/relationships/slide" Target="slide8.xml"/><Relationship Id="rId36" Type="http://schemas.openxmlformats.org/officeDocument/2006/relationships/slide" Target="slide26.xml"/><Relationship Id="rId49" Type="http://schemas.openxmlformats.org/officeDocument/2006/relationships/slide" Target="slide19.xml"/><Relationship Id="rId57" Type="http://schemas.openxmlformats.org/officeDocument/2006/relationships/slide" Target="slide40.xml"/><Relationship Id="rId10" Type="http://schemas.openxmlformats.org/officeDocument/2006/relationships/slide" Target="slide59.xml"/><Relationship Id="rId31" Type="http://schemas.openxmlformats.org/officeDocument/2006/relationships/slide" Target="slide7.xml"/><Relationship Id="rId44" Type="http://schemas.openxmlformats.org/officeDocument/2006/relationships/slide" Target="slide16.xml"/><Relationship Id="rId52" Type="http://schemas.openxmlformats.org/officeDocument/2006/relationships/slide" Target="slide34.xml"/><Relationship Id="rId60" Type="http://schemas.openxmlformats.org/officeDocument/2006/relationships/slide" Target="slide43.xml"/><Relationship Id="rId65" Type="http://schemas.openxmlformats.org/officeDocument/2006/relationships/slide" Target="slide52.xml"/><Relationship Id="rId4" Type="http://schemas.openxmlformats.org/officeDocument/2006/relationships/image" Target="../media/image5.png"/><Relationship Id="rId9" Type="http://schemas.openxmlformats.org/officeDocument/2006/relationships/slide" Target="slide58.xml"/><Relationship Id="rId13" Type="http://schemas.openxmlformats.org/officeDocument/2006/relationships/slide" Target="slide62.xml"/><Relationship Id="rId18" Type="http://schemas.openxmlformats.org/officeDocument/2006/relationships/slide" Target="slide69.xml"/><Relationship Id="rId39" Type="http://schemas.openxmlformats.org/officeDocument/2006/relationships/slide" Target="slide15.xml"/></Relationships>
</file>

<file path=ppt/slides/_rels/slide26.xml.rels><?xml version="1.0" encoding="UTF-8" standalone="yes"?>
<Relationships xmlns="http://schemas.openxmlformats.org/package/2006/relationships"><Relationship Id="rId26" Type="http://schemas.openxmlformats.org/officeDocument/2006/relationships/slide" Target="slide76.xml"/><Relationship Id="rId21" Type="http://schemas.openxmlformats.org/officeDocument/2006/relationships/slide" Target="slide72.xml"/><Relationship Id="rId34" Type="http://schemas.openxmlformats.org/officeDocument/2006/relationships/slide" Target="slide25.xml"/><Relationship Id="rId42" Type="http://schemas.openxmlformats.org/officeDocument/2006/relationships/slide" Target="slide21.xml"/><Relationship Id="rId47" Type="http://schemas.openxmlformats.org/officeDocument/2006/relationships/slide" Target="slide22.xml"/><Relationship Id="rId50" Type="http://schemas.openxmlformats.org/officeDocument/2006/relationships/slide" Target="slide68.xml"/><Relationship Id="rId55" Type="http://schemas.openxmlformats.org/officeDocument/2006/relationships/slide" Target="slide37.xml"/><Relationship Id="rId63" Type="http://schemas.openxmlformats.org/officeDocument/2006/relationships/slide" Target="slide51.xml"/><Relationship Id="rId7" Type="http://schemas.openxmlformats.org/officeDocument/2006/relationships/slide" Target="slide77.xml"/><Relationship Id="rId2" Type="http://schemas.openxmlformats.org/officeDocument/2006/relationships/notesSlide" Target="../notesSlides/notesSlide26.xml"/><Relationship Id="rId16" Type="http://schemas.openxmlformats.org/officeDocument/2006/relationships/slide" Target="slide66.xml"/><Relationship Id="rId29" Type="http://schemas.openxmlformats.org/officeDocument/2006/relationships/slide" Target="slide6.xml"/><Relationship Id="rId11" Type="http://schemas.openxmlformats.org/officeDocument/2006/relationships/slide" Target="slide60.xml"/><Relationship Id="rId24" Type="http://schemas.openxmlformats.org/officeDocument/2006/relationships/slide" Target="slide75.xml"/><Relationship Id="rId32" Type="http://schemas.openxmlformats.org/officeDocument/2006/relationships/slide" Target="slide11.xml"/><Relationship Id="rId37" Type="http://schemas.openxmlformats.org/officeDocument/2006/relationships/slide" Target="slide10.xml"/><Relationship Id="rId40" Type="http://schemas.openxmlformats.org/officeDocument/2006/relationships/slide" Target="slide13.xml"/><Relationship Id="rId45" Type="http://schemas.openxmlformats.org/officeDocument/2006/relationships/slide" Target="slide17.xml"/><Relationship Id="rId53" Type="http://schemas.openxmlformats.org/officeDocument/2006/relationships/slide" Target="slide35.xml"/><Relationship Id="rId58" Type="http://schemas.openxmlformats.org/officeDocument/2006/relationships/slide" Target="slide41.xml"/><Relationship Id="rId66" Type="http://schemas.openxmlformats.org/officeDocument/2006/relationships/slide" Target="slide54.xml"/><Relationship Id="rId5" Type="http://schemas.openxmlformats.org/officeDocument/2006/relationships/slide" Target="slide4.xml"/><Relationship Id="rId61" Type="http://schemas.openxmlformats.org/officeDocument/2006/relationships/slide" Target="slide49.xml"/><Relationship Id="rId19" Type="http://schemas.openxmlformats.org/officeDocument/2006/relationships/slide" Target="slide70.xml"/><Relationship Id="rId14" Type="http://schemas.openxmlformats.org/officeDocument/2006/relationships/slide" Target="slide64.xml"/><Relationship Id="rId22" Type="http://schemas.openxmlformats.org/officeDocument/2006/relationships/slide" Target="slide73.xml"/><Relationship Id="rId27" Type="http://schemas.openxmlformats.org/officeDocument/2006/relationships/slide" Target="slide5.xml"/><Relationship Id="rId30" Type="http://schemas.openxmlformats.org/officeDocument/2006/relationships/slide" Target="slide9.xml"/><Relationship Id="rId35" Type="http://schemas.openxmlformats.org/officeDocument/2006/relationships/slide" Target="slide24.xml"/><Relationship Id="rId43" Type="http://schemas.openxmlformats.org/officeDocument/2006/relationships/slide" Target="slide20.xml"/><Relationship Id="rId48" Type="http://schemas.openxmlformats.org/officeDocument/2006/relationships/slide" Target="slide18.xml"/><Relationship Id="rId56" Type="http://schemas.openxmlformats.org/officeDocument/2006/relationships/slide" Target="slide38.xml"/><Relationship Id="rId64" Type="http://schemas.openxmlformats.org/officeDocument/2006/relationships/slide" Target="slide53.xml"/><Relationship Id="rId8" Type="http://schemas.openxmlformats.org/officeDocument/2006/relationships/slide" Target="slide57.xml"/><Relationship Id="rId51" Type="http://schemas.openxmlformats.org/officeDocument/2006/relationships/slide" Target="slide33.xml"/><Relationship Id="rId3" Type="http://schemas.openxmlformats.org/officeDocument/2006/relationships/image" Target="../media/image4.jpeg"/><Relationship Id="rId12" Type="http://schemas.openxmlformats.org/officeDocument/2006/relationships/slide" Target="slide61.xml"/><Relationship Id="rId17" Type="http://schemas.openxmlformats.org/officeDocument/2006/relationships/slide" Target="slide56.xml"/><Relationship Id="rId25" Type="http://schemas.openxmlformats.org/officeDocument/2006/relationships/slide" Target="slide63.xml"/><Relationship Id="rId33" Type="http://schemas.openxmlformats.org/officeDocument/2006/relationships/slide" Target="slide23.xml"/><Relationship Id="rId38" Type="http://schemas.openxmlformats.org/officeDocument/2006/relationships/slide" Target="slide12.xml"/><Relationship Id="rId46" Type="http://schemas.openxmlformats.org/officeDocument/2006/relationships/slide" Target="slide27.xml"/><Relationship Id="rId59" Type="http://schemas.openxmlformats.org/officeDocument/2006/relationships/slide" Target="slide42.xml"/><Relationship Id="rId67" Type="http://schemas.openxmlformats.org/officeDocument/2006/relationships/slide" Target="slide39.xml"/><Relationship Id="rId20" Type="http://schemas.openxmlformats.org/officeDocument/2006/relationships/slide" Target="slide71.xml"/><Relationship Id="rId41" Type="http://schemas.openxmlformats.org/officeDocument/2006/relationships/slide" Target="slide14.xml"/><Relationship Id="rId54" Type="http://schemas.openxmlformats.org/officeDocument/2006/relationships/slide" Target="slide36.xml"/><Relationship Id="rId62" Type="http://schemas.openxmlformats.org/officeDocument/2006/relationships/slide" Target="slide50.xml"/><Relationship Id="rId1" Type="http://schemas.openxmlformats.org/officeDocument/2006/relationships/slideLayout" Target="../slideLayouts/slideLayout1.xml"/><Relationship Id="rId6" Type="http://schemas.openxmlformats.org/officeDocument/2006/relationships/slide" Target="slide78.xml"/><Relationship Id="rId15" Type="http://schemas.openxmlformats.org/officeDocument/2006/relationships/slide" Target="slide65.xml"/><Relationship Id="rId23" Type="http://schemas.openxmlformats.org/officeDocument/2006/relationships/slide" Target="slide74.xml"/><Relationship Id="rId28" Type="http://schemas.openxmlformats.org/officeDocument/2006/relationships/slide" Target="slide8.xml"/><Relationship Id="rId36" Type="http://schemas.openxmlformats.org/officeDocument/2006/relationships/slide" Target="slide26.xml"/><Relationship Id="rId49" Type="http://schemas.openxmlformats.org/officeDocument/2006/relationships/slide" Target="slide19.xml"/><Relationship Id="rId57" Type="http://schemas.openxmlformats.org/officeDocument/2006/relationships/slide" Target="slide40.xml"/><Relationship Id="rId10" Type="http://schemas.openxmlformats.org/officeDocument/2006/relationships/slide" Target="slide59.xml"/><Relationship Id="rId31" Type="http://schemas.openxmlformats.org/officeDocument/2006/relationships/slide" Target="slide7.xml"/><Relationship Id="rId44" Type="http://schemas.openxmlformats.org/officeDocument/2006/relationships/slide" Target="slide16.xml"/><Relationship Id="rId52" Type="http://schemas.openxmlformats.org/officeDocument/2006/relationships/slide" Target="slide34.xml"/><Relationship Id="rId60" Type="http://schemas.openxmlformats.org/officeDocument/2006/relationships/slide" Target="slide43.xml"/><Relationship Id="rId65" Type="http://schemas.openxmlformats.org/officeDocument/2006/relationships/slide" Target="slide52.xml"/><Relationship Id="rId4" Type="http://schemas.openxmlformats.org/officeDocument/2006/relationships/image" Target="../media/image5.png"/><Relationship Id="rId9" Type="http://schemas.openxmlformats.org/officeDocument/2006/relationships/slide" Target="slide58.xml"/><Relationship Id="rId13" Type="http://schemas.openxmlformats.org/officeDocument/2006/relationships/slide" Target="slide62.xml"/><Relationship Id="rId18" Type="http://schemas.openxmlformats.org/officeDocument/2006/relationships/slide" Target="slide69.xml"/><Relationship Id="rId39" Type="http://schemas.openxmlformats.org/officeDocument/2006/relationships/slide" Target="slide15.xml"/></Relationships>
</file>

<file path=ppt/slides/_rels/slide27.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27.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eark-project.com/resources/project-deliverables/54-d62intplatformref-1"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28.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28.xml"/><Relationship Id="rId29" Type="http://schemas.openxmlformats.org/officeDocument/2006/relationships/slide" Target="slide41.xml"/></Relationships>
</file>

<file path=ppt/slides/_rels/slide29.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29.xml"/><Relationship Id="rId29" Type="http://schemas.openxmlformats.org/officeDocument/2006/relationships/slide" Target="slide40.xml"/></Relationships>
</file>

<file path=ppt/slides/_rels/slide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slide" Target="slide28.xml"/><Relationship Id="rId7" Type="http://schemas.openxmlformats.org/officeDocument/2006/relationships/hyperlink" Target="http://www.eark-project.com/" TargetMode="External"/><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4.jpeg"/><Relationship Id="rId5" Type="http://schemas.openxmlformats.org/officeDocument/2006/relationships/slide" Target="slide55.xml"/><Relationship Id="rId4" Type="http://schemas.openxmlformats.org/officeDocument/2006/relationships/slide" Target="slide4.xml"/></Relationships>
</file>

<file path=ppt/slides/_rels/slide30.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0.xml"/><Relationship Id="rId29" Type="http://schemas.openxmlformats.org/officeDocument/2006/relationships/slide" Target="slide40.xml"/></Relationships>
</file>

<file path=ppt/slides/_rels/slide31.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1.xml"/><Relationship Id="rId29" Type="http://schemas.openxmlformats.org/officeDocument/2006/relationships/slide" Target="slide40.xml"/></Relationships>
</file>

<file path=ppt/slides/_rels/slide32.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2.xml"/><Relationship Id="rId29" Type="http://schemas.openxmlformats.org/officeDocument/2006/relationships/slide" Target="slide40.xml"/></Relationships>
</file>

<file path=ppt/slides/_rels/slide33.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3.xml"/><Relationship Id="rId29" Type="http://schemas.openxmlformats.org/officeDocument/2006/relationships/slide" Target="slide40.xml"/></Relationships>
</file>

<file path=ppt/slides/_rels/slide34.xml.rels><?xml version="1.0" encoding="UTF-8" standalone="yes"?>
<Relationships xmlns="http://schemas.openxmlformats.org/package/2006/relationships"><Relationship Id="rId26" Type="http://schemas.openxmlformats.org/officeDocument/2006/relationships/slide" Target="slide23.xml"/><Relationship Id="rId21" Type="http://schemas.openxmlformats.org/officeDocument/2006/relationships/slide" Target="slide18.xml"/><Relationship Id="rId42" Type="http://schemas.openxmlformats.org/officeDocument/2006/relationships/slide" Target="slide39.xml"/><Relationship Id="rId47" Type="http://schemas.openxmlformats.org/officeDocument/2006/relationships/slide" Target="slide51.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14.xml"/><Relationship Id="rId11" Type="http://schemas.openxmlformats.org/officeDocument/2006/relationships/slide" Target="slide9.xml"/><Relationship Id="rId24" Type="http://schemas.openxmlformats.org/officeDocument/2006/relationships/slide" Target="slide20.xml"/><Relationship Id="rId32" Type="http://schemas.openxmlformats.org/officeDocument/2006/relationships/slide" Target="slide31.xml"/><Relationship Id="rId37" Type="http://schemas.openxmlformats.org/officeDocument/2006/relationships/slide" Target="slide47.xml"/><Relationship Id="rId40" Type="http://schemas.openxmlformats.org/officeDocument/2006/relationships/slide" Target="slide35.xml"/><Relationship Id="rId45" Type="http://schemas.openxmlformats.org/officeDocument/2006/relationships/slide" Target="slide38.xml"/><Relationship Id="rId53" Type="http://schemas.openxmlformats.org/officeDocument/2006/relationships/slide" Target="slide42.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16.xml"/><Relationship Id="rId14" Type="http://schemas.openxmlformats.org/officeDocument/2006/relationships/slide" Target="slide10.xml"/><Relationship Id="rId22" Type="http://schemas.openxmlformats.org/officeDocument/2006/relationships/slide" Target="slide19.xml"/><Relationship Id="rId27" Type="http://schemas.openxmlformats.org/officeDocument/2006/relationships/slide" Target="slide24.xml"/><Relationship Id="rId30" Type="http://schemas.openxmlformats.org/officeDocument/2006/relationships/slide" Target="slide29.xml"/><Relationship Id="rId35" Type="http://schemas.openxmlformats.org/officeDocument/2006/relationships/slide" Target="slide45.xml"/><Relationship Id="rId43" Type="http://schemas.openxmlformats.org/officeDocument/2006/relationships/slide" Target="slide34.xml"/><Relationship Id="rId48" Type="http://schemas.openxmlformats.org/officeDocument/2006/relationships/slide" Target="slide52.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26.xml"/><Relationship Id="rId51" Type="http://schemas.openxmlformats.org/officeDocument/2006/relationships/slide" Target="slide54.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11.xml"/><Relationship Id="rId17" Type="http://schemas.openxmlformats.org/officeDocument/2006/relationships/slide" Target="slide15.xml"/><Relationship Id="rId25" Type="http://schemas.openxmlformats.org/officeDocument/2006/relationships/slide" Target="slide22.xml"/><Relationship Id="rId33" Type="http://schemas.openxmlformats.org/officeDocument/2006/relationships/slide" Target="slide32.xml"/><Relationship Id="rId38" Type="http://schemas.openxmlformats.org/officeDocument/2006/relationships/slide" Target="slide48.xml"/><Relationship Id="rId46" Type="http://schemas.openxmlformats.org/officeDocument/2006/relationships/slide" Target="slide49.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17.xml"/><Relationship Id="rId41" Type="http://schemas.openxmlformats.org/officeDocument/2006/relationships/slide" Target="slide37.xml"/><Relationship Id="rId54" Type="http://schemas.openxmlformats.org/officeDocument/2006/relationships/slide" Target="slide41.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13.xml"/><Relationship Id="rId23" Type="http://schemas.openxmlformats.org/officeDocument/2006/relationships/slide" Target="slide21.xml"/><Relationship Id="rId28" Type="http://schemas.openxmlformats.org/officeDocument/2006/relationships/slide" Target="slide12.xml"/><Relationship Id="rId36" Type="http://schemas.openxmlformats.org/officeDocument/2006/relationships/slide" Target="slide46.xml"/><Relationship Id="rId49" Type="http://schemas.openxmlformats.org/officeDocument/2006/relationships/slide" Target="slide50.xml"/><Relationship Id="rId57" Type="http://schemas.openxmlformats.org/officeDocument/2006/relationships/slide" Target="slide77.xml"/><Relationship Id="rId10" Type="http://schemas.openxmlformats.org/officeDocument/2006/relationships/slide" Target="slide7.xml"/><Relationship Id="rId31" Type="http://schemas.openxmlformats.org/officeDocument/2006/relationships/slide" Target="slide30.xml"/><Relationship Id="rId44" Type="http://schemas.openxmlformats.org/officeDocument/2006/relationships/slide" Target="slide36.xml"/><Relationship Id="rId52" Type="http://schemas.openxmlformats.org/officeDocument/2006/relationships/slide" Target="slide40.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6.xml"/><Relationship Id="rId13" Type="http://schemas.openxmlformats.org/officeDocument/2006/relationships/slide" Target="slide8.xml"/><Relationship Id="rId18" Type="http://schemas.openxmlformats.org/officeDocument/2006/relationships/slide" Target="slide5.xml"/><Relationship Id="rId39" Type="http://schemas.openxmlformats.org/officeDocument/2006/relationships/slide" Target="slide33.xml"/><Relationship Id="rId34" Type="http://schemas.openxmlformats.org/officeDocument/2006/relationships/slide" Target="slide44.xml"/><Relationship Id="rId50" Type="http://schemas.openxmlformats.org/officeDocument/2006/relationships/slide" Target="slide53.xml"/><Relationship Id="rId55" Type="http://schemas.openxmlformats.org/officeDocument/2006/relationships/slide" Target="slide43.xml"/><Relationship Id="rId76" Type="http://schemas.openxmlformats.org/officeDocument/2006/relationships/slide" Target="slide76.xml"/><Relationship Id="rId7" Type="http://schemas.openxmlformats.org/officeDocument/2006/relationships/slide" Target="slide27.xml"/><Relationship Id="rId71" Type="http://schemas.openxmlformats.org/officeDocument/2006/relationships/slide" Target="slide72.xml"/><Relationship Id="rId2" Type="http://schemas.openxmlformats.org/officeDocument/2006/relationships/notesSlide" Target="../notesSlides/notesSlide34.xml"/><Relationship Id="rId29" Type="http://schemas.openxmlformats.org/officeDocument/2006/relationships/slide" Target="slide25.xml"/></Relationships>
</file>

<file path=ppt/slides/_rels/slide35.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5.xml"/><Relationship Id="rId29" Type="http://schemas.openxmlformats.org/officeDocument/2006/relationships/slide" Target="slide40.xml"/></Relationships>
</file>

<file path=ppt/slides/_rels/slide36.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6.xml"/><Relationship Id="rId29" Type="http://schemas.openxmlformats.org/officeDocument/2006/relationships/slide" Target="slide40.xml"/></Relationships>
</file>

<file path=ppt/slides/_rels/slide37.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7.xml"/><Relationship Id="rId29" Type="http://schemas.openxmlformats.org/officeDocument/2006/relationships/slide" Target="slide40.xml"/></Relationships>
</file>

<file path=ppt/slides/_rels/slide38.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8.xml"/><Relationship Id="rId29" Type="http://schemas.openxmlformats.org/officeDocument/2006/relationships/slide" Target="slide40.xml"/></Relationships>
</file>

<file path=ppt/slides/_rels/slide39.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39.xml"/><Relationship Id="rId29" Type="http://schemas.openxmlformats.org/officeDocument/2006/relationships/slide" Target="slide40.xml"/></Relationships>
</file>

<file path=ppt/slides/_rels/slide4.xml.rels><?xml version="1.0" encoding="UTF-8" standalone="yes"?>
<Relationships xmlns="http://schemas.openxmlformats.org/package/2006/relationships"><Relationship Id="rId26" Type="http://schemas.openxmlformats.org/officeDocument/2006/relationships/slide" Target="slide4.xml"/><Relationship Id="rId21" Type="http://schemas.openxmlformats.org/officeDocument/2006/relationships/slide" Target="slide73.xml"/><Relationship Id="rId42" Type="http://schemas.openxmlformats.org/officeDocument/2006/relationships/slide" Target="slide54.xml"/><Relationship Id="rId47" Type="http://schemas.openxmlformats.org/officeDocument/2006/relationships/slide" Target="slide9.xml"/><Relationship Id="rId63" Type="http://schemas.openxmlformats.org/officeDocument/2006/relationships/slide" Target="slide27.xml"/><Relationship Id="rId68" Type="http://schemas.openxmlformats.org/officeDocument/2006/relationships/image" Target="../media/image4.jpeg"/><Relationship Id="rId7" Type="http://schemas.openxmlformats.org/officeDocument/2006/relationships/slide" Target="slide59.xml"/><Relationship Id="rId2" Type="http://schemas.openxmlformats.org/officeDocument/2006/relationships/notesSlide" Target="../notesSlides/notesSlide4.xml"/><Relationship Id="rId16" Type="http://schemas.openxmlformats.org/officeDocument/2006/relationships/slide" Target="slide68.xml"/><Relationship Id="rId29" Type="http://schemas.openxmlformats.org/officeDocument/2006/relationships/slide" Target="slide35.xml"/><Relationship Id="rId11" Type="http://schemas.openxmlformats.org/officeDocument/2006/relationships/slide" Target="slide64.xml"/><Relationship Id="rId24" Type="http://schemas.openxmlformats.org/officeDocument/2006/relationships/slide" Target="slide63.xml"/><Relationship Id="rId32" Type="http://schemas.openxmlformats.org/officeDocument/2006/relationships/slide" Target="slide38.xml"/><Relationship Id="rId37" Type="http://schemas.openxmlformats.org/officeDocument/2006/relationships/slide" Target="slide49.xml"/><Relationship Id="rId40" Type="http://schemas.openxmlformats.org/officeDocument/2006/relationships/slide" Target="slide53.xml"/><Relationship Id="rId45" Type="http://schemas.openxmlformats.org/officeDocument/2006/relationships/slide" Target="slide8.xml"/><Relationship Id="rId53" Type="http://schemas.openxmlformats.org/officeDocument/2006/relationships/slide" Target="slide26.xml"/><Relationship Id="rId58" Type="http://schemas.openxmlformats.org/officeDocument/2006/relationships/slide" Target="slide14.xml"/><Relationship Id="rId66" Type="http://schemas.openxmlformats.org/officeDocument/2006/relationships/slide" Target="slide19.xml"/><Relationship Id="rId5" Type="http://schemas.openxmlformats.org/officeDocument/2006/relationships/slide" Target="slide57.xml"/><Relationship Id="rId61" Type="http://schemas.openxmlformats.org/officeDocument/2006/relationships/slide" Target="slide16.xml"/><Relationship Id="rId19" Type="http://schemas.openxmlformats.org/officeDocument/2006/relationships/slide" Target="slide71.xml"/><Relationship Id="rId14" Type="http://schemas.openxmlformats.org/officeDocument/2006/relationships/slide" Target="slide56.xml"/><Relationship Id="rId22" Type="http://schemas.openxmlformats.org/officeDocument/2006/relationships/slide" Target="slide74.xml"/><Relationship Id="rId27" Type="http://schemas.openxmlformats.org/officeDocument/2006/relationships/slide" Target="slide33.xml"/><Relationship Id="rId30" Type="http://schemas.openxmlformats.org/officeDocument/2006/relationships/slide" Target="slide36.xml"/><Relationship Id="rId35" Type="http://schemas.openxmlformats.org/officeDocument/2006/relationships/slide" Target="slide42.xml"/><Relationship Id="rId43" Type="http://schemas.openxmlformats.org/officeDocument/2006/relationships/slide" Target="slide39.xml"/><Relationship Id="rId48" Type="http://schemas.openxmlformats.org/officeDocument/2006/relationships/slide" Target="slide7.xml"/><Relationship Id="rId56" Type="http://schemas.openxmlformats.org/officeDocument/2006/relationships/slide" Target="slide15.xml"/><Relationship Id="rId64" Type="http://schemas.openxmlformats.org/officeDocument/2006/relationships/slide" Target="slide22.xml"/><Relationship Id="rId69" Type="http://schemas.openxmlformats.org/officeDocument/2006/relationships/image" Target="../media/image5.png"/><Relationship Id="rId8" Type="http://schemas.openxmlformats.org/officeDocument/2006/relationships/slide" Target="slide60.xml"/><Relationship Id="rId51" Type="http://schemas.openxmlformats.org/officeDocument/2006/relationships/slide" Target="slide25.xml"/><Relationship Id="rId3" Type="http://schemas.openxmlformats.org/officeDocument/2006/relationships/slide" Target="slide78.xml"/><Relationship Id="rId12" Type="http://schemas.openxmlformats.org/officeDocument/2006/relationships/slide" Target="slide65.xml"/><Relationship Id="rId17" Type="http://schemas.openxmlformats.org/officeDocument/2006/relationships/slide" Target="slide69.xml"/><Relationship Id="rId25" Type="http://schemas.openxmlformats.org/officeDocument/2006/relationships/slide" Target="slide76.xml"/><Relationship Id="rId33" Type="http://schemas.openxmlformats.org/officeDocument/2006/relationships/slide" Target="slide40.xml"/><Relationship Id="rId38" Type="http://schemas.openxmlformats.org/officeDocument/2006/relationships/slide" Target="slide50.xml"/><Relationship Id="rId46" Type="http://schemas.openxmlformats.org/officeDocument/2006/relationships/slide" Target="slide6.xml"/><Relationship Id="rId59" Type="http://schemas.openxmlformats.org/officeDocument/2006/relationships/slide" Target="slide21.xml"/><Relationship Id="rId67" Type="http://schemas.openxmlformats.org/officeDocument/2006/relationships/slide" Target="slide79.xml"/><Relationship Id="rId20" Type="http://schemas.openxmlformats.org/officeDocument/2006/relationships/slide" Target="slide72.xml"/><Relationship Id="rId41" Type="http://schemas.openxmlformats.org/officeDocument/2006/relationships/slide" Target="slide52.xml"/><Relationship Id="rId54" Type="http://schemas.openxmlformats.org/officeDocument/2006/relationships/slide" Target="slide10.xml"/><Relationship Id="rId62" Type="http://schemas.openxmlformats.org/officeDocument/2006/relationships/slide" Target="slide17.xml"/><Relationship Id="rId70" Type="http://schemas.openxmlformats.org/officeDocument/2006/relationships/slide" Target="slide81.xml"/><Relationship Id="rId1" Type="http://schemas.openxmlformats.org/officeDocument/2006/relationships/slideLayout" Target="../slideLayouts/slideLayout1.xml"/><Relationship Id="rId6" Type="http://schemas.openxmlformats.org/officeDocument/2006/relationships/slide" Target="slide58.xml"/><Relationship Id="rId15" Type="http://schemas.openxmlformats.org/officeDocument/2006/relationships/slide" Target="slide66.xml"/><Relationship Id="rId23" Type="http://schemas.openxmlformats.org/officeDocument/2006/relationships/slide" Target="slide75.xml"/><Relationship Id="rId28" Type="http://schemas.openxmlformats.org/officeDocument/2006/relationships/slide" Target="slide34.xml"/><Relationship Id="rId36" Type="http://schemas.openxmlformats.org/officeDocument/2006/relationships/slide" Target="slide43.xml"/><Relationship Id="rId49" Type="http://schemas.openxmlformats.org/officeDocument/2006/relationships/slide" Target="slide11.xml"/><Relationship Id="rId57" Type="http://schemas.openxmlformats.org/officeDocument/2006/relationships/slide" Target="slide13.xml"/><Relationship Id="rId10" Type="http://schemas.openxmlformats.org/officeDocument/2006/relationships/slide" Target="slide62.xml"/><Relationship Id="rId31" Type="http://schemas.openxmlformats.org/officeDocument/2006/relationships/slide" Target="slide37.xml"/><Relationship Id="rId44" Type="http://schemas.openxmlformats.org/officeDocument/2006/relationships/slide" Target="slide5.xml"/><Relationship Id="rId52" Type="http://schemas.openxmlformats.org/officeDocument/2006/relationships/slide" Target="slide24.xml"/><Relationship Id="rId60" Type="http://schemas.openxmlformats.org/officeDocument/2006/relationships/slide" Target="slide20.xml"/><Relationship Id="rId65" Type="http://schemas.openxmlformats.org/officeDocument/2006/relationships/slide" Target="slide18.xml"/><Relationship Id="rId4" Type="http://schemas.openxmlformats.org/officeDocument/2006/relationships/slide" Target="slide77.xml"/><Relationship Id="rId9" Type="http://schemas.openxmlformats.org/officeDocument/2006/relationships/slide" Target="slide61.xml"/><Relationship Id="rId13" Type="http://schemas.openxmlformats.org/officeDocument/2006/relationships/slide" Target="slide67.xml"/><Relationship Id="rId18" Type="http://schemas.openxmlformats.org/officeDocument/2006/relationships/slide" Target="slide70.xml"/><Relationship Id="rId39" Type="http://schemas.openxmlformats.org/officeDocument/2006/relationships/slide" Target="slide51.xml"/><Relationship Id="rId34" Type="http://schemas.openxmlformats.org/officeDocument/2006/relationships/slide" Target="slide41.xml"/><Relationship Id="rId50" Type="http://schemas.openxmlformats.org/officeDocument/2006/relationships/slide" Target="slide23.xml"/><Relationship Id="rId55" Type="http://schemas.openxmlformats.org/officeDocument/2006/relationships/slide" Target="slide12.xml"/></Relationships>
</file>

<file path=ppt/slides/_rels/slide40.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40.xml"/><Relationship Id="rId29" Type="http://schemas.openxmlformats.org/officeDocument/2006/relationships/slide" Target="slide40.xml"/></Relationships>
</file>

<file path=ppt/slides/_rels/slide41.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41.xml"/><Relationship Id="rId29" Type="http://schemas.openxmlformats.org/officeDocument/2006/relationships/slide" Target="slide40.xml"/></Relationships>
</file>

<file path=ppt/slides/_rels/slide42.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42.xml"/><Relationship Id="rId29" Type="http://schemas.openxmlformats.org/officeDocument/2006/relationships/slide" Target="slide40.xml"/></Relationships>
</file>

<file path=ppt/slides/_rels/slide43.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3.xml"/><Relationship Id="rId29" Type="http://schemas.openxmlformats.org/officeDocument/2006/relationships/slide" Target="slide41.xml"/></Relationships>
</file>

<file path=ppt/slides/_rels/slide44.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4.xml"/><Relationship Id="rId29" Type="http://schemas.openxmlformats.org/officeDocument/2006/relationships/slide" Target="slide41.xml"/></Relationships>
</file>

<file path=ppt/slides/_rels/slide45.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5.xml"/><Relationship Id="rId29" Type="http://schemas.openxmlformats.org/officeDocument/2006/relationships/slide" Target="slide41.xml"/></Relationships>
</file>

<file path=ppt/slides/_rels/slide46.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6.xml"/><Relationship Id="rId29" Type="http://schemas.openxmlformats.org/officeDocument/2006/relationships/slide" Target="slide41.xml"/></Relationships>
</file>

<file path=ppt/slides/_rels/slide47.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7.xml"/><Relationship Id="rId29" Type="http://schemas.openxmlformats.org/officeDocument/2006/relationships/slide" Target="slide41.xml"/></Relationships>
</file>

<file path=ppt/slides/_rels/slide48.xml.rels><?xml version="1.0" encoding="UTF-8" standalone="yes"?>
<Relationships xmlns="http://schemas.openxmlformats.org/package/2006/relationships"><Relationship Id="rId26" Type="http://schemas.openxmlformats.org/officeDocument/2006/relationships/slide" Target="slide54.xml"/><Relationship Id="rId21" Type="http://schemas.openxmlformats.org/officeDocument/2006/relationships/slide" Target="slide49.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7.xml"/><Relationship Id="rId11" Type="http://schemas.openxmlformats.org/officeDocument/2006/relationships/slide" Target="slide46.xml"/><Relationship Id="rId24" Type="http://schemas.openxmlformats.org/officeDocument/2006/relationships/slide" Target="slide50.xml"/><Relationship Id="rId32" Type="http://schemas.openxmlformats.org/officeDocument/2006/relationships/image" Target="../media/image6.png"/><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slide" Target="slide29.xml"/><Relationship Id="rId61" Type="http://schemas.openxmlformats.org/officeDocument/2006/relationships/slide" Target="slide60.xml"/><Relationship Id="rId19" Type="http://schemas.openxmlformats.org/officeDocument/2006/relationships/slide" Target="slide36.xml"/><Relationship Id="rId14" Type="http://schemas.openxmlformats.org/officeDocument/2006/relationships/slide" Target="slide33.xml"/><Relationship Id="rId22" Type="http://schemas.openxmlformats.org/officeDocument/2006/relationships/slide" Target="slide51.xml"/><Relationship Id="rId27" Type="http://schemas.openxmlformats.org/officeDocument/2006/relationships/slide" Target="slide40.xml"/><Relationship Id="rId30" Type="http://schemas.openxmlformats.org/officeDocument/2006/relationships/slide" Target="slide43.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2.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7.xml"/><Relationship Id="rId17" Type="http://schemas.openxmlformats.org/officeDocument/2006/relationships/slide" Target="slide39.xml"/><Relationship Id="rId25" Type="http://schemas.openxmlformats.org/officeDocument/2006/relationships/slide" Target="slide53.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8.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slide" Target="slide30.xml"/><Relationship Id="rId15" Type="http://schemas.openxmlformats.org/officeDocument/2006/relationships/slide" Target="slide35.xml"/><Relationship Id="rId23" Type="http://schemas.openxmlformats.org/officeDocument/2006/relationships/slide" Target="slide52.xml"/><Relationship Id="rId28" Type="http://schemas.openxmlformats.org/officeDocument/2006/relationships/slide" Target="slide42.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45.xml"/><Relationship Id="rId31" Type="http://schemas.openxmlformats.org/officeDocument/2006/relationships/image" Target="../media/image5.png"/><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44.xml"/><Relationship Id="rId13" Type="http://schemas.openxmlformats.org/officeDocument/2006/relationships/slide" Target="slide48.xml"/><Relationship Id="rId18" Type="http://schemas.openxmlformats.org/officeDocument/2006/relationships/slide" Target="slide3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31.xml"/><Relationship Id="rId71" Type="http://schemas.openxmlformats.org/officeDocument/2006/relationships/slide" Target="slide72.xml"/><Relationship Id="rId2" Type="http://schemas.openxmlformats.org/officeDocument/2006/relationships/notesSlide" Target="../notesSlides/notesSlide48.xml"/><Relationship Id="rId29" Type="http://schemas.openxmlformats.org/officeDocument/2006/relationships/slide" Target="slide41.xml"/></Relationships>
</file>

<file path=ppt/slides/_rels/slide49.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49.xml"/><Relationship Id="rId29" Type="http://schemas.openxmlformats.org/officeDocument/2006/relationships/slide" Target="slide40.xml"/></Relationships>
</file>

<file path=ppt/slides/_rels/slide5.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38.xml"/><Relationship Id="rId42" Type="http://schemas.openxmlformats.org/officeDocument/2006/relationships/slide" Target="slide53.xml"/><Relationship Id="rId47" Type="http://schemas.openxmlformats.org/officeDocument/2006/relationships/slide" Target="slide8.xml"/><Relationship Id="rId50" Type="http://schemas.openxmlformats.org/officeDocument/2006/relationships/slide" Target="slide7.xml"/><Relationship Id="rId55" Type="http://schemas.openxmlformats.org/officeDocument/2006/relationships/slide" Target="slide26.xml"/><Relationship Id="rId63" Type="http://schemas.openxmlformats.org/officeDocument/2006/relationships/slide" Target="slide16.xml"/><Relationship Id="rId68" Type="http://schemas.openxmlformats.org/officeDocument/2006/relationships/slide" Target="slide19.xml"/><Relationship Id="rId7" Type="http://schemas.openxmlformats.org/officeDocument/2006/relationships/slide" Target="slide78.xml"/><Relationship Id="rId2" Type="http://schemas.openxmlformats.org/officeDocument/2006/relationships/notesSlide" Target="../notesSlides/notesSlide5.xml"/><Relationship Id="rId16" Type="http://schemas.openxmlformats.org/officeDocument/2006/relationships/slide" Target="slide65.xml"/><Relationship Id="rId29" Type="http://schemas.openxmlformats.org/officeDocument/2006/relationships/slide" Target="slide33.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36.xml"/><Relationship Id="rId37" Type="http://schemas.openxmlformats.org/officeDocument/2006/relationships/slide" Target="slide42.xml"/><Relationship Id="rId40" Type="http://schemas.openxmlformats.org/officeDocument/2006/relationships/slide" Target="slide50.xml"/><Relationship Id="rId45" Type="http://schemas.openxmlformats.org/officeDocument/2006/relationships/slide" Target="slide39.xml"/><Relationship Id="rId53" Type="http://schemas.openxmlformats.org/officeDocument/2006/relationships/slide" Target="slide25.xml"/><Relationship Id="rId58" Type="http://schemas.openxmlformats.org/officeDocument/2006/relationships/slide" Target="slide15.xml"/><Relationship Id="rId66" Type="http://schemas.openxmlformats.org/officeDocument/2006/relationships/slide" Target="slide22.xml"/><Relationship Id="rId5" Type="http://schemas.openxmlformats.org/officeDocument/2006/relationships/image" Target="../media/image5.png"/><Relationship Id="rId61" Type="http://schemas.openxmlformats.org/officeDocument/2006/relationships/slide" Target="slide21.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34.xml"/><Relationship Id="rId35" Type="http://schemas.openxmlformats.org/officeDocument/2006/relationships/slide" Target="slide40.xml"/><Relationship Id="rId43" Type="http://schemas.openxmlformats.org/officeDocument/2006/relationships/slide" Target="slide52.xml"/><Relationship Id="rId48" Type="http://schemas.openxmlformats.org/officeDocument/2006/relationships/slide" Target="slide6.xml"/><Relationship Id="rId56" Type="http://schemas.openxmlformats.org/officeDocument/2006/relationships/slide" Target="slide10.xml"/><Relationship Id="rId64" Type="http://schemas.openxmlformats.org/officeDocument/2006/relationships/slide" Target="slide17.xml"/><Relationship Id="rId8" Type="http://schemas.openxmlformats.org/officeDocument/2006/relationships/slide" Target="slide77.xml"/><Relationship Id="rId51" Type="http://schemas.openxmlformats.org/officeDocument/2006/relationships/slide" Target="slide11.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37.xml"/><Relationship Id="rId38" Type="http://schemas.openxmlformats.org/officeDocument/2006/relationships/slide" Target="slide43.xml"/><Relationship Id="rId46" Type="http://schemas.openxmlformats.org/officeDocument/2006/relationships/slide" Target="slide5.xml"/><Relationship Id="rId59" Type="http://schemas.openxmlformats.org/officeDocument/2006/relationships/slide" Target="slide13.xml"/><Relationship Id="rId67" Type="http://schemas.openxmlformats.org/officeDocument/2006/relationships/slide" Target="slide18.xml"/><Relationship Id="rId20" Type="http://schemas.openxmlformats.org/officeDocument/2006/relationships/slide" Target="slide70.xml"/><Relationship Id="rId41" Type="http://schemas.openxmlformats.org/officeDocument/2006/relationships/slide" Target="slide51.xml"/><Relationship Id="rId54" Type="http://schemas.openxmlformats.org/officeDocument/2006/relationships/slide" Target="slide24.xml"/><Relationship Id="rId62" Type="http://schemas.openxmlformats.org/officeDocument/2006/relationships/slide" Target="slide20.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68.xml"/><Relationship Id="rId36" Type="http://schemas.openxmlformats.org/officeDocument/2006/relationships/slide" Target="slide41.xml"/><Relationship Id="rId49" Type="http://schemas.openxmlformats.org/officeDocument/2006/relationships/slide" Target="slide9.xml"/><Relationship Id="rId57" Type="http://schemas.openxmlformats.org/officeDocument/2006/relationships/slide" Target="slide12.xml"/><Relationship Id="rId10" Type="http://schemas.openxmlformats.org/officeDocument/2006/relationships/slide" Target="slide58.xml"/><Relationship Id="rId31" Type="http://schemas.openxmlformats.org/officeDocument/2006/relationships/slide" Target="slide35.xml"/><Relationship Id="rId44" Type="http://schemas.openxmlformats.org/officeDocument/2006/relationships/slide" Target="slide54.xml"/><Relationship Id="rId52" Type="http://schemas.openxmlformats.org/officeDocument/2006/relationships/slide" Target="slide23.xml"/><Relationship Id="rId60" Type="http://schemas.openxmlformats.org/officeDocument/2006/relationships/slide" Target="slide14.xml"/><Relationship Id="rId65" Type="http://schemas.openxmlformats.org/officeDocument/2006/relationships/slide" Target="slide27.xml"/><Relationship Id="rId4" Type="http://schemas.openxmlformats.org/officeDocument/2006/relationships/hyperlink" Target="http://www.database-preservation.com/"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49.xml"/></Relationships>
</file>

<file path=ppt/slides/_rels/slide50.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50.xml"/><Relationship Id="rId29" Type="http://schemas.openxmlformats.org/officeDocument/2006/relationships/slide" Target="slide40.xml"/></Relationships>
</file>

<file path=ppt/slides/_rels/slide51.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51.xml"/><Relationship Id="rId29" Type="http://schemas.openxmlformats.org/officeDocument/2006/relationships/slide" Target="slide40.xml"/></Relationships>
</file>

<file path=ppt/slides/_rels/slide52.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52.xml"/><Relationship Id="rId29" Type="http://schemas.openxmlformats.org/officeDocument/2006/relationships/slide" Target="slide40.xml"/></Relationships>
</file>

<file path=ppt/slides/_rels/slide53.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53.xml"/><Relationship Id="rId29" Type="http://schemas.openxmlformats.org/officeDocument/2006/relationships/slide" Target="slide40.xml"/></Relationships>
</file>

<file path=ppt/slides/_rels/slide54.xml.rels><?xml version="1.0" encoding="UTF-8" standalone="yes"?>
<Relationships xmlns="http://schemas.openxmlformats.org/package/2006/relationships"><Relationship Id="rId26" Type="http://schemas.openxmlformats.org/officeDocument/2006/relationships/slide" Target="slide50.xml"/><Relationship Id="rId21" Type="http://schemas.openxmlformats.org/officeDocument/2006/relationships/slide" Target="slide3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62.xml"/><Relationship Id="rId68" Type="http://schemas.openxmlformats.org/officeDocument/2006/relationships/slide" Target="slide69.xml"/><Relationship Id="rId16" Type="http://schemas.openxmlformats.org/officeDocument/2006/relationships/slide" Target="slide33.xml"/><Relationship Id="rId11" Type="http://schemas.openxmlformats.org/officeDocument/2006/relationships/slide" Target="slide44.xml"/><Relationship Id="rId24" Type="http://schemas.openxmlformats.org/officeDocument/2006/relationships/slide" Target="slide51.xml"/><Relationship Id="rId32" Type="http://schemas.openxmlformats.org/officeDocument/2006/relationships/slide" Target="slide4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57.xml"/><Relationship Id="rId66" Type="http://schemas.openxmlformats.org/officeDocument/2006/relationships/slide" Target="slide66.xml"/><Relationship Id="rId74" Type="http://schemas.openxmlformats.org/officeDocument/2006/relationships/slide" Target="slide75.xml"/><Relationship Id="rId5" Type="http://schemas.openxmlformats.org/officeDocument/2006/relationships/image" Target="../media/image5.png"/><Relationship Id="rId61" Type="http://schemas.openxmlformats.org/officeDocument/2006/relationships/slide" Target="slide60.xml"/><Relationship Id="rId19" Type="http://schemas.openxmlformats.org/officeDocument/2006/relationships/slide" Target="slide39.xml"/><Relationship Id="rId14" Type="http://schemas.openxmlformats.org/officeDocument/2006/relationships/slide" Target="slide47.xml"/><Relationship Id="rId22" Type="http://schemas.openxmlformats.org/officeDocument/2006/relationships/slide" Target="slide38.xml"/><Relationship Id="rId27" Type="http://schemas.openxmlformats.org/officeDocument/2006/relationships/slide" Target="slide53.xml"/><Relationship Id="rId30" Type="http://schemas.openxmlformats.org/officeDocument/2006/relationships/slide" Target="slide42.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78.xml"/><Relationship Id="rId64" Type="http://schemas.openxmlformats.org/officeDocument/2006/relationships/slide" Target="slide64.xml"/><Relationship Id="rId69" Type="http://schemas.openxmlformats.org/officeDocument/2006/relationships/slide" Target="slide70.xml"/><Relationship Id="rId77" Type="http://schemas.openxmlformats.org/officeDocument/2006/relationships/slide" Target="slide68.xml"/><Relationship Id="rId8" Type="http://schemas.openxmlformats.org/officeDocument/2006/relationships/slide" Target="slide30.xml"/><Relationship Id="rId51" Type="http://schemas.openxmlformats.org/officeDocument/2006/relationships/slide" Target="slide22.xml"/><Relationship Id="rId72" Type="http://schemas.openxmlformats.org/officeDocument/2006/relationships/slide" Target="slide73.xml"/><Relationship Id="rId3" Type="http://schemas.openxmlformats.org/officeDocument/2006/relationships/image" Target="../media/image4.jpeg"/><Relationship Id="rId12" Type="http://schemas.openxmlformats.org/officeDocument/2006/relationships/slide" Target="slide45.xml"/><Relationship Id="rId17" Type="http://schemas.openxmlformats.org/officeDocument/2006/relationships/slide" Target="slide35.xml"/><Relationship Id="rId25" Type="http://schemas.openxmlformats.org/officeDocument/2006/relationships/slide" Target="slide52.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58.xml"/><Relationship Id="rId67" Type="http://schemas.openxmlformats.org/officeDocument/2006/relationships/slide" Target="slide56.xml"/><Relationship Id="rId20" Type="http://schemas.openxmlformats.org/officeDocument/2006/relationships/slide" Target="slide3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61.xml"/><Relationship Id="rId70" Type="http://schemas.openxmlformats.org/officeDocument/2006/relationships/slide" Target="slide71.xml"/><Relationship Id="rId75" Type="http://schemas.openxmlformats.org/officeDocument/2006/relationships/slide" Target="slide63.xml"/><Relationship Id="rId1" Type="http://schemas.openxmlformats.org/officeDocument/2006/relationships/slideLayout" Target="../slideLayouts/slideLayout1.xml"/><Relationship Id="rId6" Type="http://schemas.openxmlformats.org/officeDocument/2006/relationships/image" Target="../media/image6.png"/><Relationship Id="rId15" Type="http://schemas.openxmlformats.org/officeDocument/2006/relationships/slide" Target="slide48.xml"/><Relationship Id="rId23" Type="http://schemas.openxmlformats.org/officeDocument/2006/relationships/slide" Target="slide49.xml"/><Relationship Id="rId28" Type="http://schemas.openxmlformats.org/officeDocument/2006/relationships/slide" Target="slide54.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77.xml"/><Relationship Id="rId10" Type="http://schemas.openxmlformats.org/officeDocument/2006/relationships/slide" Target="slide32.xml"/><Relationship Id="rId31" Type="http://schemas.openxmlformats.org/officeDocument/2006/relationships/slide" Target="slide41.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59.xml"/><Relationship Id="rId65" Type="http://schemas.openxmlformats.org/officeDocument/2006/relationships/slide" Target="slide65.xml"/><Relationship Id="rId73" Type="http://schemas.openxmlformats.org/officeDocument/2006/relationships/slide" Target="slide74.xml"/><Relationship Id="rId4" Type="http://schemas.openxmlformats.org/officeDocument/2006/relationships/slide" Target="slide28.xml"/><Relationship Id="rId9"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37.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 Id="rId76" Type="http://schemas.openxmlformats.org/officeDocument/2006/relationships/slide" Target="slide76.xml"/><Relationship Id="rId7" Type="http://schemas.openxmlformats.org/officeDocument/2006/relationships/slide" Target="slide29.xml"/><Relationship Id="rId71" Type="http://schemas.openxmlformats.org/officeDocument/2006/relationships/slide" Target="slide72.xml"/><Relationship Id="rId2" Type="http://schemas.openxmlformats.org/officeDocument/2006/relationships/notesSlide" Target="../notesSlides/notesSlide54.xml"/><Relationship Id="rId29" Type="http://schemas.openxmlformats.org/officeDocument/2006/relationships/slide" Target="slide40.xml"/></Relationships>
</file>

<file path=ppt/slides/_rels/slide55.xml.rels><?xml version="1.0" encoding="UTF-8" standalone="yes"?>
<Relationships xmlns="http://schemas.openxmlformats.org/package/2006/relationships"><Relationship Id="rId26" Type="http://schemas.openxmlformats.org/officeDocument/2006/relationships/slide" Target="slide56.xml"/><Relationship Id="rId21" Type="http://schemas.openxmlformats.org/officeDocument/2006/relationships/slide" Target="slide22.xml"/><Relationship Id="rId42" Type="http://schemas.openxmlformats.org/officeDocument/2006/relationships/slide" Target="slide78.xml"/><Relationship Id="rId47" Type="http://schemas.openxmlformats.org/officeDocument/2006/relationships/slide" Target="slide67.xml"/><Relationship Id="rId63" Type="http://schemas.openxmlformats.org/officeDocument/2006/relationships/slide" Target="slide49.xml"/><Relationship Id="rId68" Type="http://schemas.openxmlformats.org/officeDocument/2006/relationships/slide" Target="slide54.xml"/><Relationship Id="rId7" Type="http://schemas.openxmlformats.org/officeDocument/2006/relationships/slide" Target="slide9.xml"/><Relationship Id="rId2" Type="http://schemas.openxmlformats.org/officeDocument/2006/relationships/notesSlide" Target="../notesSlides/notesSlide55.xml"/><Relationship Id="rId16" Type="http://schemas.openxmlformats.org/officeDocument/2006/relationships/slide" Target="slide17.xml"/><Relationship Id="rId29" Type="http://schemas.openxmlformats.org/officeDocument/2006/relationships/slide" Target="slide59.xml"/><Relationship Id="rId11" Type="http://schemas.openxmlformats.org/officeDocument/2006/relationships/slide" Target="slide13.xml"/><Relationship Id="rId24" Type="http://schemas.openxmlformats.org/officeDocument/2006/relationships/slide" Target="slide12.xml"/><Relationship Id="rId32" Type="http://schemas.openxmlformats.org/officeDocument/2006/relationships/slide" Target="slide62.xml"/><Relationship Id="rId37" Type="http://schemas.openxmlformats.org/officeDocument/2006/relationships/slide" Target="slide73.xml"/><Relationship Id="rId40" Type="http://schemas.openxmlformats.org/officeDocument/2006/relationships/slide" Target="slide77.xml"/><Relationship Id="rId45" Type="http://schemas.openxmlformats.org/officeDocument/2006/relationships/image" Target="../media/image5.png"/><Relationship Id="rId53" Type="http://schemas.openxmlformats.org/officeDocument/2006/relationships/slide" Target="slide33.xml"/><Relationship Id="rId58" Type="http://schemas.openxmlformats.org/officeDocument/2006/relationships/slide" Target="slide38.xml"/><Relationship Id="rId66" Type="http://schemas.openxmlformats.org/officeDocument/2006/relationships/slide" Target="slide53.xml"/><Relationship Id="rId5" Type="http://schemas.openxmlformats.org/officeDocument/2006/relationships/slide" Target="slide6.xml"/><Relationship Id="rId61" Type="http://schemas.openxmlformats.org/officeDocument/2006/relationships/slide" Target="slide42.xml"/><Relationship Id="rId19" Type="http://schemas.openxmlformats.org/officeDocument/2006/relationships/slide" Target="slide21.xml"/><Relationship Id="rId14" Type="http://schemas.openxmlformats.org/officeDocument/2006/relationships/slide" Target="slide5.xml"/><Relationship Id="rId22" Type="http://schemas.openxmlformats.org/officeDocument/2006/relationships/slide" Target="slide23.xml"/><Relationship Id="rId27" Type="http://schemas.openxmlformats.org/officeDocument/2006/relationships/slide" Target="slide57.xml"/><Relationship Id="rId30" Type="http://schemas.openxmlformats.org/officeDocument/2006/relationships/slide" Target="slide61.xml"/><Relationship Id="rId35" Type="http://schemas.openxmlformats.org/officeDocument/2006/relationships/slide" Target="slide71.xml"/><Relationship Id="rId43" Type="http://schemas.openxmlformats.org/officeDocument/2006/relationships/slide" Target="slide55.xml"/><Relationship Id="rId48" Type="http://schemas.openxmlformats.org/officeDocument/2006/relationships/slide" Target="slide66.xml"/><Relationship Id="rId56" Type="http://schemas.openxmlformats.org/officeDocument/2006/relationships/slide" Target="slide36.xml"/><Relationship Id="rId64" Type="http://schemas.openxmlformats.org/officeDocument/2006/relationships/slide" Target="slide50.xml"/><Relationship Id="rId69" Type="http://schemas.openxmlformats.org/officeDocument/2006/relationships/slide" Target="slide39.xml"/><Relationship Id="rId8" Type="http://schemas.openxmlformats.org/officeDocument/2006/relationships/slide" Target="slide11.xml"/><Relationship Id="rId51" Type="http://schemas.openxmlformats.org/officeDocument/2006/relationships/slide" Target="slide63.xml"/><Relationship Id="rId3" Type="http://schemas.openxmlformats.org/officeDocument/2006/relationships/slide" Target="slide27.xml"/><Relationship Id="rId12" Type="http://schemas.openxmlformats.org/officeDocument/2006/relationships/slide" Target="slide14.xml"/><Relationship Id="rId17" Type="http://schemas.openxmlformats.org/officeDocument/2006/relationships/slide" Target="slide18.xml"/><Relationship Id="rId25" Type="http://schemas.openxmlformats.org/officeDocument/2006/relationships/slide" Target="slide25.xml"/><Relationship Id="rId33" Type="http://schemas.openxmlformats.org/officeDocument/2006/relationships/slide" Target="slide69.xml"/><Relationship Id="rId38" Type="http://schemas.openxmlformats.org/officeDocument/2006/relationships/slide" Target="slide74.xml"/><Relationship Id="rId46" Type="http://schemas.openxmlformats.org/officeDocument/2006/relationships/slide" Target="slide81.xml"/><Relationship Id="rId59" Type="http://schemas.openxmlformats.org/officeDocument/2006/relationships/slide" Target="slide40.xml"/><Relationship Id="rId67" Type="http://schemas.openxmlformats.org/officeDocument/2006/relationships/slide" Target="slide52.xml"/><Relationship Id="rId20" Type="http://schemas.openxmlformats.org/officeDocument/2006/relationships/slide" Target="slide20.xml"/><Relationship Id="rId41" Type="http://schemas.openxmlformats.org/officeDocument/2006/relationships/slide" Target="slide76.xml"/><Relationship Id="rId54" Type="http://schemas.openxmlformats.org/officeDocument/2006/relationships/slide" Target="slide34.xml"/><Relationship Id="rId62" Type="http://schemas.openxmlformats.org/officeDocument/2006/relationships/slide" Target="slide43.xml"/><Relationship Id="rId1" Type="http://schemas.openxmlformats.org/officeDocument/2006/relationships/slideLayout" Target="../slideLayouts/slideLayout1.xml"/><Relationship Id="rId6" Type="http://schemas.openxmlformats.org/officeDocument/2006/relationships/slide" Target="slide7.xml"/><Relationship Id="rId15" Type="http://schemas.openxmlformats.org/officeDocument/2006/relationships/slide" Target="slide16.xml"/><Relationship Id="rId23" Type="http://schemas.openxmlformats.org/officeDocument/2006/relationships/slide" Target="slide24.xml"/><Relationship Id="rId28" Type="http://schemas.openxmlformats.org/officeDocument/2006/relationships/slide" Target="slide58.xml"/><Relationship Id="rId36" Type="http://schemas.openxmlformats.org/officeDocument/2006/relationships/slide" Target="slide72.xml"/><Relationship Id="rId49" Type="http://schemas.openxmlformats.org/officeDocument/2006/relationships/slide" Target="slide68.xml"/><Relationship Id="rId57" Type="http://schemas.openxmlformats.org/officeDocument/2006/relationships/slide" Target="slide37.xml"/><Relationship Id="rId10" Type="http://schemas.openxmlformats.org/officeDocument/2006/relationships/slide" Target="slide10.xml"/><Relationship Id="rId31" Type="http://schemas.openxmlformats.org/officeDocument/2006/relationships/slide" Target="slide60.xml"/><Relationship Id="rId44" Type="http://schemas.openxmlformats.org/officeDocument/2006/relationships/image" Target="../media/image4.jpeg"/><Relationship Id="rId52" Type="http://schemas.openxmlformats.org/officeDocument/2006/relationships/slide" Target="slide64.xml"/><Relationship Id="rId60" Type="http://schemas.openxmlformats.org/officeDocument/2006/relationships/slide" Target="slide41.xml"/><Relationship Id="rId65" Type="http://schemas.openxmlformats.org/officeDocument/2006/relationships/slide" Target="slide51.xml"/><Relationship Id="rId4" Type="http://schemas.openxmlformats.org/officeDocument/2006/relationships/slide" Target="slide26.xml"/><Relationship Id="rId9" Type="http://schemas.openxmlformats.org/officeDocument/2006/relationships/slide" Target="slide8.xml"/><Relationship Id="rId13" Type="http://schemas.openxmlformats.org/officeDocument/2006/relationships/slide" Target="slide15.xml"/><Relationship Id="rId18" Type="http://schemas.openxmlformats.org/officeDocument/2006/relationships/slide" Target="slide19.xml"/><Relationship Id="rId39" Type="http://schemas.openxmlformats.org/officeDocument/2006/relationships/slide" Target="slide75.xml"/><Relationship Id="rId34" Type="http://schemas.openxmlformats.org/officeDocument/2006/relationships/slide" Target="slide70.xml"/><Relationship Id="rId50" Type="http://schemas.openxmlformats.org/officeDocument/2006/relationships/slide" Target="slide65.xml"/><Relationship Id="rId55" Type="http://schemas.openxmlformats.org/officeDocument/2006/relationships/slide" Target="slide35.xml"/></Relationships>
</file>

<file path=ppt/slides/_rels/slide56.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5.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1%20v1.11.xlsx" TargetMode="External"/><Relationship Id="rId71" Type="http://schemas.openxmlformats.org/officeDocument/2006/relationships/slide" Target="slide54.xml"/><Relationship Id="rId2" Type="http://schemas.openxmlformats.org/officeDocument/2006/relationships/notesSlide" Target="../notesSlides/notesSlide56.xml"/><Relationship Id="rId16" Type="http://schemas.openxmlformats.org/officeDocument/2006/relationships/slide" Target="slide70.xml"/><Relationship Id="rId29" Type="http://schemas.openxmlformats.org/officeDocument/2006/relationships/slide" Target="slide63.xml"/><Relationship Id="rId11" Type="http://schemas.openxmlformats.org/officeDocument/2006/relationships/slide" Target="slide59.xml"/><Relationship Id="rId24" Type="http://schemas.openxmlformats.org/officeDocument/2006/relationships/slide" Target="slide78.xm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3.xml"/><Relationship Id="rId14" Type="http://schemas.openxmlformats.org/officeDocument/2006/relationships/slide" Target="slide62.xml"/><Relationship Id="rId22" Type="http://schemas.openxmlformats.org/officeDocument/2006/relationships/slide" Target="slide77.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6.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1.xml"/><Relationship Id="rId17" Type="http://schemas.openxmlformats.org/officeDocument/2006/relationships/slide" Target="slide71.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1%20v1.4.docx" TargetMode="External"/><Relationship Id="rId15" Type="http://schemas.openxmlformats.org/officeDocument/2006/relationships/slide" Target="slide69.xml"/><Relationship Id="rId23" Type="http://schemas.openxmlformats.org/officeDocument/2006/relationships/slide" Target="slide76.xm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58.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7.xml"/><Relationship Id="rId13" Type="http://schemas.openxmlformats.org/officeDocument/2006/relationships/slide" Target="slide60.xml"/><Relationship Id="rId18" Type="http://schemas.openxmlformats.org/officeDocument/2006/relationships/slide" Target="slide72.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57.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57.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1%20v1.11.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1%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58.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58.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1%20v1.11.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1%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59.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59.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1%20v1.11.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1%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6.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magenta.dk/en/we-provide/alfresco"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60.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5.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2%20v1.10.xlsx" TargetMode="External"/><Relationship Id="rId71" Type="http://schemas.openxmlformats.org/officeDocument/2006/relationships/slide" Target="slide54.xml"/><Relationship Id="rId2" Type="http://schemas.openxmlformats.org/officeDocument/2006/relationships/notesSlide" Target="../notesSlides/notesSlide60.xml"/><Relationship Id="rId16" Type="http://schemas.openxmlformats.org/officeDocument/2006/relationships/slide" Target="slide70.xml"/><Relationship Id="rId29" Type="http://schemas.openxmlformats.org/officeDocument/2006/relationships/slide" Target="slide63.xml"/><Relationship Id="rId11" Type="http://schemas.openxmlformats.org/officeDocument/2006/relationships/slide" Target="slide59.xml"/><Relationship Id="rId24" Type="http://schemas.openxmlformats.org/officeDocument/2006/relationships/slide" Target="slide78.xm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3.xml"/><Relationship Id="rId14" Type="http://schemas.openxmlformats.org/officeDocument/2006/relationships/slide" Target="slide62.xml"/><Relationship Id="rId22" Type="http://schemas.openxmlformats.org/officeDocument/2006/relationships/slide" Target="slide77.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6.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1.xml"/><Relationship Id="rId17" Type="http://schemas.openxmlformats.org/officeDocument/2006/relationships/slide" Target="slide71.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2%20v1.4.docx" TargetMode="External"/><Relationship Id="rId15" Type="http://schemas.openxmlformats.org/officeDocument/2006/relationships/slide" Target="slide69.xml"/><Relationship Id="rId23" Type="http://schemas.openxmlformats.org/officeDocument/2006/relationships/slide" Target="slide76.xm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58.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7.xml"/><Relationship Id="rId13" Type="http://schemas.openxmlformats.org/officeDocument/2006/relationships/slide" Target="slide60.xml"/><Relationship Id="rId18" Type="http://schemas.openxmlformats.org/officeDocument/2006/relationships/slide" Target="slide72.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1.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61.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2%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2%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2.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62.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2%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2%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3.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5.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3%20v1.10.xlsx" TargetMode="External"/><Relationship Id="rId71" Type="http://schemas.openxmlformats.org/officeDocument/2006/relationships/slide" Target="slide54.xml"/><Relationship Id="rId2" Type="http://schemas.openxmlformats.org/officeDocument/2006/relationships/notesSlide" Target="../notesSlides/notesSlide63.xml"/><Relationship Id="rId16" Type="http://schemas.openxmlformats.org/officeDocument/2006/relationships/slide" Target="slide70.xml"/><Relationship Id="rId29" Type="http://schemas.openxmlformats.org/officeDocument/2006/relationships/slide" Target="slide63.xml"/><Relationship Id="rId11" Type="http://schemas.openxmlformats.org/officeDocument/2006/relationships/slide" Target="slide59.xml"/><Relationship Id="rId24" Type="http://schemas.openxmlformats.org/officeDocument/2006/relationships/slide" Target="slide78.xm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3.xml"/><Relationship Id="rId14" Type="http://schemas.openxmlformats.org/officeDocument/2006/relationships/slide" Target="slide62.xml"/><Relationship Id="rId22" Type="http://schemas.openxmlformats.org/officeDocument/2006/relationships/slide" Target="slide77.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6.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1.xml"/><Relationship Id="rId17" Type="http://schemas.openxmlformats.org/officeDocument/2006/relationships/slide" Target="slide71.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3%20v1.4.docx" TargetMode="External"/><Relationship Id="rId15" Type="http://schemas.openxmlformats.org/officeDocument/2006/relationships/slide" Target="slide69.xml"/><Relationship Id="rId23" Type="http://schemas.openxmlformats.org/officeDocument/2006/relationships/slide" Target="slide76.xm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58.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7.xml"/><Relationship Id="rId13" Type="http://schemas.openxmlformats.org/officeDocument/2006/relationships/slide" Target="slide60.xml"/><Relationship Id="rId18" Type="http://schemas.openxmlformats.org/officeDocument/2006/relationships/slide" Target="slide72.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4.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64.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3%20v1.10.xlsx" TargetMode="External"/><Relationship Id="rId32" Type="http://schemas.openxmlformats.org/officeDocument/2006/relationships/slide" Target="slide64.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89.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3%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3.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65.xml.rels><?xml version="1.0" encoding="UTF-8" standalone="yes"?>
<Relationships xmlns="http://schemas.openxmlformats.org/package/2006/relationships"><Relationship Id="rId26" Type="http://schemas.openxmlformats.org/officeDocument/2006/relationships/slide" Target="slide21.xml"/><Relationship Id="rId21" Type="http://schemas.openxmlformats.org/officeDocument/2006/relationships/slide" Target="slide5.xml"/><Relationship Id="rId42" Type="http://schemas.openxmlformats.org/officeDocument/2006/relationships/slide" Target="slide71.xml"/><Relationship Id="rId47" Type="http://schemas.openxmlformats.org/officeDocument/2006/relationships/slide" Target="slide7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4%20v1.10.xlsx" TargetMode="External"/><Relationship Id="rId71" Type="http://schemas.openxmlformats.org/officeDocument/2006/relationships/slide" Target="slide54.xml"/><Relationship Id="rId2" Type="http://schemas.openxmlformats.org/officeDocument/2006/relationships/notesSlide" Target="../notesSlides/notesSlide65.xml"/><Relationship Id="rId16" Type="http://schemas.openxmlformats.org/officeDocument/2006/relationships/slide" Target="slide8.xml"/><Relationship Id="rId29" Type="http://schemas.openxmlformats.org/officeDocument/2006/relationships/slide" Target="slide23.xml"/><Relationship Id="rId11" Type="http://schemas.openxmlformats.org/officeDocument/2006/relationships/slide" Target="slide26.xml"/><Relationship Id="rId24" Type="http://schemas.openxmlformats.org/officeDocument/2006/relationships/slide" Target="slide18.xml"/><Relationship Id="rId32" Type="http://schemas.openxmlformats.org/officeDocument/2006/relationships/slide" Target="slide25.xml"/><Relationship Id="rId37" Type="http://schemas.openxmlformats.org/officeDocument/2006/relationships/slide" Target="slide61.xml"/><Relationship Id="rId40" Type="http://schemas.openxmlformats.org/officeDocument/2006/relationships/slide" Target="slide69.xml"/><Relationship Id="rId45" Type="http://schemas.openxmlformats.org/officeDocument/2006/relationships/slide" Target="slide75.xml"/><Relationship Id="rId53" Type="http://schemas.openxmlformats.org/officeDocument/2006/relationships/slide" Target="slide66.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14.xml"/><Relationship Id="rId14" Type="http://schemas.openxmlformats.org/officeDocument/2006/relationships/slide" Target="slide9.xml"/><Relationship Id="rId22" Type="http://schemas.openxmlformats.org/officeDocument/2006/relationships/slide" Target="slide16.xml"/><Relationship Id="rId27" Type="http://schemas.openxmlformats.org/officeDocument/2006/relationships/slide" Target="slide20.xml"/><Relationship Id="rId30" Type="http://schemas.openxmlformats.org/officeDocument/2006/relationships/slide" Target="slide24.xml"/><Relationship Id="rId35" Type="http://schemas.openxmlformats.org/officeDocument/2006/relationships/slide" Target="slide58.xml"/><Relationship Id="rId43" Type="http://schemas.openxmlformats.org/officeDocument/2006/relationships/slide" Target="slide73.xml"/><Relationship Id="rId48" Type="http://schemas.openxmlformats.org/officeDocument/2006/relationships/slide" Target="slide63.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89.xml"/><Relationship Id="rId51" Type="http://schemas.openxmlformats.org/officeDocument/2006/relationships/slide" Target="slide77.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xml"/><Relationship Id="rId17" Type="http://schemas.openxmlformats.org/officeDocument/2006/relationships/slide" Target="slide10.xml"/><Relationship Id="rId25" Type="http://schemas.openxmlformats.org/officeDocument/2006/relationships/slide" Target="slide19.xml"/><Relationship Id="rId33" Type="http://schemas.openxmlformats.org/officeDocument/2006/relationships/slide" Target="slide56.xml"/><Relationship Id="rId38" Type="http://schemas.openxmlformats.org/officeDocument/2006/relationships/slide" Target="slide60.xml"/><Relationship Id="rId46" Type="http://schemas.openxmlformats.org/officeDocument/2006/relationships/slide" Target="slide76.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15.xml"/><Relationship Id="rId41" Type="http://schemas.openxmlformats.org/officeDocument/2006/relationships/slide" Target="slide70.xml"/><Relationship Id="rId54" Type="http://schemas.openxmlformats.org/officeDocument/2006/relationships/slide" Target="slide65.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4%20v1.4.docx" TargetMode="External"/><Relationship Id="rId15" Type="http://schemas.openxmlformats.org/officeDocument/2006/relationships/slide" Target="slide11.xml"/><Relationship Id="rId23" Type="http://schemas.openxmlformats.org/officeDocument/2006/relationships/slide" Target="slide17.xml"/><Relationship Id="rId28" Type="http://schemas.openxmlformats.org/officeDocument/2006/relationships/slide" Target="slide22.xml"/><Relationship Id="rId36" Type="http://schemas.openxmlformats.org/officeDocument/2006/relationships/slide" Target="slide59.xml"/><Relationship Id="rId49" Type="http://schemas.openxmlformats.org/officeDocument/2006/relationships/slide" Target="slide64.xml"/><Relationship Id="rId57" Type="http://schemas.openxmlformats.org/officeDocument/2006/relationships/slide" Target="slide34.xml"/><Relationship Id="rId10" Type="http://schemas.openxmlformats.org/officeDocument/2006/relationships/slide" Target="slide27.xml"/><Relationship Id="rId31" Type="http://schemas.openxmlformats.org/officeDocument/2006/relationships/slide" Target="slide12.xml"/><Relationship Id="rId44" Type="http://schemas.openxmlformats.org/officeDocument/2006/relationships/slide" Target="slide74.xml"/><Relationship Id="rId52" Type="http://schemas.openxmlformats.org/officeDocument/2006/relationships/slide" Target="slide67.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83.xml"/><Relationship Id="rId13" Type="http://schemas.openxmlformats.org/officeDocument/2006/relationships/slide" Target="slide7.xml"/><Relationship Id="rId18" Type="http://schemas.openxmlformats.org/officeDocument/2006/relationships/slide" Target="slide13.xml"/><Relationship Id="rId39" Type="http://schemas.openxmlformats.org/officeDocument/2006/relationships/slide" Target="slide62.xml"/><Relationship Id="rId34" Type="http://schemas.openxmlformats.org/officeDocument/2006/relationships/slide" Target="slide57.xml"/><Relationship Id="rId50" Type="http://schemas.openxmlformats.org/officeDocument/2006/relationships/slide" Target="slide72.xml"/><Relationship Id="rId55" Type="http://schemas.openxmlformats.org/officeDocument/2006/relationships/slide" Target="slide68.xml"/></Relationships>
</file>

<file path=ppt/slides/_rels/slide66.xml.rels><?xml version="1.0" encoding="UTF-8" standalone="yes"?>
<Relationships xmlns="http://schemas.openxmlformats.org/package/2006/relationships"><Relationship Id="rId26" Type="http://schemas.openxmlformats.org/officeDocument/2006/relationships/slide" Target="slide21.xml"/><Relationship Id="rId21" Type="http://schemas.openxmlformats.org/officeDocument/2006/relationships/slide" Target="slide5.xml"/><Relationship Id="rId42" Type="http://schemas.openxmlformats.org/officeDocument/2006/relationships/slide" Target="slide71.xml"/><Relationship Id="rId47" Type="http://schemas.openxmlformats.org/officeDocument/2006/relationships/slide" Target="slide77.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4%20v1.10.xlsx" TargetMode="External"/><Relationship Id="rId71" Type="http://schemas.openxmlformats.org/officeDocument/2006/relationships/slide" Target="slide54.xml"/><Relationship Id="rId2" Type="http://schemas.openxmlformats.org/officeDocument/2006/relationships/notesSlide" Target="../notesSlides/notesSlide66.xml"/><Relationship Id="rId16" Type="http://schemas.openxmlformats.org/officeDocument/2006/relationships/slide" Target="slide8.xml"/><Relationship Id="rId29" Type="http://schemas.openxmlformats.org/officeDocument/2006/relationships/slide" Target="slide23.xml"/><Relationship Id="rId11" Type="http://schemas.openxmlformats.org/officeDocument/2006/relationships/slide" Target="slide26.xml"/><Relationship Id="rId24" Type="http://schemas.openxmlformats.org/officeDocument/2006/relationships/slide" Target="slide18.xml"/><Relationship Id="rId32" Type="http://schemas.openxmlformats.org/officeDocument/2006/relationships/slide" Target="slide25.xml"/><Relationship Id="rId37" Type="http://schemas.openxmlformats.org/officeDocument/2006/relationships/slide" Target="slide61.xml"/><Relationship Id="rId40" Type="http://schemas.openxmlformats.org/officeDocument/2006/relationships/slide" Target="slide69.xml"/><Relationship Id="rId45" Type="http://schemas.openxmlformats.org/officeDocument/2006/relationships/slide" Target="slide74.xml"/><Relationship Id="rId53" Type="http://schemas.openxmlformats.org/officeDocument/2006/relationships/slide" Target="slide65.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14.xml"/><Relationship Id="rId14" Type="http://schemas.openxmlformats.org/officeDocument/2006/relationships/slide" Target="slide9.xml"/><Relationship Id="rId22" Type="http://schemas.openxmlformats.org/officeDocument/2006/relationships/slide" Target="slide16.xml"/><Relationship Id="rId27" Type="http://schemas.openxmlformats.org/officeDocument/2006/relationships/slide" Target="slide20.xml"/><Relationship Id="rId30" Type="http://schemas.openxmlformats.org/officeDocument/2006/relationships/slide" Target="slide24.xml"/><Relationship Id="rId35" Type="http://schemas.openxmlformats.org/officeDocument/2006/relationships/slide" Target="slide58.xml"/><Relationship Id="rId43" Type="http://schemas.openxmlformats.org/officeDocument/2006/relationships/slide" Target="slide72.xml"/><Relationship Id="rId48" Type="http://schemas.openxmlformats.org/officeDocument/2006/relationships/slide" Target="slide76.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89.xml"/><Relationship Id="rId51" Type="http://schemas.openxmlformats.org/officeDocument/2006/relationships/slide" Target="slide66.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xml"/><Relationship Id="rId17" Type="http://schemas.openxmlformats.org/officeDocument/2006/relationships/slide" Target="slide10.xml"/><Relationship Id="rId25" Type="http://schemas.openxmlformats.org/officeDocument/2006/relationships/slide" Target="slide19.xml"/><Relationship Id="rId33" Type="http://schemas.openxmlformats.org/officeDocument/2006/relationships/slide" Target="slide56.xml"/><Relationship Id="rId38" Type="http://schemas.openxmlformats.org/officeDocument/2006/relationships/slide" Target="slide60.xml"/><Relationship Id="rId46" Type="http://schemas.openxmlformats.org/officeDocument/2006/relationships/slide" Target="slide75.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15.xml"/><Relationship Id="rId41" Type="http://schemas.openxmlformats.org/officeDocument/2006/relationships/slide" Target="slide70.xml"/><Relationship Id="rId54" Type="http://schemas.openxmlformats.org/officeDocument/2006/relationships/slide" Target="slide63.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4%20v1.4.docx" TargetMode="External"/><Relationship Id="rId15" Type="http://schemas.openxmlformats.org/officeDocument/2006/relationships/slide" Target="slide11.xml"/><Relationship Id="rId23" Type="http://schemas.openxmlformats.org/officeDocument/2006/relationships/slide" Target="slide17.xml"/><Relationship Id="rId28" Type="http://schemas.openxmlformats.org/officeDocument/2006/relationships/slide" Target="slide22.xml"/><Relationship Id="rId36" Type="http://schemas.openxmlformats.org/officeDocument/2006/relationships/slide" Target="slide59.xml"/><Relationship Id="rId49" Type="http://schemas.openxmlformats.org/officeDocument/2006/relationships/slide" Target="slide78.xml"/><Relationship Id="rId57" Type="http://schemas.openxmlformats.org/officeDocument/2006/relationships/slide" Target="slide34.xml"/><Relationship Id="rId10" Type="http://schemas.openxmlformats.org/officeDocument/2006/relationships/slide" Target="slide27.xml"/><Relationship Id="rId31" Type="http://schemas.openxmlformats.org/officeDocument/2006/relationships/slide" Target="slide12.xml"/><Relationship Id="rId44" Type="http://schemas.openxmlformats.org/officeDocument/2006/relationships/slide" Target="slide73.xml"/><Relationship Id="rId52" Type="http://schemas.openxmlformats.org/officeDocument/2006/relationships/slide" Target="slide68.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83.xml"/><Relationship Id="rId13" Type="http://schemas.openxmlformats.org/officeDocument/2006/relationships/slide" Target="slide7.xml"/><Relationship Id="rId18" Type="http://schemas.openxmlformats.org/officeDocument/2006/relationships/slide" Target="slide13.xml"/><Relationship Id="rId39" Type="http://schemas.openxmlformats.org/officeDocument/2006/relationships/slide" Target="slide62.xml"/><Relationship Id="rId34" Type="http://schemas.openxmlformats.org/officeDocument/2006/relationships/slide" Target="slide57.xml"/><Relationship Id="rId50" Type="http://schemas.openxmlformats.org/officeDocument/2006/relationships/slide" Target="slide67.xml"/><Relationship Id="rId55" Type="http://schemas.openxmlformats.org/officeDocument/2006/relationships/slide" Target="slide64.xml"/></Relationships>
</file>

<file path=ppt/slides/_rels/slide67.xml.rels><?xml version="1.0" encoding="UTF-8" standalone="yes"?>
<Relationships xmlns="http://schemas.openxmlformats.org/package/2006/relationships"><Relationship Id="rId26" Type="http://schemas.openxmlformats.org/officeDocument/2006/relationships/slide" Target="slide21.xml"/><Relationship Id="rId21" Type="http://schemas.openxmlformats.org/officeDocument/2006/relationships/slide" Target="slide5.xml"/><Relationship Id="rId42" Type="http://schemas.openxmlformats.org/officeDocument/2006/relationships/slide" Target="slide72.xml"/><Relationship Id="rId47" Type="http://schemas.openxmlformats.org/officeDocument/2006/relationships/slide" Target="slide76.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4%20v1.10.xlsx" TargetMode="External"/><Relationship Id="rId71" Type="http://schemas.openxmlformats.org/officeDocument/2006/relationships/slide" Target="slide54.xml"/><Relationship Id="rId2" Type="http://schemas.openxmlformats.org/officeDocument/2006/relationships/notesSlide" Target="../notesSlides/notesSlide67.xml"/><Relationship Id="rId16" Type="http://schemas.openxmlformats.org/officeDocument/2006/relationships/slide" Target="slide8.xml"/><Relationship Id="rId29" Type="http://schemas.openxmlformats.org/officeDocument/2006/relationships/slide" Target="slide23.xml"/><Relationship Id="rId11" Type="http://schemas.openxmlformats.org/officeDocument/2006/relationships/slide" Target="slide26.xml"/><Relationship Id="rId24" Type="http://schemas.openxmlformats.org/officeDocument/2006/relationships/slide" Target="slide18.xml"/><Relationship Id="rId32" Type="http://schemas.openxmlformats.org/officeDocument/2006/relationships/slide" Target="slide25.xml"/><Relationship Id="rId37" Type="http://schemas.openxmlformats.org/officeDocument/2006/relationships/slide" Target="slide61.xml"/><Relationship Id="rId40" Type="http://schemas.openxmlformats.org/officeDocument/2006/relationships/slide" Target="slide70.xml"/><Relationship Id="rId45" Type="http://schemas.openxmlformats.org/officeDocument/2006/relationships/slide" Target="slide75.xml"/><Relationship Id="rId53" Type="http://schemas.openxmlformats.org/officeDocument/2006/relationships/slide" Target="slide63.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14.xml"/><Relationship Id="rId14" Type="http://schemas.openxmlformats.org/officeDocument/2006/relationships/slide" Target="slide9.xml"/><Relationship Id="rId22" Type="http://schemas.openxmlformats.org/officeDocument/2006/relationships/slide" Target="slide16.xml"/><Relationship Id="rId27" Type="http://schemas.openxmlformats.org/officeDocument/2006/relationships/slide" Target="slide20.xml"/><Relationship Id="rId30" Type="http://schemas.openxmlformats.org/officeDocument/2006/relationships/slide" Target="slide24.xml"/><Relationship Id="rId35" Type="http://schemas.openxmlformats.org/officeDocument/2006/relationships/slide" Target="slide58.xml"/><Relationship Id="rId43" Type="http://schemas.openxmlformats.org/officeDocument/2006/relationships/slide" Target="slide73.xml"/><Relationship Id="rId48" Type="http://schemas.openxmlformats.org/officeDocument/2006/relationships/slide" Target="slide78.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89.xml"/><Relationship Id="rId51" Type="http://schemas.openxmlformats.org/officeDocument/2006/relationships/slide" Target="slide68.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xml"/><Relationship Id="rId17" Type="http://schemas.openxmlformats.org/officeDocument/2006/relationships/slide" Target="slide10.xml"/><Relationship Id="rId25" Type="http://schemas.openxmlformats.org/officeDocument/2006/relationships/slide" Target="slide19.xml"/><Relationship Id="rId33" Type="http://schemas.openxmlformats.org/officeDocument/2006/relationships/slide" Target="slide56.xml"/><Relationship Id="rId38" Type="http://schemas.openxmlformats.org/officeDocument/2006/relationships/slide" Target="slide60.xml"/><Relationship Id="rId46" Type="http://schemas.openxmlformats.org/officeDocument/2006/relationships/slide" Target="slide7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15.xml"/><Relationship Id="rId41" Type="http://schemas.openxmlformats.org/officeDocument/2006/relationships/slide" Target="slide71.xml"/><Relationship Id="rId54" Type="http://schemas.openxmlformats.org/officeDocument/2006/relationships/slide" Target="slide64.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4%20v1.4.docx" TargetMode="External"/><Relationship Id="rId15" Type="http://schemas.openxmlformats.org/officeDocument/2006/relationships/slide" Target="slide11.xml"/><Relationship Id="rId23" Type="http://schemas.openxmlformats.org/officeDocument/2006/relationships/slide" Target="slide17.xml"/><Relationship Id="rId28" Type="http://schemas.openxmlformats.org/officeDocument/2006/relationships/slide" Target="slide22.xml"/><Relationship Id="rId36" Type="http://schemas.openxmlformats.org/officeDocument/2006/relationships/slide" Target="slide59.xml"/><Relationship Id="rId49" Type="http://schemas.openxmlformats.org/officeDocument/2006/relationships/slide" Target="slide67.xml"/><Relationship Id="rId57" Type="http://schemas.openxmlformats.org/officeDocument/2006/relationships/slide" Target="slide34.xml"/><Relationship Id="rId10" Type="http://schemas.openxmlformats.org/officeDocument/2006/relationships/slide" Target="slide27.xml"/><Relationship Id="rId31" Type="http://schemas.openxmlformats.org/officeDocument/2006/relationships/slide" Target="slide12.xml"/><Relationship Id="rId44" Type="http://schemas.openxmlformats.org/officeDocument/2006/relationships/slide" Target="slide74.xml"/><Relationship Id="rId52" Type="http://schemas.openxmlformats.org/officeDocument/2006/relationships/slide" Target="slide65.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83.xml"/><Relationship Id="rId13" Type="http://schemas.openxmlformats.org/officeDocument/2006/relationships/slide" Target="slide7.xml"/><Relationship Id="rId18" Type="http://schemas.openxmlformats.org/officeDocument/2006/relationships/slide" Target="slide13.xml"/><Relationship Id="rId39" Type="http://schemas.openxmlformats.org/officeDocument/2006/relationships/slide" Target="slide62.xml"/><Relationship Id="rId34" Type="http://schemas.openxmlformats.org/officeDocument/2006/relationships/slide" Target="slide57.xml"/><Relationship Id="rId50" Type="http://schemas.openxmlformats.org/officeDocument/2006/relationships/slide" Target="slide66.xml"/><Relationship Id="rId55" Type="http://schemas.openxmlformats.org/officeDocument/2006/relationships/slide" Target="slide69.xml"/></Relationships>
</file>

<file path=ppt/slides/_rels/slide68.xml.rels><?xml version="1.0" encoding="UTF-8" standalone="yes"?>
<Relationships xmlns="http://schemas.openxmlformats.org/package/2006/relationships"><Relationship Id="rId26" Type="http://schemas.openxmlformats.org/officeDocument/2006/relationships/slide" Target="slide21.xml"/><Relationship Id="rId21" Type="http://schemas.openxmlformats.org/officeDocument/2006/relationships/slide" Target="slide5.xml"/><Relationship Id="rId42" Type="http://schemas.openxmlformats.org/officeDocument/2006/relationships/slide" Target="slide71.xml"/><Relationship Id="rId47" Type="http://schemas.openxmlformats.org/officeDocument/2006/relationships/slide" Target="slide77.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4%20v1.10.xlsx" TargetMode="External"/><Relationship Id="rId71" Type="http://schemas.openxmlformats.org/officeDocument/2006/relationships/slide" Target="slide54.xml"/><Relationship Id="rId2" Type="http://schemas.openxmlformats.org/officeDocument/2006/relationships/notesSlide" Target="../notesSlides/notesSlide68.xml"/><Relationship Id="rId16" Type="http://schemas.openxmlformats.org/officeDocument/2006/relationships/slide" Target="slide8.xml"/><Relationship Id="rId29" Type="http://schemas.openxmlformats.org/officeDocument/2006/relationships/slide" Target="slide23.xml"/><Relationship Id="rId11" Type="http://schemas.openxmlformats.org/officeDocument/2006/relationships/slide" Target="slide26.xml"/><Relationship Id="rId24" Type="http://schemas.openxmlformats.org/officeDocument/2006/relationships/slide" Target="slide18.xml"/><Relationship Id="rId32" Type="http://schemas.openxmlformats.org/officeDocument/2006/relationships/slide" Target="slide25.xml"/><Relationship Id="rId37" Type="http://schemas.openxmlformats.org/officeDocument/2006/relationships/slide" Target="slide61.xml"/><Relationship Id="rId40" Type="http://schemas.openxmlformats.org/officeDocument/2006/relationships/slide" Target="slide69.xml"/><Relationship Id="rId45" Type="http://schemas.openxmlformats.org/officeDocument/2006/relationships/slide" Target="slide74.xml"/><Relationship Id="rId53" Type="http://schemas.openxmlformats.org/officeDocument/2006/relationships/slide" Target="slide65.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14.xml"/><Relationship Id="rId14" Type="http://schemas.openxmlformats.org/officeDocument/2006/relationships/slide" Target="slide9.xml"/><Relationship Id="rId22" Type="http://schemas.openxmlformats.org/officeDocument/2006/relationships/slide" Target="slide16.xml"/><Relationship Id="rId27" Type="http://schemas.openxmlformats.org/officeDocument/2006/relationships/slide" Target="slide20.xml"/><Relationship Id="rId30" Type="http://schemas.openxmlformats.org/officeDocument/2006/relationships/slide" Target="slide24.xml"/><Relationship Id="rId35" Type="http://schemas.openxmlformats.org/officeDocument/2006/relationships/slide" Target="slide58.xml"/><Relationship Id="rId43" Type="http://schemas.openxmlformats.org/officeDocument/2006/relationships/slide" Target="slide72.xml"/><Relationship Id="rId48" Type="http://schemas.openxmlformats.org/officeDocument/2006/relationships/slide" Target="slide76.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89.xml"/><Relationship Id="rId51" Type="http://schemas.openxmlformats.org/officeDocument/2006/relationships/slide" Target="slide66.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xml"/><Relationship Id="rId17" Type="http://schemas.openxmlformats.org/officeDocument/2006/relationships/slide" Target="slide10.xml"/><Relationship Id="rId25" Type="http://schemas.openxmlformats.org/officeDocument/2006/relationships/slide" Target="slide19.xml"/><Relationship Id="rId33" Type="http://schemas.openxmlformats.org/officeDocument/2006/relationships/slide" Target="slide56.xml"/><Relationship Id="rId38" Type="http://schemas.openxmlformats.org/officeDocument/2006/relationships/slide" Target="slide60.xml"/><Relationship Id="rId46" Type="http://schemas.openxmlformats.org/officeDocument/2006/relationships/slide" Target="slide75.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15.xml"/><Relationship Id="rId41" Type="http://schemas.openxmlformats.org/officeDocument/2006/relationships/slide" Target="slide70.xml"/><Relationship Id="rId54" Type="http://schemas.openxmlformats.org/officeDocument/2006/relationships/slide" Target="slide63.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4%20v1.4.docx" TargetMode="External"/><Relationship Id="rId15" Type="http://schemas.openxmlformats.org/officeDocument/2006/relationships/slide" Target="slide11.xml"/><Relationship Id="rId23" Type="http://schemas.openxmlformats.org/officeDocument/2006/relationships/slide" Target="slide17.xml"/><Relationship Id="rId28" Type="http://schemas.openxmlformats.org/officeDocument/2006/relationships/slide" Target="slide22.xml"/><Relationship Id="rId36" Type="http://schemas.openxmlformats.org/officeDocument/2006/relationships/slide" Target="slide59.xml"/><Relationship Id="rId49" Type="http://schemas.openxmlformats.org/officeDocument/2006/relationships/slide" Target="slide78.xml"/><Relationship Id="rId57" Type="http://schemas.openxmlformats.org/officeDocument/2006/relationships/slide" Target="slide34.xml"/><Relationship Id="rId10" Type="http://schemas.openxmlformats.org/officeDocument/2006/relationships/slide" Target="slide27.xml"/><Relationship Id="rId31" Type="http://schemas.openxmlformats.org/officeDocument/2006/relationships/slide" Target="slide12.xml"/><Relationship Id="rId44" Type="http://schemas.openxmlformats.org/officeDocument/2006/relationships/slide" Target="slide73.xml"/><Relationship Id="rId52" Type="http://schemas.openxmlformats.org/officeDocument/2006/relationships/slide" Target="slide68.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83.xml"/><Relationship Id="rId13" Type="http://schemas.openxmlformats.org/officeDocument/2006/relationships/slide" Target="slide7.xml"/><Relationship Id="rId18" Type="http://schemas.openxmlformats.org/officeDocument/2006/relationships/slide" Target="slide13.xml"/><Relationship Id="rId39" Type="http://schemas.openxmlformats.org/officeDocument/2006/relationships/slide" Target="slide62.xml"/><Relationship Id="rId34" Type="http://schemas.openxmlformats.org/officeDocument/2006/relationships/slide" Target="slide57.xml"/><Relationship Id="rId50" Type="http://schemas.openxmlformats.org/officeDocument/2006/relationships/slide" Target="slide67.xml"/><Relationship Id="rId55" Type="http://schemas.openxmlformats.org/officeDocument/2006/relationships/slide" Target="slide64.xml"/></Relationships>
</file>

<file path=ppt/slides/_rels/slide69.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5.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5%20v1.10.xlsx" TargetMode="External"/><Relationship Id="rId71" Type="http://schemas.openxmlformats.org/officeDocument/2006/relationships/slide" Target="slide54.xml"/><Relationship Id="rId2" Type="http://schemas.openxmlformats.org/officeDocument/2006/relationships/notesSlide" Target="../notesSlides/notesSlide69.xml"/><Relationship Id="rId16" Type="http://schemas.openxmlformats.org/officeDocument/2006/relationships/slide" Target="slide70.xml"/><Relationship Id="rId29" Type="http://schemas.openxmlformats.org/officeDocument/2006/relationships/slide" Target="slide63.xml"/><Relationship Id="rId11" Type="http://schemas.openxmlformats.org/officeDocument/2006/relationships/slide" Target="slide59.xml"/><Relationship Id="rId24" Type="http://schemas.openxmlformats.org/officeDocument/2006/relationships/slide" Target="slide78.xm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3.xml"/><Relationship Id="rId14" Type="http://schemas.openxmlformats.org/officeDocument/2006/relationships/slide" Target="slide62.xml"/><Relationship Id="rId22" Type="http://schemas.openxmlformats.org/officeDocument/2006/relationships/slide" Target="slide77.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6.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1.xml"/><Relationship Id="rId17" Type="http://schemas.openxmlformats.org/officeDocument/2006/relationships/slide" Target="slide71.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5%20v1.4.docx" TargetMode="External"/><Relationship Id="rId15" Type="http://schemas.openxmlformats.org/officeDocument/2006/relationships/slide" Target="slide69.xml"/><Relationship Id="rId23" Type="http://schemas.openxmlformats.org/officeDocument/2006/relationships/slide" Target="slide76.xm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58.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7.xml"/><Relationship Id="rId13" Type="http://schemas.openxmlformats.org/officeDocument/2006/relationships/slide" Target="slide60.xml"/><Relationship Id="rId18" Type="http://schemas.openxmlformats.org/officeDocument/2006/relationships/slide" Target="slide72.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7.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rodain.roda-community.org/"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70.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0.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5%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5%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1.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1.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5%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5%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2.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2.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5%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5%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3.xml.rels><?xml version="1.0" encoding="UTF-8" standalone="yes"?>
<Relationships xmlns="http://schemas.openxmlformats.org/package/2006/relationships"><Relationship Id="rId26" Type="http://schemas.openxmlformats.org/officeDocument/2006/relationships/slide" Target="slide21.xml"/><Relationship Id="rId21" Type="http://schemas.openxmlformats.org/officeDocument/2006/relationships/slide" Target="slide5.xml"/><Relationship Id="rId42" Type="http://schemas.openxmlformats.org/officeDocument/2006/relationships/slide" Target="slide71.xml"/><Relationship Id="rId47" Type="http://schemas.openxmlformats.org/officeDocument/2006/relationships/slide" Target="slide77.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6%20v1.10.xlsx" TargetMode="External"/><Relationship Id="rId71" Type="http://schemas.openxmlformats.org/officeDocument/2006/relationships/slide" Target="slide54.xml"/><Relationship Id="rId2" Type="http://schemas.openxmlformats.org/officeDocument/2006/relationships/notesSlide" Target="../notesSlides/notesSlide73.xml"/><Relationship Id="rId16" Type="http://schemas.openxmlformats.org/officeDocument/2006/relationships/slide" Target="slide8.xml"/><Relationship Id="rId29" Type="http://schemas.openxmlformats.org/officeDocument/2006/relationships/slide" Target="slide23.xml"/><Relationship Id="rId11" Type="http://schemas.openxmlformats.org/officeDocument/2006/relationships/slide" Target="slide26.xml"/><Relationship Id="rId24" Type="http://schemas.openxmlformats.org/officeDocument/2006/relationships/slide" Target="slide18.xml"/><Relationship Id="rId32" Type="http://schemas.openxmlformats.org/officeDocument/2006/relationships/slide" Target="slide25.xml"/><Relationship Id="rId37" Type="http://schemas.openxmlformats.org/officeDocument/2006/relationships/slide" Target="slide61.xml"/><Relationship Id="rId40" Type="http://schemas.openxmlformats.org/officeDocument/2006/relationships/slide" Target="slide69.xml"/><Relationship Id="rId45" Type="http://schemas.openxmlformats.org/officeDocument/2006/relationships/slide" Target="slide74.xml"/><Relationship Id="rId53" Type="http://schemas.openxmlformats.org/officeDocument/2006/relationships/slide" Target="slide65.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14.xml"/><Relationship Id="rId14" Type="http://schemas.openxmlformats.org/officeDocument/2006/relationships/slide" Target="slide9.xml"/><Relationship Id="rId22" Type="http://schemas.openxmlformats.org/officeDocument/2006/relationships/slide" Target="slide16.xml"/><Relationship Id="rId27" Type="http://schemas.openxmlformats.org/officeDocument/2006/relationships/slide" Target="slide20.xml"/><Relationship Id="rId30" Type="http://schemas.openxmlformats.org/officeDocument/2006/relationships/slide" Target="slide24.xml"/><Relationship Id="rId35" Type="http://schemas.openxmlformats.org/officeDocument/2006/relationships/slide" Target="slide58.xml"/><Relationship Id="rId43" Type="http://schemas.openxmlformats.org/officeDocument/2006/relationships/slide" Target="slide72.xml"/><Relationship Id="rId48" Type="http://schemas.openxmlformats.org/officeDocument/2006/relationships/slide" Target="slide76.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89.xml"/><Relationship Id="rId51" Type="http://schemas.openxmlformats.org/officeDocument/2006/relationships/slide" Target="slide66.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xml"/><Relationship Id="rId17" Type="http://schemas.openxmlformats.org/officeDocument/2006/relationships/slide" Target="slide10.xml"/><Relationship Id="rId25" Type="http://schemas.openxmlformats.org/officeDocument/2006/relationships/slide" Target="slide19.xml"/><Relationship Id="rId33" Type="http://schemas.openxmlformats.org/officeDocument/2006/relationships/slide" Target="slide56.xml"/><Relationship Id="rId38" Type="http://schemas.openxmlformats.org/officeDocument/2006/relationships/slide" Target="slide60.xml"/><Relationship Id="rId46" Type="http://schemas.openxmlformats.org/officeDocument/2006/relationships/slide" Target="slide75.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15.xml"/><Relationship Id="rId41" Type="http://schemas.openxmlformats.org/officeDocument/2006/relationships/slide" Target="slide70.xml"/><Relationship Id="rId54" Type="http://schemas.openxmlformats.org/officeDocument/2006/relationships/slide" Target="slide63.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6%20v1.4.docx" TargetMode="External"/><Relationship Id="rId15" Type="http://schemas.openxmlformats.org/officeDocument/2006/relationships/slide" Target="slide11.xml"/><Relationship Id="rId23" Type="http://schemas.openxmlformats.org/officeDocument/2006/relationships/slide" Target="slide17.xml"/><Relationship Id="rId28" Type="http://schemas.openxmlformats.org/officeDocument/2006/relationships/slide" Target="slide22.xml"/><Relationship Id="rId36" Type="http://schemas.openxmlformats.org/officeDocument/2006/relationships/slide" Target="slide59.xml"/><Relationship Id="rId49" Type="http://schemas.openxmlformats.org/officeDocument/2006/relationships/slide" Target="slide78.xml"/><Relationship Id="rId57" Type="http://schemas.openxmlformats.org/officeDocument/2006/relationships/slide" Target="slide34.xml"/><Relationship Id="rId10" Type="http://schemas.openxmlformats.org/officeDocument/2006/relationships/slide" Target="slide27.xml"/><Relationship Id="rId31" Type="http://schemas.openxmlformats.org/officeDocument/2006/relationships/slide" Target="slide12.xml"/><Relationship Id="rId44" Type="http://schemas.openxmlformats.org/officeDocument/2006/relationships/slide" Target="slide73.xml"/><Relationship Id="rId52" Type="http://schemas.openxmlformats.org/officeDocument/2006/relationships/slide" Target="slide68.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83.xml"/><Relationship Id="rId13" Type="http://schemas.openxmlformats.org/officeDocument/2006/relationships/slide" Target="slide7.xml"/><Relationship Id="rId18" Type="http://schemas.openxmlformats.org/officeDocument/2006/relationships/slide" Target="slide13.xml"/><Relationship Id="rId39" Type="http://schemas.openxmlformats.org/officeDocument/2006/relationships/slide" Target="slide62.xml"/><Relationship Id="rId34" Type="http://schemas.openxmlformats.org/officeDocument/2006/relationships/slide" Target="slide57.xml"/><Relationship Id="rId50" Type="http://schemas.openxmlformats.org/officeDocument/2006/relationships/slide" Target="slide67.xml"/><Relationship Id="rId55" Type="http://schemas.openxmlformats.org/officeDocument/2006/relationships/slide" Target="slide64.xml"/></Relationships>
</file>

<file path=ppt/slides/_rels/slide74.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5.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hyperlink" Target="Local%20documents/E-ARK%20-%20Pilot%20definition%20-%20Pilot%207%20v1.10.xlsx" TargetMode="External"/><Relationship Id="rId71" Type="http://schemas.openxmlformats.org/officeDocument/2006/relationships/slide" Target="slide54.xml"/><Relationship Id="rId2" Type="http://schemas.openxmlformats.org/officeDocument/2006/relationships/notesSlide" Target="../notesSlides/notesSlide74.xml"/><Relationship Id="rId16" Type="http://schemas.openxmlformats.org/officeDocument/2006/relationships/slide" Target="slide70.xml"/><Relationship Id="rId29" Type="http://schemas.openxmlformats.org/officeDocument/2006/relationships/slide" Target="slide63.xml"/><Relationship Id="rId11" Type="http://schemas.openxmlformats.org/officeDocument/2006/relationships/slide" Target="slide59.xml"/><Relationship Id="rId24" Type="http://schemas.openxmlformats.org/officeDocument/2006/relationships/slide" Target="slide78.xm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3.xml"/><Relationship Id="rId14" Type="http://schemas.openxmlformats.org/officeDocument/2006/relationships/slide" Target="slide62.xml"/><Relationship Id="rId22" Type="http://schemas.openxmlformats.org/officeDocument/2006/relationships/slide" Target="slide77.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6.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1.xml"/><Relationship Id="rId17" Type="http://schemas.openxmlformats.org/officeDocument/2006/relationships/slide" Target="slide71.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4.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hyperlink" Target="Local%20documents/Pilot%20Cards%20-%20Pilot%207%20v1.4.docx" TargetMode="External"/><Relationship Id="rId15" Type="http://schemas.openxmlformats.org/officeDocument/2006/relationships/slide" Target="slide69.xml"/><Relationship Id="rId23" Type="http://schemas.openxmlformats.org/officeDocument/2006/relationships/slide" Target="slide76.xm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58.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7.xml"/><Relationship Id="rId13" Type="http://schemas.openxmlformats.org/officeDocument/2006/relationships/slide" Target="slide60.xml"/><Relationship Id="rId18" Type="http://schemas.openxmlformats.org/officeDocument/2006/relationships/slide" Target="slide72.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5.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5.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7%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7%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6.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6.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7%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7%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7.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7.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7%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7%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8.xml.rels><?xml version="1.0" encoding="UTF-8" standalone="yes"?>
<Relationships xmlns="http://schemas.openxmlformats.org/package/2006/relationships"><Relationship Id="rId26" Type="http://schemas.openxmlformats.org/officeDocument/2006/relationships/slide" Target="slide66.xml"/><Relationship Id="rId21" Type="http://schemas.openxmlformats.org/officeDocument/2006/relationships/slide" Target="slide76.xml"/><Relationship Id="rId42" Type="http://schemas.openxmlformats.org/officeDocument/2006/relationships/slide" Target="slide14.xml"/><Relationship Id="rId47" Type="http://schemas.openxmlformats.org/officeDocument/2006/relationships/slide" Target="slide18.xml"/><Relationship Id="rId63" Type="http://schemas.openxmlformats.org/officeDocument/2006/relationships/slide" Target="slide41.xml"/><Relationship Id="rId68" Type="http://schemas.openxmlformats.org/officeDocument/2006/relationships/slide" Target="slide51.xml"/><Relationship Id="rId7" Type="http://schemas.openxmlformats.org/officeDocument/2006/relationships/slide" Target="slide57.xml"/><Relationship Id="rId71" Type="http://schemas.openxmlformats.org/officeDocument/2006/relationships/slide" Target="slide54.xml"/><Relationship Id="rId2" Type="http://schemas.openxmlformats.org/officeDocument/2006/relationships/notesSlide" Target="../notesSlides/notesSlide78.xml"/><Relationship Id="rId16" Type="http://schemas.openxmlformats.org/officeDocument/2006/relationships/slide" Target="slide72.xml"/><Relationship Id="rId29" Type="http://schemas.openxmlformats.org/officeDocument/2006/relationships/slide" Target="slide63.xml"/><Relationship Id="rId11" Type="http://schemas.openxmlformats.org/officeDocument/2006/relationships/slide" Target="slide60.xml"/><Relationship Id="rId24" Type="http://schemas.openxmlformats.org/officeDocument/2006/relationships/hyperlink" Target="Local%20documents/E-ARK%20-%20Pilot%20definition%20-%20Pilot%207%20v1.10.xlsx" TargetMode="External"/><Relationship Id="rId32" Type="http://schemas.openxmlformats.org/officeDocument/2006/relationships/slide" Target="slide83.xml"/><Relationship Id="rId37" Type="http://schemas.openxmlformats.org/officeDocument/2006/relationships/slide" Target="slide9.xml"/><Relationship Id="rId40" Type="http://schemas.openxmlformats.org/officeDocument/2006/relationships/slide" Target="slide10.xml"/><Relationship Id="rId45" Type="http://schemas.openxmlformats.org/officeDocument/2006/relationships/slide" Target="slide16.xml"/><Relationship Id="rId53" Type="http://schemas.openxmlformats.org/officeDocument/2006/relationships/slide" Target="slide24.xml"/><Relationship Id="rId58" Type="http://schemas.openxmlformats.org/officeDocument/2006/relationships/slide" Target="slide35.xml"/><Relationship Id="rId66" Type="http://schemas.openxmlformats.org/officeDocument/2006/relationships/slide" Target="slide49.xml"/><Relationship Id="rId5" Type="http://schemas.openxmlformats.org/officeDocument/2006/relationships/image" Target="../media/image5.png"/><Relationship Id="rId61" Type="http://schemas.openxmlformats.org/officeDocument/2006/relationships/slide" Target="slide38.xml"/><Relationship Id="rId19" Type="http://schemas.openxmlformats.org/officeDocument/2006/relationships/slide" Target="slide75.xml"/><Relationship Id="rId14" Type="http://schemas.openxmlformats.org/officeDocument/2006/relationships/slide" Target="slide70.xml"/><Relationship Id="rId22" Type="http://schemas.openxmlformats.org/officeDocument/2006/relationships/slide" Target="slide78.xml"/><Relationship Id="rId27" Type="http://schemas.openxmlformats.org/officeDocument/2006/relationships/slide" Target="slide68.xml"/><Relationship Id="rId30" Type="http://schemas.openxmlformats.org/officeDocument/2006/relationships/slide" Target="slide64.xml"/><Relationship Id="rId35" Type="http://schemas.openxmlformats.org/officeDocument/2006/relationships/slide" Target="slide6.xml"/><Relationship Id="rId43" Type="http://schemas.openxmlformats.org/officeDocument/2006/relationships/slide" Target="slide15.xml"/><Relationship Id="rId48" Type="http://schemas.openxmlformats.org/officeDocument/2006/relationships/slide" Target="slide19.xml"/><Relationship Id="rId56" Type="http://schemas.openxmlformats.org/officeDocument/2006/relationships/slide" Target="slide33.xml"/><Relationship Id="rId64" Type="http://schemas.openxmlformats.org/officeDocument/2006/relationships/slide" Target="slide42.xml"/><Relationship Id="rId69" Type="http://schemas.openxmlformats.org/officeDocument/2006/relationships/slide" Target="slide53.xml"/><Relationship Id="rId8" Type="http://schemas.openxmlformats.org/officeDocument/2006/relationships/slide" Target="slide58.xml"/><Relationship Id="rId51" Type="http://schemas.openxmlformats.org/officeDocument/2006/relationships/slide" Target="slide22.xml"/><Relationship Id="rId72" Type="http://schemas.openxmlformats.org/officeDocument/2006/relationships/slide" Target="slide39.xml"/><Relationship Id="rId3" Type="http://schemas.openxmlformats.org/officeDocument/2006/relationships/slide" Target="slide55.xml"/><Relationship Id="rId12" Type="http://schemas.openxmlformats.org/officeDocument/2006/relationships/slide" Target="slide62.xml"/><Relationship Id="rId17" Type="http://schemas.openxmlformats.org/officeDocument/2006/relationships/slide" Target="slide73.xml"/><Relationship Id="rId25" Type="http://schemas.openxmlformats.org/officeDocument/2006/relationships/slide" Target="slide67.xml"/><Relationship Id="rId33" Type="http://schemas.openxmlformats.org/officeDocument/2006/relationships/slide" Target="slide27.xml"/><Relationship Id="rId38" Type="http://schemas.openxmlformats.org/officeDocument/2006/relationships/slide" Target="slide11.xml"/><Relationship Id="rId46" Type="http://schemas.openxmlformats.org/officeDocument/2006/relationships/slide" Target="slide17.xml"/><Relationship Id="rId59" Type="http://schemas.openxmlformats.org/officeDocument/2006/relationships/slide" Target="slide36.xml"/><Relationship Id="rId67" Type="http://schemas.openxmlformats.org/officeDocument/2006/relationships/slide" Target="slide50.xml"/><Relationship Id="rId20" Type="http://schemas.openxmlformats.org/officeDocument/2006/relationships/slide" Target="slide77.xml"/><Relationship Id="rId41" Type="http://schemas.openxmlformats.org/officeDocument/2006/relationships/slide" Target="slide13.xml"/><Relationship Id="rId54" Type="http://schemas.openxmlformats.org/officeDocument/2006/relationships/slide" Target="slide12.xml"/><Relationship Id="rId62" Type="http://schemas.openxmlformats.org/officeDocument/2006/relationships/slide" Target="slide40.xml"/><Relationship Id="rId70" Type="http://schemas.openxmlformats.org/officeDocument/2006/relationships/slide" Target="slide52.xml"/><Relationship Id="rId1" Type="http://schemas.openxmlformats.org/officeDocument/2006/relationships/slideLayout" Target="../slideLayouts/slideLayout1.xml"/><Relationship Id="rId6" Type="http://schemas.openxmlformats.org/officeDocument/2006/relationships/slide" Target="slide56.xml"/><Relationship Id="rId15" Type="http://schemas.openxmlformats.org/officeDocument/2006/relationships/slide" Target="slide71.xml"/><Relationship Id="rId23" Type="http://schemas.openxmlformats.org/officeDocument/2006/relationships/hyperlink" Target="Local%20documents/Pilot%20Cards%20-%20Pilot%207%20v1.4.docx" TargetMode="External"/><Relationship Id="rId28" Type="http://schemas.openxmlformats.org/officeDocument/2006/relationships/slide" Target="slide65.xml"/><Relationship Id="rId36" Type="http://schemas.openxmlformats.org/officeDocument/2006/relationships/slide" Target="slide7.xml"/><Relationship Id="rId49" Type="http://schemas.openxmlformats.org/officeDocument/2006/relationships/slide" Target="slide21.xml"/><Relationship Id="rId57" Type="http://schemas.openxmlformats.org/officeDocument/2006/relationships/slide" Target="slide34.xml"/><Relationship Id="rId10" Type="http://schemas.openxmlformats.org/officeDocument/2006/relationships/slide" Target="slide61.xml"/><Relationship Id="rId31" Type="http://schemas.openxmlformats.org/officeDocument/2006/relationships/slide" Target="slide89.xml"/><Relationship Id="rId44" Type="http://schemas.openxmlformats.org/officeDocument/2006/relationships/slide" Target="slide5.xml"/><Relationship Id="rId52" Type="http://schemas.openxmlformats.org/officeDocument/2006/relationships/slide" Target="slide23.xml"/><Relationship Id="rId60" Type="http://schemas.openxmlformats.org/officeDocument/2006/relationships/slide" Target="slide37.xml"/><Relationship Id="rId65" Type="http://schemas.openxmlformats.org/officeDocument/2006/relationships/slide" Target="slide43.xml"/><Relationship Id="rId4" Type="http://schemas.openxmlformats.org/officeDocument/2006/relationships/image" Target="../media/image4.jpeg"/><Relationship Id="rId9" Type="http://schemas.openxmlformats.org/officeDocument/2006/relationships/slide" Target="slide59.xml"/><Relationship Id="rId13" Type="http://schemas.openxmlformats.org/officeDocument/2006/relationships/slide" Target="slide69.xml"/><Relationship Id="rId18" Type="http://schemas.openxmlformats.org/officeDocument/2006/relationships/slide" Target="slide74.xml"/><Relationship Id="rId39" Type="http://schemas.openxmlformats.org/officeDocument/2006/relationships/slide" Target="slide8.xml"/><Relationship Id="rId34" Type="http://schemas.openxmlformats.org/officeDocument/2006/relationships/slide" Target="slide26.xml"/><Relationship Id="rId50" Type="http://schemas.openxmlformats.org/officeDocument/2006/relationships/slide" Target="slide20.xml"/><Relationship Id="rId55" Type="http://schemas.openxmlformats.org/officeDocument/2006/relationships/slide" Target="slide25.xml"/></Relationships>
</file>

<file path=ppt/slides/_rels/slide79.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7.xml"/><Relationship Id="rId18" Type="http://schemas.openxmlformats.org/officeDocument/2006/relationships/slide" Target="slide18.xml"/><Relationship Id="rId26" Type="http://schemas.openxmlformats.org/officeDocument/2006/relationships/image" Target="../media/image5.png"/><Relationship Id="rId3" Type="http://schemas.openxmlformats.org/officeDocument/2006/relationships/slide" Target="slide10.xml"/><Relationship Id="rId21" Type="http://schemas.openxmlformats.org/officeDocument/2006/relationships/slide" Target="slide17.xml"/><Relationship Id="rId7" Type="http://schemas.openxmlformats.org/officeDocument/2006/relationships/slide" Target="slide21.xml"/><Relationship Id="rId12" Type="http://schemas.openxmlformats.org/officeDocument/2006/relationships/slide" Target="slide8.xml"/><Relationship Id="rId17" Type="http://schemas.openxmlformats.org/officeDocument/2006/relationships/slide" Target="slide14.xml"/><Relationship Id="rId25" Type="http://schemas.openxmlformats.org/officeDocument/2006/relationships/slide" Target="slide24.xml"/><Relationship Id="rId2" Type="http://schemas.openxmlformats.org/officeDocument/2006/relationships/notesSlide" Target="../notesSlides/notesSlide79.xml"/><Relationship Id="rId16" Type="http://schemas.openxmlformats.org/officeDocument/2006/relationships/slide" Target="slide13.xml"/><Relationship Id="rId20" Type="http://schemas.openxmlformats.org/officeDocument/2006/relationships/slide" Target="slide16.xml"/><Relationship Id="rId1" Type="http://schemas.openxmlformats.org/officeDocument/2006/relationships/slideLayout" Target="../slideLayouts/slideLayout1.xml"/><Relationship Id="rId6" Type="http://schemas.openxmlformats.org/officeDocument/2006/relationships/slide" Target="slide20.xml"/><Relationship Id="rId11" Type="http://schemas.openxmlformats.org/officeDocument/2006/relationships/slide" Target="slide11.xml"/><Relationship Id="rId24" Type="http://schemas.openxmlformats.org/officeDocument/2006/relationships/slide" Target="slide23.xml"/><Relationship Id="rId5" Type="http://schemas.openxmlformats.org/officeDocument/2006/relationships/slide" Target="slide15.xml"/><Relationship Id="rId15" Type="http://schemas.openxmlformats.org/officeDocument/2006/relationships/slide" Target="slide6.xml"/><Relationship Id="rId23" Type="http://schemas.openxmlformats.org/officeDocument/2006/relationships/slide" Target="slide25.xml"/><Relationship Id="rId10" Type="http://schemas.openxmlformats.org/officeDocument/2006/relationships/slide" Target="slide9.xml"/><Relationship Id="rId19" Type="http://schemas.openxmlformats.org/officeDocument/2006/relationships/slide" Target="slide19.xml"/><Relationship Id="rId4" Type="http://schemas.openxmlformats.org/officeDocument/2006/relationships/slide" Target="slide12.xml"/><Relationship Id="rId9" Type="http://schemas.openxmlformats.org/officeDocument/2006/relationships/slide" Target="slide27.xml"/><Relationship Id="rId14" Type="http://schemas.openxmlformats.org/officeDocument/2006/relationships/slide" Target="slide5.xml"/><Relationship Id="rId22" Type="http://schemas.openxmlformats.org/officeDocument/2006/relationships/slide" Target="slide26.xml"/></Relationships>
</file>

<file path=ppt/slides/_rels/slide8.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8.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arhiiv.ee/en/universal-archiving-module/"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80.xml.rels><?xml version="1.0" encoding="UTF-8" standalone="yes"?>
<Relationships xmlns="http://schemas.openxmlformats.org/package/2006/relationships"><Relationship Id="rId13" Type="http://schemas.openxmlformats.org/officeDocument/2006/relationships/slide" Target="slide19.xml"/><Relationship Id="rId18" Type="http://schemas.openxmlformats.org/officeDocument/2006/relationships/slide" Target="slide23.xml"/><Relationship Id="rId26" Type="http://schemas.openxmlformats.org/officeDocument/2006/relationships/slide" Target="slide11.xml"/><Relationship Id="rId3" Type="http://schemas.openxmlformats.org/officeDocument/2006/relationships/image" Target="../media/image5.png"/><Relationship Id="rId21" Type="http://schemas.openxmlformats.org/officeDocument/2006/relationships/slide" Target="slide25.xml"/><Relationship Id="rId34" Type="http://schemas.openxmlformats.org/officeDocument/2006/relationships/slide" Target="slide13.xml"/><Relationship Id="rId7" Type="http://schemas.openxmlformats.org/officeDocument/2006/relationships/image" Target="../media/image10.png"/><Relationship Id="rId12" Type="http://schemas.openxmlformats.org/officeDocument/2006/relationships/slide" Target="slide17.xml"/><Relationship Id="rId17" Type="http://schemas.openxmlformats.org/officeDocument/2006/relationships/slide" Target="slide22.xml"/><Relationship Id="rId25" Type="http://schemas.openxmlformats.org/officeDocument/2006/relationships/slide" Target="slide10.xml"/><Relationship Id="rId33" Type="http://schemas.openxmlformats.org/officeDocument/2006/relationships/slide" Target="slide14.xml"/><Relationship Id="rId2" Type="http://schemas.openxmlformats.org/officeDocument/2006/relationships/notesSlide" Target="../notesSlides/notesSlide80.xml"/><Relationship Id="rId16" Type="http://schemas.openxmlformats.org/officeDocument/2006/relationships/slide" Target="slide20.xml"/><Relationship Id="rId20" Type="http://schemas.openxmlformats.org/officeDocument/2006/relationships/slide" Target="slide24.xml"/><Relationship Id="rId29" Type="http://schemas.openxmlformats.org/officeDocument/2006/relationships/slide" Target="slide5.xml"/><Relationship Id="rId1" Type="http://schemas.openxmlformats.org/officeDocument/2006/relationships/slideLayout" Target="../slideLayouts/slideLayout2.xml"/><Relationship Id="rId6" Type="http://schemas.openxmlformats.org/officeDocument/2006/relationships/image" Target="../media/image9.png"/><Relationship Id="rId11" Type="http://schemas.openxmlformats.org/officeDocument/2006/relationships/slide" Target="slide16.xml"/><Relationship Id="rId24" Type="http://schemas.openxmlformats.org/officeDocument/2006/relationships/slide" Target="slide9.xml"/><Relationship Id="rId32" Type="http://schemas.openxmlformats.org/officeDocument/2006/relationships/slide" Target="slide118.xml"/><Relationship Id="rId5" Type="http://schemas.openxmlformats.org/officeDocument/2006/relationships/image" Target="../media/image8.png"/><Relationship Id="rId15" Type="http://schemas.openxmlformats.org/officeDocument/2006/relationships/slide" Target="slide21.xml"/><Relationship Id="rId23" Type="http://schemas.openxmlformats.org/officeDocument/2006/relationships/slide" Target="slide7.xml"/><Relationship Id="rId28" Type="http://schemas.openxmlformats.org/officeDocument/2006/relationships/image" Target="../media/image12.png"/><Relationship Id="rId10" Type="http://schemas.openxmlformats.org/officeDocument/2006/relationships/slide" Target="slide15.xml"/><Relationship Id="rId19" Type="http://schemas.openxmlformats.org/officeDocument/2006/relationships/slide" Target="slide26.xml"/><Relationship Id="rId31" Type="http://schemas.openxmlformats.org/officeDocument/2006/relationships/slide" Target="slide117.xml"/><Relationship Id="rId4" Type="http://schemas.openxmlformats.org/officeDocument/2006/relationships/image" Target="../media/image7.png"/><Relationship Id="rId9" Type="http://schemas.openxmlformats.org/officeDocument/2006/relationships/slide" Target="slide115.xml"/><Relationship Id="rId14" Type="http://schemas.openxmlformats.org/officeDocument/2006/relationships/slide" Target="slide18.xml"/><Relationship Id="rId22" Type="http://schemas.openxmlformats.org/officeDocument/2006/relationships/slide" Target="slide27.xml"/><Relationship Id="rId27" Type="http://schemas.openxmlformats.org/officeDocument/2006/relationships/slide" Target="slide8.xml"/><Relationship Id="rId30" Type="http://schemas.openxmlformats.org/officeDocument/2006/relationships/slide" Target="slide6.xml"/><Relationship Id="rId8" Type="http://schemas.openxmlformats.org/officeDocument/2006/relationships/image" Target="../media/image11.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7" Type="http://schemas.openxmlformats.org/officeDocument/2006/relationships/image" Target="../media/image5.png"/><Relationship Id="rId2" Type="http://schemas.openxmlformats.org/officeDocument/2006/relationships/slideLayout" Target="../slideLayouts/slideLayout1.xml"/><Relationship Id="rId1" Type="http://schemas.openxmlformats.org/officeDocument/2006/relationships/themeOverride" Target="../theme/themeOverride1.xml"/><Relationship Id="rId6" Type="http://schemas.openxmlformats.org/officeDocument/2006/relationships/slide" Target="slide84.xml"/><Relationship Id="rId5" Type="http://schemas.openxmlformats.org/officeDocument/2006/relationships/slide" Target="slide83.xml"/><Relationship Id="rId4" Type="http://schemas.openxmlformats.org/officeDocument/2006/relationships/slide" Target="slide82.xml"/></Relationships>
</file>

<file path=ppt/slides/_rels/slide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85.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86.xml.rels><?xml version="1.0" encoding="UTF-8" standalone="yes"?>
<Relationships xmlns="http://schemas.openxmlformats.org/package/2006/relationships"><Relationship Id="rId8" Type="http://schemas.openxmlformats.org/officeDocument/2006/relationships/hyperlink" Target="Local%20documents/E-ARK%20-%20Pilot%20definition%20-%20Pilot%206%20v1.10.xlsx" TargetMode="External"/><Relationship Id="rId3" Type="http://schemas.openxmlformats.org/officeDocument/2006/relationships/hyperlink" Target="Local%20documents/E-ARK%20-%20Pilot%20definition%20-%20Pilot%201%20v1.11.xlsx" TargetMode="External"/><Relationship Id="rId7" Type="http://schemas.openxmlformats.org/officeDocument/2006/relationships/hyperlink" Target="Local%20documents/E-ARK%20-%20Pilot%20definition%20-%20Pilot%205%20v1.10.xlsx" TargetMode="External"/><Relationship Id="rId2" Type="http://schemas.openxmlformats.org/officeDocument/2006/relationships/notesSlide" Target="../notesSlides/notesSlide86.xml"/><Relationship Id="rId1" Type="http://schemas.openxmlformats.org/officeDocument/2006/relationships/slideLayout" Target="../slideLayouts/slideLayout1.xml"/><Relationship Id="rId6" Type="http://schemas.openxmlformats.org/officeDocument/2006/relationships/hyperlink" Target="Local%20documents/E-ARK%20-%20Pilot%20definition%20-%20Pilot%204%20v1.10.xlsx" TargetMode="External"/><Relationship Id="rId5" Type="http://schemas.openxmlformats.org/officeDocument/2006/relationships/hyperlink" Target="Local%20documents/E-ARK%20-%20Pilot%20definition%20-%20Pilot%203%20v1.10.xlsx" TargetMode="External"/><Relationship Id="rId10" Type="http://schemas.openxmlformats.org/officeDocument/2006/relationships/image" Target="../media/image5.png"/><Relationship Id="rId4" Type="http://schemas.openxmlformats.org/officeDocument/2006/relationships/hyperlink" Target="Local%20documents/E-ARK%20-%20Pilot%20definition%20-%20Pilot%202%20v1.10.xlsx" TargetMode="External"/><Relationship Id="rId9" Type="http://schemas.openxmlformats.org/officeDocument/2006/relationships/hyperlink" Target="Local%20documents/E-ARK%20-%20Pilot%20definition%20-%20Pilot%207%20v1.10.xlsx" TargetMode="External"/></Relationships>
</file>

<file path=ppt/slides/_rels/slide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6" Type="http://schemas.openxmlformats.org/officeDocument/2006/relationships/slide" Target="slide63.xml"/><Relationship Id="rId21" Type="http://schemas.openxmlformats.org/officeDocument/2006/relationships/slide" Target="slide71.xml"/><Relationship Id="rId34" Type="http://schemas.openxmlformats.org/officeDocument/2006/relationships/slide" Target="slide23.xml"/><Relationship Id="rId42" Type="http://schemas.openxmlformats.org/officeDocument/2006/relationships/slide" Target="slide14.xml"/><Relationship Id="rId47" Type="http://schemas.openxmlformats.org/officeDocument/2006/relationships/slide" Target="slide27.xml"/><Relationship Id="rId50" Type="http://schemas.openxmlformats.org/officeDocument/2006/relationships/slide" Target="slide19.xml"/><Relationship Id="rId55" Type="http://schemas.openxmlformats.org/officeDocument/2006/relationships/slide" Target="slide36.xml"/><Relationship Id="rId63" Type="http://schemas.openxmlformats.org/officeDocument/2006/relationships/slide" Target="slide50.xml"/><Relationship Id="rId68" Type="http://schemas.openxmlformats.org/officeDocument/2006/relationships/slide" Target="slide39.xml"/><Relationship Id="rId7" Type="http://schemas.openxmlformats.org/officeDocument/2006/relationships/slide" Target="slide78.xml"/><Relationship Id="rId2" Type="http://schemas.openxmlformats.org/officeDocument/2006/relationships/notesSlide" Target="../notesSlides/notesSlide9.xml"/><Relationship Id="rId16" Type="http://schemas.openxmlformats.org/officeDocument/2006/relationships/slide" Target="slide65.xml"/><Relationship Id="rId29" Type="http://schemas.openxmlformats.org/officeDocument/2006/relationships/slide" Target="slide8.xml"/><Relationship Id="rId11" Type="http://schemas.openxmlformats.org/officeDocument/2006/relationships/slide" Target="slide59.xml"/><Relationship Id="rId24" Type="http://schemas.openxmlformats.org/officeDocument/2006/relationships/slide" Target="slide74.xml"/><Relationship Id="rId32" Type="http://schemas.openxmlformats.org/officeDocument/2006/relationships/slide" Target="slide7.xml"/><Relationship Id="rId37" Type="http://schemas.openxmlformats.org/officeDocument/2006/relationships/slide" Target="slide26.xml"/><Relationship Id="rId40" Type="http://schemas.openxmlformats.org/officeDocument/2006/relationships/slide" Target="slide15.xml"/><Relationship Id="rId45" Type="http://schemas.openxmlformats.org/officeDocument/2006/relationships/slide" Target="slide16.xml"/><Relationship Id="rId53" Type="http://schemas.openxmlformats.org/officeDocument/2006/relationships/slide" Target="slide34.xml"/><Relationship Id="rId58" Type="http://schemas.openxmlformats.org/officeDocument/2006/relationships/slide" Target="slide40.xml"/><Relationship Id="rId66" Type="http://schemas.openxmlformats.org/officeDocument/2006/relationships/slide" Target="slide52.xml"/><Relationship Id="rId5" Type="http://schemas.openxmlformats.org/officeDocument/2006/relationships/image" Target="../media/image5.png"/><Relationship Id="rId61" Type="http://schemas.openxmlformats.org/officeDocument/2006/relationships/slide" Target="slide43.xml"/><Relationship Id="rId19" Type="http://schemas.openxmlformats.org/officeDocument/2006/relationships/slide" Target="slide69.xml"/><Relationship Id="rId14" Type="http://schemas.openxmlformats.org/officeDocument/2006/relationships/slide" Target="slide62.xml"/><Relationship Id="rId22" Type="http://schemas.openxmlformats.org/officeDocument/2006/relationships/slide" Target="slide72.xml"/><Relationship Id="rId27" Type="http://schemas.openxmlformats.org/officeDocument/2006/relationships/slide" Target="slide76.xml"/><Relationship Id="rId30" Type="http://schemas.openxmlformats.org/officeDocument/2006/relationships/slide" Target="slide6.xml"/><Relationship Id="rId35" Type="http://schemas.openxmlformats.org/officeDocument/2006/relationships/slide" Target="slide25.xml"/><Relationship Id="rId43" Type="http://schemas.openxmlformats.org/officeDocument/2006/relationships/slide" Target="slide21.xml"/><Relationship Id="rId48" Type="http://schemas.openxmlformats.org/officeDocument/2006/relationships/slide" Target="slide22.xml"/><Relationship Id="rId56" Type="http://schemas.openxmlformats.org/officeDocument/2006/relationships/slide" Target="slide37.xml"/><Relationship Id="rId64" Type="http://schemas.openxmlformats.org/officeDocument/2006/relationships/slide" Target="slide51.xml"/><Relationship Id="rId8" Type="http://schemas.openxmlformats.org/officeDocument/2006/relationships/slide" Target="slide77.xml"/><Relationship Id="rId51" Type="http://schemas.openxmlformats.org/officeDocument/2006/relationships/slide" Target="slide68.xml"/><Relationship Id="rId3" Type="http://schemas.openxmlformats.org/officeDocument/2006/relationships/image" Target="../media/image4.jpeg"/><Relationship Id="rId12" Type="http://schemas.openxmlformats.org/officeDocument/2006/relationships/slide" Target="slide60.xml"/><Relationship Id="rId17" Type="http://schemas.openxmlformats.org/officeDocument/2006/relationships/slide" Target="slide66.xml"/><Relationship Id="rId25" Type="http://schemas.openxmlformats.org/officeDocument/2006/relationships/slide" Target="slide75.xml"/><Relationship Id="rId33" Type="http://schemas.openxmlformats.org/officeDocument/2006/relationships/slide" Target="slide11.xml"/><Relationship Id="rId38" Type="http://schemas.openxmlformats.org/officeDocument/2006/relationships/slide" Target="slide10.xml"/><Relationship Id="rId46" Type="http://schemas.openxmlformats.org/officeDocument/2006/relationships/slide" Target="slide17.xml"/><Relationship Id="rId59" Type="http://schemas.openxmlformats.org/officeDocument/2006/relationships/slide" Target="slide41.xml"/><Relationship Id="rId67" Type="http://schemas.openxmlformats.org/officeDocument/2006/relationships/slide" Target="slide54.xml"/><Relationship Id="rId20" Type="http://schemas.openxmlformats.org/officeDocument/2006/relationships/slide" Target="slide70.xml"/><Relationship Id="rId41" Type="http://schemas.openxmlformats.org/officeDocument/2006/relationships/slide" Target="slide13.xml"/><Relationship Id="rId54" Type="http://schemas.openxmlformats.org/officeDocument/2006/relationships/slide" Target="slide35.xml"/><Relationship Id="rId62" Type="http://schemas.openxmlformats.org/officeDocument/2006/relationships/slide" Target="slide49.xml"/><Relationship Id="rId1" Type="http://schemas.openxmlformats.org/officeDocument/2006/relationships/slideLayout" Target="../slideLayouts/slideLayout1.xml"/><Relationship Id="rId6" Type="http://schemas.openxmlformats.org/officeDocument/2006/relationships/slide" Target="slide4.xml"/><Relationship Id="rId15" Type="http://schemas.openxmlformats.org/officeDocument/2006/relationships/slide" Target="slide64.xml"/><Relationship Id="rId23" Type="http://schemas.openxmlformats.org/officeDocument/2006/relationships/slide" Target="slide73.xml"/><Relationship Id="rId28" Type="http://schemas.openxmlformats.org/officeDocument/2006/relationships/slide" Target="slide5.xml"/><Relationship Id="rId36" Type="http://schemas.openxmlformats.org/officeDocument/2006/relationships/slide" Target="slide24.xml"/><Relationship Id="rId49" Type="http://schemas.openxmlformats.org/officeDocument/2006/relationships/slide" Target="slide18.xml"/><Relationship Id="rId57" Type="http://schemas.openxmlformats.org/officeDocument/2006/relationships/slide" Target="slide38.xml"/><Relationship Id="rId10" Type="http://schemas.openxmlformats.org/officeDocument/2006/relationships/slide" Target="slide58.xml"/><Relationship Id="rId31" Type="http://schemas.openxmlformats.org/officeDocument/2006/relationships/slide" Target="slide9.xml"/><Relationship Id="rId44" Type="http://schemas.openxmlformats.org/officeDocument/2006/relationships/slide" Target="slide20.xml"/><Relationship Id="rId52" Type="http://schemas.openxmlformats.org/officeDocument/2006/relationships/slide" Target="slide33.xml"/><Relationship Id="rId60" Type="http://schemas.openxmlformats.org/officeDocument/2006/relationships/slide" Target="slide42.xml"/><Relationship Id="rId65" Type="http://schemas.openxmlformats.org/officeDocument/2006/relationships/slide" Target="slide53.xml"/><Relationship Id="rId4" Type="http://schemas.openxmlformats.org/officeDocument/2006/relationships/hyperlink" Target="http://www.essarch.org/" TargetMode="External"/><Relationship Id="rId9" Type="http://schemas.openxmlformats.org/officeDocument/2006/relationships/slide" Target="slide57.xml"/><Relationship Id="rId13" Type="http://schemas.openxmlformats.org/officeDocument/2006/relationships/slide" Target="slide61.xml"/><Relationship Id="rId18" Type="http://schemas.openxmlformats.org/officeDocument/2006/relationships/slide" Target="slide56.xml"/><Relationship Id="rId39" Type="http://schemas.openxmlformats.org/officeDocument/2006/relationships/slide" Target="slide12.xml"/></Relationships>
</file>

<file path=ppt/slides/_rels/slide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2.png"/><Relationship Id="rId3" Type="http://schemas.openxmlformats.org/officeDocument/2006/relationships/image" Target="../media/image5.png"/><Relationship Id="rId7" Type="http://schemas.openxmlformats.org/officeDocument/2006/relationships/image" Target="../media/image17.png"/><Relationship Id="rId12" Type="http://schemas.openxmlformats.org/officeDocument/2006/relationships/image" Target="../media/image21.png"/><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media/image16.png"/><Relationship Id="rId11" Type="http://schemas.openxmlformats.org/officeDocument/2006/relationships/image" Target="../media/image20.png"/><Relationship Id="rId5" Type="http://schemas.openxmlformats.org/officeDocument/2006/relationships/image" Target="../media/image15.png"/><Relationship Id="rId10" Type="http://schemas.openxmlformats.org/officeDocument/2006/relationships/image" Target="../media/image19.png"/><Relationship Id="rId4" Type="http://schemas.openxmlformats.org/officeDocument/2006/relationships/image" Target="../media/image14.png"/><Relationship Id="rId9" Type="http://schemas.openxmlformats.org/officeDocument/2006/relationships/image" Target="../media/image6.png"/></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24.png"/><Relationship Id="rId4" Type="http://schemas.openxmlformats.org/officeDocument/2006/relationships/image" Target="../media/image23.png"/></Relationships>
</file>

<file path=ppt/slides/_rels/slide9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6.png"/><Relationship Id="rId7" Type="http://schemas.openxmlformats.org/officeDocument/2006/relationships/image" Target="../media/image17.pn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10" Type="http://schemas.openxmlformats.org/officeDocument/2006/relationships/image" Target="../media/image5.png"/><Relationship Id="rId4" Type="http://schemas.openxmlformats.org/officeDocument/2006/relationships/image" Target="../media/image14.png"/><Relationship Id="rId9" Type="http://schemas.openxmlformats.org/officeDocument/2006/relationships/image" Target="../media/image25.png"/></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26.png"/><Relationship Id="rId4" Type="http://schemas.openxmlformats.org/officeDocument/2006/relationships/image" Target="../media/image23.png"/></Relationships>
</file>

<file path=ppt/slides/_rels/slide9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5.pn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27.png"/><Relationship Id="rId4" Type="http://schemas.openxmlformats.org/officeDocument/2006/relationships/image" Target="../media/image23.png"/></Relationships>
</file>

<file path=ppt/slides/_rels/slide96.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5.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4.png"/><Relationship Id="rId4" Type="http://schemas.openxmlformats.org/officeDocument/2006/relationships/image" Target="../media/image23.png"/></Relationships>
</file>

<file path=ppt/slides/_rels/slide9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5.png"/><Relationship Id="rId3" Type="http://schemas.openxmlformats.org/officeDocument/2006/relationships/image" Target="../media/image6.png"/><Relationship Id="rId7" Type="http://schemas.openxmlformats.org/officeDocument/2006/relationships/image" Target="../media/image16.png"/><Relationship Id="rId12" Type="http://schemas.openxmlformats.org/officeDocument/2006/relationships/image" Target="../media/image32.png"/><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image" Target="../media/image30.png"/><Relationship Id="rId11" Type="http://schemas.openxmlformats.org/officeDocument/2006/relationships/image" Target="../media/image31.png"/><Relationship Id="rId5" Type="http://schemas.openxmlformats.org/officeDocument/2006/relationships/image" Target="../media/image29.png"/><Relationship Id="rId10" Type="http://schemas.openxmlformats.org/officeDocument/2006/relationships/image" Target="../media/image17.png"/><Relationship Id="rId4" Type="http://schemas.openxmlformats.org/officeDocument/2006/relationships/image" Target="../media/image23.png"/><Relationship Id="rId9"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8.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9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llipszis 5"/>
          <p:cNvSpPr>
            <a:spLocks noChangeAspect="1"/>
          </p:cNvSpPr>
          <p:nvPr/>
        </p:nvSpPr>
        <p:spPr>
          <a:xfrm>
            <a:off x="2555776" y="1203958"/>
            <a:ext cx="3240000" cy="3240000"/>
          </a:xfrm>
          <a:prstGeom prst="ellipse">
            <a:avLst/>
          </a:prstGeom>
          <a:no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3" name="Szabadkézi sokszög 2">
            <a:hlinkClick r:id="rId3" action="ppaction://hlinksldjump"/>
          </p:cNvPr>
          <p:cNvSpPr>
            <a:spLocks noChangeAspect="1"/>
          </p:cNvSpPr>
          <p:nvPr/>
        </p:nvSpPr>
        <p:spPr>
          <a:xfrm>
            <a:off x="3509170" y="987574"/>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rgbClr val="66FFFF"/>
          </a:solidFill>
          <a:ln w="6350">
            <a:solidFill>
              <a:schemeClr val="accent5">
                <a:lumMod val="60000"/>
                <a:lumOff val="40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Use cases and Processes</a:t>
            </a:r>
            <a:endParaRPr lang="en-US" sz="1400" b="0" kern="1200" noProof="0" dirty="0">
              <a:solidFill>
                <a:schemeClr val="tx1"/>
              </a:solidFill>
            </a:endParaRPr>
          </a:p>
        </p:txBody>
      </p:sp>
      <p:sp>
        <p:nvSpPr>
          <p:cNvPr id="5" name="Szabadkézi sokszög 4">
            <a:hlinkClick r:id="rId4" action="ppaction://hlinksldjump"/>
          </p:cNvPr>
          <p:cNvSpPr>
            <a:spLocks noChangeAspect="1"/>
          </p:cNvSpPr>
          <p:nvPr/>
        </p:nvSpPr>
        <p:spPr>
          <a:xfrm>
            <a:off x="5364276" y="2264802"/>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Format Specifications</a:t>
            </a:r>
            <a:endParaRPr lang="en-US" sz="1400" b="0" kern="1200" noProof="0" dirty="0">
              <a:solidFill>
                <a:schemeClr val="tx1"/>
              </a:solidFill>
            </a:endParaRPr>
          </a:p>
        </p:txBody>
      </p:sp>
      <p:sp>
        <p:nvSpPr>
          <p:cNvPr id="11" name="Szabadkézi sokszög 10">
            <a:hlinkClick r:id="rId5" action="ppaction://hlinksldjump"/>
          </p:cNvPr>
          <p:cNvSpPr>
            <a:spLocks noChangeAspect="1"/>
          </p:cNvSpPr>
          <p:nvPr/>
        </p:nvSpPr>
        <p:spPr>
          <a:xfrm>
            <a:off x="2388381" y="3920986"/>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ln w="6350">
            <a:solidFill>
              <a:schemeClr val="accent5">
                <a:lumMod val="75000"/>
              </a:schemeClr>
            </a:solidFill>
          </a:ln>
          <a:scene3d>
            <a:camera prst="orthographicFront"/>
            <a:lightRig rig="threePt" dir="t"/>
          </a:scene3d>
          <a:sp3d>
            <a:bevelT w="165100" prst="coolSlant"/>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t>Pilots</a:t>
            </a:r>
            <a:endParaRPr lang="en-US" sz="1400" b="0" kern="1200" noProof="0" dirty="0"/>
          </a:p>
        </p:txBody>
      </p:sp>
      <p:sp>
        <p:nvSpPr>
          <p:cNvPr id="14" name="Szabadkézi sokszög 13">
            <a:hlinkClick r:id="rId6" action="ppaction://hlinksldjump" tooltip="To be added at the end of the project"/>
          </p:cNvPr>
          <p:cNvSpPr>
            <a:spLocks noChangeAspect="1"/>
          </p:cNvSpPr>
          <p:nvPr/>
        </p:nvSpPr>
        <p:spPr>
          <a:xfrm>
            <a:off x="4654900" y="3920537"/>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accent2">
              <a:lumMod val="60000"/>
              <a:lumOff val="40000"/>
            </a:schemeClr>
          </a:solidFill>
          <a:ln w="6350">
            <a:solidFill>
              <a:schemeClr val="accent2">
                <a:lumMod val="75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Recommended Practices</a:t>
            </a:r>
            <a:endParaRPr lang="en-US" sz="1400" b="0" kern="1200" noProof="0" dirty="0">
              <a:solidFill>
                <a:schemeClr val="tx1"/>
              </a:solidFill>
            </a:endParaRPr>
          </a:p>
        </p:txBody>
      </p:sp>
      <p:sp>
        <p:nvSpPr>
          <p:cNvPr id="7" name="Cím 1"/>
          <p:cNvSpPr txBox="1">
            <a:spLocks/>
          </p:cNvSpPr>
          <p:nvPr/>
        </p:nvSpPr>
        <p:spPr>
          <a:xfrm>
            <a:off x="6716055" y="-164554"/>
            <a:ext cx="2536465" cy="1450262"/>
          </a:xfrm>
          <a:prstGeom prst="rect">
            <a:avLst/>
          </a:prstGeom>
          <a:scene3d>
            <a:camera prst="orthographicFront"/>
            <a:lightRig rig="soft" dir="t">
              <a:rot lat="0" lon="0" rev="10800000"/>
            </a:lightRig>
          </a:scene3d>
          <a:sp3d>
            <a:bevelT/>
          </a:sp3d>
        </p:spPr>
        <p:txBody>
          <a:bodyPr vert="horz" lIns="91440" tIns="45720" rIns="91440" bIns="45720" rtlCol="0" anchor="ctr">
            <a:noAutofit/>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2000" b="1" spc="150" dirty="0" smtClean="0">
                <a:ln w="11430"/>
                <a:solidFill>
                  <a:schemeClr val="tx1">
                    <a:lumMod val="50000"/>
                    <a:lumOff val="50000"/>
                  </a:schemeClr>
                </a:solidFill>
                <a:effectLst>
                  <a:outerShdw blurRad="25400" algn="tl" rotWithShape="0">
                    <a:srgbClr val="000000">
                      <a:alpha val="43000"/>
                    </a:srgbClr>
                  </a:outerShdw>
                </a:effectLst>
              </a:rPr>
              <a:t>E-ARK</a:t>
            </a:r>
          </a:p>
          <a:p>
            <a:r>
              <a:rPr lang="en-US" sz="2000" b="1" spc="150" dirty="0" smtClean="0">
                <a:ln w="11430"/>
                <a:solidFill>
                  <a:schemeClr val="tx1">
                    <a:lumMod val="50000"/>
                    <a:lumOff val="50000"/>
                  </a:schemeClr>
                </a:solidFill>
                <a:effectLst>
                  <a:outerShdw blurRad="25400" algn="tl" rotWithShape="0">
                    <a:srgbClr val="000000">
                      <a:alpha val="43000"/>
                    </a:srgbClr>
                  </a:outerShdw>
                </a:effectLst>
              </a:rPr>
              <a:t>General Model </a:t>
            </a:r>
            <a:r>
              <a:rPr lang="hu-HU" sz="2000" b="1" spc="150" dirty="0" smtClean="0">
                <a:ln w="11430"/>
                <a:solidFill>
                  <a:schemeClr val="tx1">
                    <a:lumMod val="50000"/>
                    <a:lumOff val="50000"/>
                  </a:schemeClr>
                </a:solidFill>
                <a:effectLst>
                  <a:outerShdw blurRad="25400" algn="tl" rotWithShape="0">
                    <a:srgbClr val="000000">
                      <a:alpha val="43000"/>
                    </a:srgbClr>
                  </a:outerShdw>
                </a:effectLst>
              </a:rPr>
              <a:t>v</a:t>
            </a:r>
            <a:r>
              <a:rPr lang="en-US" sz="2000" b="1" spc="150" dirty="0" smtClean="0">
                <a:ln w="11430"/>
                <a:solidFill>
                  <a:schemeClr val="tx1">
                    <a:lumMod val="50000"/>
                    <a:lumOff val="50000"/>
                  </a:schemeClr>
                </a:solidFill>
                <a:effectLst>
                  <a:outerShdw blurRad="25400" algn="tl" rotWithShape="0">
                    <a:srgbClr val="000000">
                      <a:alpha val="43000"/>
                    </a:srgbClr>
                  </a:outerShdw>
                </a:effectLst>
              </a:rPr>
              <a:t>2.</a:t>
            </a:r>
            <a:r>
              <a:rPr lang="hu-HU" sz="2000" b="1" spc="150" dirty="0">
                <a:ln w="11430"/>
                <a:solidFill>
                  <a:schemeClr val="tx1">
                    <a:lumMod val="50000"/>
                    <a:lumOff val="50000"/>
                  </a:schemeClr>
                </a:solidFill>
                <a:effectLst>
                  <a:outerShdw blurRad="25400" algn="tl" rotWithShape="0">
                    <a:srgbClr val="000000">
                      <a:alpha val="43000"/>
                    </a:srgbClr>
                  </a:outerShdw>
                </a:effectLst>
              </a:rPr>
              <a:t>2</a:t>
            </a:r>
            <a:endParaRPr lang="en-US" sz="2000" b="1" spc="150" dirty="0">
              <a:ln w="11430"/>
              <a:solidFill>
                <a:schemeClr val="tx1">
                  <a:lumMod val="50000"/>
                  <a:lumOff val="50000"/>
                </a:schemeClr>
              </a:solidFill>
              <a:effectLst>
                <a:outerShdw blurRad="25400" algn="tl" rotWithShape="0">
                  <a:srgbClr val="000000">
                    <a:alpha val="43000"/>
                  </a:srgbClr>
                </a:outerShdw>
              </a:effectLst>
            </a:endParaRPr>
          </a:p>
        </p:txBody>
      </p:sp>
      <p:grpSp>
        <p:nvGrpSpPr>
          <p:cNvPr id="19" name="Csoportba foglalás 18"/>
          <p:cNvGrpSpPr>
            <a:grpSpLocks noChangeAspect="1"/>
          </p:cNvGrpSpPr>
          <p:nvPr/>
        </p:nvGrpSpPr>
        <p:grpSpPr>
          <a:xfrm>
            <a:off x="3551706" y="2173186"/>
            <a:ext cx="1248500" cy="1478684"/>
            <a:chOff x="3588639" y="1819865"/>
            <a:chExt cx="1560625" cy="1848355"/>
          </a:xfrm>
        </p:grpSpPr>
        <p:sp>
          <p:nvSpPr>
            <p:cNvPr id="16" name="Ellipszis 15"/>
            <p:cNvSpPr/>
            <p:nvPr/>
          </p:nvSpPr>
          <p:spPr>
            <a:xfrm>
              <a:off x="3588639" y="1819865"/>
              <a:ext cx="1560625" cy="1848355"/>
            </a:xfrm>
            <a:prstGeom prst="ellipse">
              <a:avLst/>
            </a:prstGeom>
            <a:solidFill>
              <a:schemeClr val="accent5">
                <a:lumMod val="60000"/>
                <a:lumOff val="40000"/>
              </a:schemeClr>
            </a:solidFill>
            <a:ln w="12700">
              <a:solidFill>
                <a:srgbClr val="0DB39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pic>
          <p:nvPicPr>
            <p:cNvPr id="1027" name="Picture 3" descr="C:\0_Work\E-Ark project\WP2 - General Model and Use Cases\0-GM v2\E-ARK GM 2.0 - Active Presentation v2.0\General Reference.png">
              <a:hlinkClick r:id="rId7" action="ppaction://hlinksldjump"/>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3645848" y="2446037"/>
              <a:ext cx="1440000" cy="1043698"/>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2" name="Cím 1">
              <a:hlinkClick r:id="rId7" action="ppaction://hlinksldjump"/>
            </p:cNvPr>
            <p:cNvSpPr txBox="1">
              <a:spLocks/>
            </p:cNvSpPr>
            <p:nvPr/>
          </p:nvSpPr>
          <p:spPr>
            <a:xfrm>
              <a:off x="3674113" y="1959565"/>
              <a:ext cx="1389381" cy="398823"/>
            </a:xfrm>
            <a:prstGeom prst="rect">
              <a:avLst/>
            </a:prstGeom>
            <a:scene3d>
              <a:camera prst="orthographicFront"/>
              <a:lightRig rig="soft" dir="t">
                <a:rot lat="0" lon="0" rev="10800000"/>
              </a:lightRig>
            </a:scene3d>
            <a:sp3d>
              <a:bevelT/>
            </a:sp3d>
          </p:spPr>
          <p:txBody>
            <a:bodyPr vert="horz" lIns="91440" tIns="45720" rIns="91440" bIns="45720" rtlCol="0" anchor="ctr">
              <a:noAutofit/>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en-US" sz="1100" b="1" spc="150" dirty="0" smtClean="0">
                  <a:ln w="11430"/>
                  <a:solidFill>
                    <a:schemeClr val="tx1">
                      <a:lumMod val="65000"/>
                      <a:lumOff val="35000"/>
                    </a:schemeClr>
                  </a:solidFill>
                  <a:latin typeface="+mn-lt"/>
                </a:rPr>
                <a:t>General Reference</a:t>
              </a:r>
              <a:endParaRPr lang="en-US" sz="1100" b="1" spc="150" dirty="0">
                <a:ln w="11430"/>
                <a:solidFill>
                  <a:schemeClr val="tx1">
                    <a:lumMod val="65000"/>
                    <a:lumOff val="35000"/>
                  </a:schemeClr>
                </a:solidFill>
                <a:latin typeface="+mn-lt"/>
              </a:endParaRPr>
            </a:p>
          </p:txBody>
        </p:sp>
      </p:grpSp>
      <p:pic>
        <p:nvPicPr>
          <p:cNvPr id="17" name="Picture 2" descr="http://1.1.1.3/bmi/www.dlmforum.eu/files/images/logos/DLM_logo_248.pn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028384" y="4447076"/>
            <a:ext cx="1107664" cy="68847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0_Work\E-Ark project\WP2 - General Model and Use Cases\e-ark logo new version.tif"/>
          <p:cNvPicPr>
            <a:picLocks noChangeAspect="1" noChangeArrowheads="1"/>
          </p:cNvPicPr>
          <p:nvPr/>
        </p:nvPicPr>
        <p:blipFill>
          <a:blip r:embed="rId1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3753" y="4574138"/>
            <a:ext cx="1081863" cy="572751"/>
          </a:xfrm>
          <a:prstGeom prst="rect">
            <a:avLst/>
          </a:prstGeom>
          <a:noFill/>
          <a:extLst>
            <a:ext uri="{909E8E84-426E-40DD-AFC4-6F175D3DCCD1}">
              <a14:hiddenFill xmlns:a14="http://schemas.microsoft.com/office/drawing/2010/main">
                <a:solidFill>
                  <a:srgbClr val="FFFFFF"/>
                </a:solidFill>
              </a14:hiddenFill>
            </a:ext>
          </a:extLst>
        </p:spPr>
      </p:pic>
      <p:sp>
        <p:nvSpPr>
          <p:cNvPr id="20" name="Szövegdoboz 19"/>
          <p:cNvSpPr txBox="1"/>
          <p:nvPr/>
        </p:nvSpPr>
        <p:spPr>
          <a:xfrm>
            <a:off x="-36512" y="85586"/>
            <a:ext cx="1368152" cy="253916"/>
          </a:xfrm>
          <a:prstGeom prst="rect">
            <a:avLst/>
          </a:prstGeom>
          <a:noFill/>
        </p:spPr>
        <p:txBody>
          <a:bodyPr wrap="square" rtlCol="0">
            <a:spAutoFit/>
          </a:bodyPr>
          <a:lstStyle/>
          <a:p>
            <a:r>
              <a:rPr lang="hu-HU" sz="1050" dirty="0" smtClean="0">
                <a:sym typeface="Wingdings" pitchFamily="2" charset="2"/>
                <a:hlinkClick r:id="rId12"/>
              </a:rPr>
              <a:t> </a:t>
            </a:r>
            <a:r>
              <a:rPr lang="hu-HU" sz="1050" dirty="0" smtClean="0">
                <a:hlinkClick r:id="rId12"/>
              </a:rPr>
              <a:t>Back </a:t>
            </a:r>
            <a:r>
              <a:rPr lang="hu-HU" sz="1050" dirty="0" err="1" smtClean="0">
                <a:hlinkClick r:id="rId12"/>
              </a:rPr>
              <a:t>to</a:t>
            </a:r>
            <a:r>
              <a:rPr lang="hu-HU" sz="1050" dirty="0" smtClean="0">
                <a:hlinkClick r:id="rId12"/>
              </a:rPr>
              <a:t> E-ARK site</a:t>
            </a:r>
            <a:endParaRPr lang="hu-HU" sz="1050" dirty="0"/>
          </a:p>
        </p:txBody>
      </p:sp>
      <p:sp>
        <p:nvSpPr>
          <p:cNvPr id="9" name="Szabadkézi sokszög 8">
            <a:hlinkClick r:id="rId13" action="ppaction://hlinksldjump"/>
          </p:cNvPr>
          <p:cNvSpPr>
            <a:spLocks noChangeAspect="1"/>
          </p:cNvSpPr>
          <p:nvPr/>
        </p:nvSpPr>
        <p:spPr>
          <a:xfrm>
            <a:off x="1691680" y="2264802"/>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accent6">
              <a:lumMod val="60000"/>
              <a:lumOff val="40000"/>
            </a:schemeClr>
          </a:solidFill>
          <a:ln w="6350">
            <a:solidFill>
              <a:srgbClr val="B45608"/>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smtClean="0">
                <a:solidFill>
                  <a:schemeClr val="tx1"/>
                </a:solidFill>
              </a:rPr>
              <a:t>Tools</a:t>
            </a:r>
            <a:endParaRPr lang="en-US" sz="1400" b="0" kern="1200" noProof="0">
              <a:solidFill>
                <a:schemeClr val="tx1"/>
              </a:solidFill>
            </a:endParaRPr>
          </a:p>
        </p:txBody>
      </p:sp>
    </p:spTree>
    <p:extLst>
      <p:ext uri="{BB962C8B-B14F-4D97-AF65-F5344CB8AC3E}">
        <p14:creationId xmlns:p14="http://schemas.microsoft.com/office/powerpoint/2010/main" val="18065568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225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0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20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11" grpId="0" animBg="1"/>
      <p:bldP spid="14" grpId="0" animBg="1"/>
      <p:bldP spid="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2113021" y="1016364"/>
            <a:ext cx="1374136" cy="98718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p:nvPr/>
        </p:nvCxnSpPr>
        <p:spPr>
          <a:xfrm flipV="1">
            <a:off x="1954641" y="2095735"/>
            <a:ext cx="1570700" cy="20386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Egyenes összekötő 133"/>
          <p:cNvCxnSpPr/>
          <p:nvPr/>
        </p:nvCxnSpPr>
        <p:spPr>
          <a:xfrm flipH="1" flipV="1">
            <a:off x="1925411" y="1339653"/>
            <a:ext cx="1545930" cy="70208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55" name="Téglalap 254"/>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Szövegdoboz 134"/>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40" name="Szövegdoboz 139"/>
          <p:cNvSpPr txBox="1"/>
          <p:nvPr/>
        </p:nvSpPr>
        <p:spPr>
          <a:xfrm>
            <a:off x="6976555" y="-4187"/>
            <a:ext cx="2167445" cy="323165"/>
          </a:xfrm>
          <a:prstGeom prst="rect">
            <a:avLst/>
          </a:prstGeom>
          <a:noFill/>
        </p:spPr>
        <p:txBody>
          <a:bodyPr wrap="square" rtlCol="0">
            <a:spAutoFit/>
          </a:bodyPr>
          <a:lstStyle/>
          <a:p>
            <a:r>
              <a:rPr lang="hu-HU" sz="1400" dirty="0" smtClean="0">
                <a:solidFill>
                  <a:schemeClr val="tx1">
                    <a:lumMod val="75000"/>
                    <a:lumOff val="25000"/>
                  </a:schemeClr>
                </a:solidFill>
              </a:rPr>
              <a:t>SIP </a:t>
            </a:r>
            <a:r>
              <a:rPr lang="hu-HU" sz="1400" dirty="0" err="1" smtClean="0">
                <a:solidFill>
                  <a:schemeClr val="tx1">
                    <a:lumMod val="75000"/>
                    <a:lumOff val="25000"/>
                  </a:schemeClr>
                </a:solidFill>
              </a:rPr>
              <a:t>Creator</a:t>
            </a:r>
            <a:r>
              <a:rPr lang="hu-HU" sz="1400" dirty="0">
                <a:solidFill>
                  <a:schemeClr val="tx1">
                    <a:lumMod val="75000"/>
                    <a:lumOff val="25000"/>
                  </a:schemeClr>
                </a:solidFill>
              </a:rPr>
              <a:t> </a:t>
            </a:r>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41" name="Szövegdoboz 140"/>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51" name="Szövegdoboz 150"/>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grpSp>
        <p:nvGrpSpPr>
          <p:cNvPr id="224" name="Csoportba foglalás 223"/>
          <p:cNvGrpSpPr/>
          <p:nvPr/>
        </p:nvGrpSpPr>
        <p:grpSpPr>
          <a:xfrm>
            <a:off x="2718906" y="4732022"/>
            <a:ext cx="576000" cy="288000"/>
            <a:chOff x="2718906" y="4732022"/>
            <a:chExt cx="576000" cy="288000"/>
          </a:xfrm>
        </p:grpSpPr>
        <p:sp>
          <p:nvSpPr>
            <p:cNvPr id="252" name="Folyamatábra: Bekötés 25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4" name="Csoportba foglalás 253"/>
          <p:cNvGrpSpPr/>
          <p:nvPr/>
        </p:nvGrpSpPr>
        <p:grpSpPr>
          <a:xfrm>
            <a:off x="2632046" y="576000"/>
            <a:ext cx="723133" cy="288000"/>
            <a:chOff x="2632046" y="627566"/>
            <a:chExt cx="723133" cy="288000"/>
          </a:xfrm>
        </p:grpSpPr>
        <p:sp>
          <p:nvSpPr>
            <p:cNvPr id="256" name="Folyamatábra: Bekötés 255">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Szövegdoboz 256">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37" name="Folyamatábra: Bekötés 136">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olyamatábra: Bekötés 137">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olyamatábra: Bekötés 138">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olyamatábra: Bekötés 141">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Lekerekített téglalap 23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38" name="Lekerekített téglalap 23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39" name="Lekerekített téglalap 23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0" name="Lekerekített téglalap 23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1" name="Lekerekített téglalap 24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2" name="Lekerekített téglalap 241"/>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43" name="Lekerekített téglalap 24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44" name="Lekerekített téglalap 24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45" name="Lekerekített téglalap 24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46" name="Lekerekített téglalap 24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49" name="Lekerekített téglalap 24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51" name="Lekerekített téglalap 25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58" name="Lekerekített téglalap 257"/>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59" name="Téglalap 258"/>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0" name="Téglalap 259"/>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1" name="Téglalap 260"/>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2" name="Téglalap 261"/>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3" name="Lekerekített téglalap 262"/>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68" name="Táblázat 267"/>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69" name="Folyamatábra: Bekötés 268">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Lekerekített téglalap 29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1" name="Lekerekített téglalap 300"/>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2" name="Lekerekített téglalap 301"/>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305" name="Szövegdoboz 304"/>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306" name="Szövegdoboz 305"/>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307" name="Szövegdoboz 306"/>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308" name="Szövegdoboz 307"/>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Manual compilation</a:t>
            </a:r>
            <a:endParaRPr lang="en-GB" dirty="0"/>
          </a:p>
        </p:txBody>
      </p:sp>
      <p:sp>
        <p:nvSpPr>
          <p:cNvPr id="309" name="Szövegdoboz 308"/>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310" name="Szövegdoboz 30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311" name="Szövegdoboz 310"/>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312" name="Szövegdoboz 311"/>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313" name="Szövegdoboz 312"/>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314" name="Szövegdoboz 313"/>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315" name="Szövegdoboz 314"/>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316" name="Szövegdoboz 315"/>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317" name="Szövegdoboz 316"/>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318" name="Szövegdoboz 317"/>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Creatte DIP from AIP</a:t>
            </a:r>
            <a:endParaRPr lang="en-GB"/>
          </a:p>
        </p:txBody>
      </p:sp>
      <p:sp>
        <p:nvSpPr>
          <p:cNvPr id="319" name="Szövegdoboz 318"/>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320" name="Szövegdoboz 31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321" name="Szövegdoboz 320"/>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322" name="Folyamatábra: Bekötés 321"/>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olyamatábra: Bekötés 333"/>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Folyamatábra: Bekötés 334"/>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olyamatábra: Bekötés 335"/>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Folyamatábra: Bekötés 336"/>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Folyamatábra: Bekötés 337"/>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603157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1049035" y="753868"/>
            <a:ext cx="6151714" cy="1961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Lekerekített téglalap 1">
            <a:hlinkClick r:id="rId4" action="ppaction://hlinksldjump"/>
          </p:cNvPr>
          <p:cNvSpPr/>
          <p:nvPr/>
        </p:nvSpPr>
        <p:spPr>
          <a:xfrm>
            <a:off x="4532709" y="2373728"/>
            <a:ext cx="99738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2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t>
            </a:r>
            <a:r>
              <a:rPr lang="hu-HU" sz="1600" dirty="0" err="1" smtClean="0"/>
              <a:t>Pre-Ingest</a:t>
            </a:r>
            <a:r>
              <a:rPr lang="hu-HU" sz="1600" dirty="0" smtClean="0"/>
              <a:t> \ DAL- Data </a:t>
            </a:r>
            <a:r>
              <a:rPr lang="hu-HU" sz="1600" dirty="0" err="1" smtClean="0"/>
              <a:t>Selection</a:t>
            </a:r>
            <a:r>
              <a:rPr lang="hu-HU" sz="1600" dirty="0" smtClean="0"/>
              <a:t> and </a:t>
            </a:r>
            <a:r>
              <a:rPr lang="hu-HU" sz="1600" dirty="0" err="1" smtClean="0"/>
              <a:t>Extraction</a:t>
            </a:r>
            <a:endParaRPr lang="en-US" sz="1600" dirty="0"/>
          </a:p>
        </p:txBody>
      </p:sp>
      <p:sp>
        <p:nvSpPr>
          <p:cNvPr id="20"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4018850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kerekített téglalap 1">
            <a:hlinkClick r:id="rId3" action="ppaction://hlinksldjump"/>
          </p:cNvPr>
          <p:cNvSpPr/>
          <p:nvPr/>
        </p:nvSpPr>
        <p:spPr>
          <a:xfrm>
            <a:off x="4532709" y="2373728"/>
            <a:ext cx="99738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2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400" dirty="0" smtClean="0"/>
              <a:t>GAL- </a:t>
            </a:r>
            <a:r>
              <a:rPr lang="hu-HU" sz="1400" dirty="0" err="1" smtClean="0"/>
              <a:t>Pre-Ingest</a:t>
            </a:r>
            <a:r>
              <a:rPr lang="hu-HU" sz="1400" dirty="0" smtClean="0"/>
              <a:t> \ DAL- Data </a:t>
            </a:r>
            <a:r>
              <a:rPr lang="hu-HU" sz="1400" dirty="0" err="1" smtClean="0"/>
              <a:t>Selection</a:t>
            </a:r>
            <a:r>
              <a:rPr lang="hu-HU" sz="1400" dirty="0" smtClean="0"/>
              <a:t> and </a:t>
            </a:r>
            <a:r>
              <a:rPr lang="hu-HU" sz="1400" dirty="0" err="1" smtClean="0"/>
              <a:t>Extraction</a:t>
            </a:r>
            <a:r>
              <a:rPr lang="hu-HU" sz="1400" dirty="0" smtClean="0"/>
              <a:t> \ TDL- UC3 - </a:t>
            </a:r>
            <a:r>
              <a:rPr lang="hu-HU" sz="1400" dirty="0" err="1" smtClean="0"/>
              <a:t>Extract</a:t>
            </a:r>
            <a:r>
              <a:rPr lang="hu-HU" sz="1400" dirty="0" smtClean="0"/>
              <a:t> </a:t>
            </a:r>
            <a:r>
              <a:rPr lang="hu-HU" sz="1400" dirty="0" err="1" smtClean="0"/>
              <a:t>records</a:t>
            </a:r>
            <a:r>
              <a:rPr lang="hu-HU" sz="1400" dirty="0" smtClean="0"/>
              <a:t> and </a:t>
            </a:r>
            <a:r>
              <a:rPr lang="hu-HU" sz="1400" dirty="0" err="1" smtClean="0"/>
              <a:t>metadata</a:t>
            </a:r>
            <a:endParaRPr lang="en-US" sz="1400" dirty="0"/>
          </a:p>
        </p:txBody>
      </p:sp>
      <p:sp>
        <p:nvSpPr>
          <p:cNvPr id="20"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12" name="Picture 2"/>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1049035" y="753868"/>
            <a:ext cx="6151714" cy="1961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descr="C:\0_Work\E-Ark project\WP2 - General Model and Use Cases\0-GM v2\E-ARK GM 2.0 - Active Presentation v2.0\E-ARK GM v2.10 - Pre-Ingest.bpm - UC3.png"/>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1112010" y="2163451"/>
            <a:ext cx="7958990" cy="2928579"/>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Egyenes összekötő nyíllal 12"/>
          <p:cNvCxnSpPr/>
          <p:nvPr/>
        </p:nvCxnSpPr>
        <p:spPr>
          <a:xfrm flipH="1">
            <a:off x="1331640" y="1995686"/>
            <a:ext cx="3384376" cy="621069"/>
          </a:xfrm>
          <a:prstGeom prst="straightConnector1">
            <a:avLst/>
          </a:prstGeom>
          <a:ln w="28575">
            <a:solidFill>
              <a:srgbClr val="C00000"/>
            </a:solidFill>
            <a:tailEnd type="stealth"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34468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wipe(left)">
                                      <p:cBhvr>
                                        <p:cTn id="11" dur="1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391584" y="1364577"/>
            <a:ext cx="8428888" cy="2935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t>
            </a:r>
            <a:r>
              <a:rPr lang="hu-HU" sz="1600" dirty="0" err="1" smtClean="0"/>
              <a:t>Pre-Ingest</a:t>
            </a:r>
            <a:r>
              <a:rPr lang="hu-HU" sz="1600" dirty="0" smtClean="0"/>
              <a:t> \ DAL- </a:t>
            </a:r>
            <a:r>
              <a:rPr lang="hu-HU" sz="1600" dirty="0" err="1" smtClean="0"/>
              <a:t>Create</a:t>
            </a:r>
            <a:r>
              <a:rPr lang="hu-HU" sz="1600" dirty="0" smtClean="0"/>
              <a:t> SIP </a:t>
            </a:r>
            <a:endParaRPr lang="en-US" sz="1600" dirty="0"/>
          </a:p>
        </p:txBody>
      </p:sp>
      <p:sp>
        <p:nvSpPr>
          <p:cNvPr id="22"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364800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4"/>
          <a:stretch/>
        </p:blipFill>
        <p:spPr bwMode="auto">
          <a:xfrm>
            <a:off x="251520" y="1521269"/>
            <a:ext cx="8616190" cy="21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Lekerekített téglalap 13">
            <a:hlinkClick r:id="rId4" action="ppaction://hlinksldjump"/>
          </p:cNvPr>
          <p:cNvSpPr/>
          <p:nvPr/>
        </p:nvSpPr>
        <p:spPr>
          <a:xfrm>
            <a:off x="5088696" y="2790024"/>
            <a:ext cx="698814" cy="475928"/>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2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t>
            </a:r>
            <a:r>
              <a:rPr lang="hu-HU" sz="1600" dirty="0"/>
              <a:t>I</a:t>
            </a:r>
            <a:r>
              <a:rPr lang="hu-HU" sz="1600" dirty="0" smtClean="0"/>
              <a:t>ngest</a:t>
            </a:r>
            <a:endParaRPr lang="en-US" sz="1600" dirty="0"/>
          </a:p>
        </p:txBody>
      </p:sp>
      <p:sp>
        <p:nvSpPr>
          <p:cNvPr id="23"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4" name="Jobbra nyíl 23">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5" name="Jobbra nyíl 24">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6" name="Csoportba foglalás 25"/>
          <p:cNvGrpSpPr/>
          <p:nvPr/>
        </p:nvGrpSpPr>
        <p:grpSpPr>
          <a:xfrm>
            <a:off x="8109418" y="65722"/>
            <a:ext cx="325136" cy="288000"/>
            <a:chOff x="7756336" y="42844"/>
            <a:chExt cx="325136" cy="288000"/>
          </a:xfrm>
        </p:grpSpPr>
        <p:sp>
          <p:nvSpPr>
            <p:cNvPr id="27" name="Folyamatábra: Feldolgozás 26">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47860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kerekített téglalap 1">
            <a:hlinkClick r:id="rId3" action="ppaction://hlinksldjump"/>
          </p:cNvPr>
          <p:cNvSpPr/>
          <p:nvPr/>
        </p:nvSpPr>
        <p:spPr>
          <a:xfrm>
            <a:off x="2390494" y="1685547"/>
            <a:ext cx="120683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1" name="Lekerekített téglalap 10">
            <a:hlinkClick r:id="rId4" action="ppaction://hlinksldjump"/>
          </p:cNvPr>
          <p:cNvSpPr/>
          <p:nvPr/>
        </p:nvSpPr>
        <p:spPr>
          <a:xfrm>
            <a:off x="3587399" y="2825831"/>
            <a:ext cx="1097122"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2" name="Lekerekített téglalap 11">
            <a:hlinkClick r:id="rId5" action="ppaction://hlinksldjump"/>
          </p:cNvPr>
          <p:cNvSpPr/>
          <p:nvPr/>
        </p:nvSpPr>
        <p:spPr>
          <a:xfrm>
            <a:off x="6179865" y="2819442"/>
            <a:ext cx="120683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3" name="Lekerekített téglalap 12">
            <a:hlinkClick r:id="rId3" action="ppaction://hlinksldjump"/>
          </p:cNvPr>
          <p:cNvSpPr/>
          <p:nvPr/>
        </p:nvSpPr>
        <p:spPr>
          <a:xfrm>
            <a:off x="4988977" y="2819442"/>
            <a:ext cx="911066"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pic>
        <p:nvPicPr>
          <p:cNvPr id="6146" name="Picture 2"/>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971600" y="1487663"/>
            <a:ext cx="7234085" cy="2448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Ingest \ DAL- </a:t>
            </a:r>
            <a:r>
              <a:rPr lang="hu-HU" sz="1600" dirty="0" err="1" smtClean="0"/>
              <a:t>Content</a:t>
            </a:r>
            <a:r>
              <a:rPr lang="hu-HU" sz="1600" dirty="0" smtClean="0"/>
              <a:t> </a:t>
            </a:r>
            <a:r>
              <a:rPr lang="hu-HU" sz="1600" dirty="0" err="1" smtClean="0"/>
              <a:t>Review</a:t>
            </a:r>
            <a:r>
              <a:rPr lang="hu-HU" sz="1600" dirty="0" smtClean="0"/>
              <a:t> and </a:t>
            </a:r>
            <a:r>
              <a:rPr lang="hu-HU" sz="1600" dirty="0" err="1" smtClean="0"/>
              <a:t>Approval</a:t>
            </a:r>
            <a:endParaRPr lang="en-US" sz="1600" dirty="0"/>
          </a:p>
        </p:txBody>
      </p:sp>
      <p:sp>
        <p:nvSpPr>
          <p:cNvPr id="22"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79454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kerekített téglalap 1">
            <a:hlinkClick r:id="rId3" action="ppaction://hlinksldjump"/>
          </p:cNvPr>
          <p:cNvSpPr/>
          <p:nvPr/>
        </p:nvSpPr>
        <p:spPr>
          <a:xfrm>
            <a:off x="2566504" y="1754555"/>
            <a:ext cx="99738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1" name="Lekerekített téglalap 10">
            <a:hlinkClick r:id="rId4" action="ppaction://hlinksldjump"/>
          </p:cNvPr>
          <p:cNvSpPr/>
          <p:nvPr/>
        </p:nvSpPr>
        <p:spPr>
          <a:xfrm>
            <a:off x="3572514" y="3013174"/>
            <a:ext cx="906713"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2" name="Lekerekített téglalap 11">
            <a:hlinkClick r:id="rId5" action="ppaction://hlinksldjump"/>
          </p:cNvPr>
          <p:cNvSpPr/>
          <p:nvPr/>
        </p:nvSpPr>
        <p:spPr>
          <a:xfrm>
            <a:off x="6179865" y="2819442"/>
            <a:ext cx="1206834"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3" name="Lekerekített téglalap 12">
            <a:hlinkClick r:id="rId6" action="ppaction://hlinksldjump"/>
          </p:cNvPr>
          <p:cNvSpPr/>
          <p:nvPr/>
        </p:nvSpPr>
        <p:spPr>
          <a:xfrm>
            <a:off x="4988977" y="2819442"/>
            <a:ext cx="911066"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2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a:t>
            </a:r>
            <a:endParaRPr lang="en-US" sz="1600" dirty="0"/>
          </a:p>
        </p:txBody>
      </p:sp>
      <p:sp>
        <p:nvSpPr>
          <p:cNvPr id="19"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3" name="Picture 2" descr="C:\0_Work\E-Ark project\WP2 - General Model and Use Cases\0-GM v2\E-ARK GM 2.0 - Active Presentation v2.0\E-ARK GM 2.0 - Acces v2.3.png - Access.png"/>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467544" y="1440950"/>
            <a:ext cx="8160589" cy="21389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8740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a:t>
            </a:r>
            <a:r>
              <a:rPr lang="hu-HU" sz="1600" dirty="0" err="1" smtClean="0"/>
              <a:t>Order</a:t>
            </a:r>
            <a:r>
              <a:rPr lang="hu-HU" sz="1600" dirty="0" smtClean="0"/>
              <a:t> Management</a:t>
            </a:r>
            <a:endParaRPr lang="en-US" sz="1600" dirty="0"/>
          </a:p>
        </p:txBody>
      </p:sp>
      <p:sp>
        <p:nvSpPr>
          <p:cNvPr id="20"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1" name="Jobbra nyíl 20">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2" name="Jobbra nyíl 21">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3" name="Csoportba foglalás 22"/>
          <p:cNvGrpSpPr/>
          <p:nvPr/>
        </p:nvGrpSpPr>
        <p:grpSpPr>
          <a:xfrm>
            <a:off x="8109418" y="65722"/>
            <a:ext cx="325136" cy="288000"/>
            <a:chOff x="7756336" y="42844"/>
            <a:chExt cx="325136" cy="288000"/>
          </a:xfrm>
        </p:grpSpPr>
        <p:sp>
          <p:nvSpPr>
            <p:cNvPr id="24" name="Folyamatábra: Feldolgozás 2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2050" name="Picture 2" descr="C:\0_Work\E-Ark project\WP2 - General Model and Use Cases\0-GM v2\E-ARK GM 2.0 - Active Presentation v2.0\E-ARK GM 2.0 - Acces v2.3 - Manage Order.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051720" y="1101268"/>
            <a:ext cx="5029902" cy="35587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7502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DIP </a:t>
            </a:r>
            <a:r>
              <a:rPr lang="hu-HU" sz="1600" dirty="0" err="1" smtClean="0"/>
              <a:t>Preparation</a:t>
            </a:r>
            <a:endParaRPr lang="en-US" sz="1600" dirty="0"/>
          </a:p>
        </p:txBody>
      </p:sp>
      <p:sp>
        <p:nvSpPr>
          <p:cNvPr id="18"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19" name="Jobbra nyíl 18">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0" name="Jobbra nyíl 19">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3074" name="Picture 2" descr="C:\0_Work\E-Ark project\WP2 - General Model and Use Cases\0-GM v2\E-ARK GM 2.0 - Active Presentation v2.0\E-ARK GM 2.0 - Acces v2.3 - Prepare DIP.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083193" y="1782480"/>
            <a:ext cx="6945191" cy="23734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258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Lekerekített téglalap 10">
            <a:hlinkClick r:id="rId3" action="ppaction://hlinksldjump"/>
          </p:cNvPr>
          <p:cNvSpPr/>
          <p:nvPr/>
        </p:nvSpPr>
        <p:spPr>
          <a:xfrm>
            <a:off x="3534689" y="1869672"/>
            <a:ext cx="749279"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2" name="Lekerekített téglalap 11">
            <a:hlinkClick r:id="rId4" action="ppaction://hlinksldjump"/>
          </p:cNvPr>
          <p:cNvSpPr/>
          <p:nvPr/>
        </p:nvSpPr>
        <p:spPr>
          <a:xfrm>
            <a:off x="4568679" y="1869672"/>
            <a:ext cx="749279"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3" name="Lekerekített téglalap 12">
            <a:hlinkClick r:id="rId5" action="ppaction://hlinksldjump"/>
          </p:cNvPr>
          <p:cNvSpPr/>
          <p:nvPr/>
        </p:nvSpPr>
        <p:spPr>
          <a:xfrm>
            <a:off x="5749685" y="2860532"/>
            <a:ext cx="749279" cy="486054"/>
          </a:xfrm>
          <a:prstGeom prst="roundRect">
            <a:avLst/>
          </a:prstGeom>
          <a:noFill/>
          <a:ln w="76200">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23"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DIP </a:t>
            </a:r>
            <a:r>
              <a:rPr lang="hu-HU" sz="1600" dirty="0" err="1" smtClean="0"/>
              <a:t>Delivery</a:t>
            </a:r>
            <a:endParaRPr lang="en-US" sz="1600" dirty="0"/>
          </a:p>
        </p:txBody>
      </p:sp>
      <p:sp>
        <p:nvSpPr>
          <p:cNvPr id="25"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6" name="Jobbra nyíl 25">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7" name="Jobbra nyíl 26">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8" name="Csoportba foglalás 27"/>
          <p:cNvGrpSpPr/>
          <p:nvPr/>
        </p:nvGrpSpPr>
        <p:grpSpPr>
          <a:xfrm>
            <a:off x="8109418" y="65722"/>
            <a:ext cx="325136" cy="288000"/>
            <a:chOff x="7756336" y="42844"/>
            <a:chExt cx="325136" cy="288000"/>
          </a:xfrm>
        </p:grpSpPr>
        <p:sp>
          <p:nvSpPr>
            <p:cNvPr id="29" name="Folyamatábra: Feldolgozás 28">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4098" name="Picture 2" descr="C:\0_Work\E-Ark project\WP2 - General Model and Use Cases\0-GM v2\E-ARK GM 2.0 - Active Presentation v2.0\E-ARK GM 2.0 - Acces v2.3 - DIP Delivery.png"/>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666426" y="770400"/>
            <a:ext cx="5535445" cy="28491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00649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DIP </a:t>
            </a:r>
            <a:r>
              <a:rPr lang="hu-HU" sz="1600" dirty="0" err="1" smtClean="0"/>
              <a:t>Delivery</a:t>
            </a:r>
            <a:endParaRPr lang="en-US" sz="1600" dirty="0"/>
          </a:p>
        </p:txBody>
      </p:sp>
      <p:sp>
        <p:nvSpPr>
          <p:cNvPr id="23"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4" name="Jobbra nyíl 23">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5" name="Jobbra nyíl 24">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6" name="Csoportba foglalás 25"/>
          <p:cNvGrpSpPr/>
          <p:nvPr/>
        </p:nvGrpSpPr>
        <p:grpSpPr>
          <a:xfrm>
            <a:off x="8109418" y="65722"/>
            <a:ext cx="325136" cy="288000"/>
            <a:chOff x="7756336" y="42844"/>
            <a:chExt cx="325136" cy="288000"/>
          </a:xfrm>
        </p:grpSpPr>
        <p:sp>
          <p:nvSpPr>
            <p:cNvPr id="27" name="Folyamatábra: Feldolgozás 26">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31" name="Picture 2" descr="C:\0_Work\E-Ark project\WP2 - General Model and Use Cases\0-GM v2\E-ARK GM 2.0 - Active Presentation v2.0\E-ARK GM 2.0 - Acces v2.3 - DIP Delivery.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66426" y="771550"/>
            <a:ext cx="5535445" cy="284911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983422" y="2831564"/>
            <a:ext cx="3732594" cy="964322"/>
          </a:xfrm>
          <a:prstGeom prst="rect">
            <a:avLst/>
          </a:prstGeom>
          <a:noFill/>
          <a:ln w="9525">
            <a:solidFill>
              <a:srgbClr val="000000"/>
            </a:solidFill>
            <a:miter lim="800000"/>
            <a:headEnd/>
            <a:tailEnd/>
          </a:ln>
          <a:effectLst>
            <a:outerShdw blurRad="127000" dist="1270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cxnSp>
        <p:nvCxnSpPr>
          <p:cNvPr id="30" name="Egyenes összekötő nyíllal 29"/>
          <p:cNvCxnSpPr/>
          <p:nvPr/>
        </p:nvCxnSpPr>
        <p:spPr>
          <a:xfrm flipH="1">
            <a:off x="1403648" y="1491630"/>
            <a:ext cx="2016224" cy="1512168"/>
          </a:xfrm>
          <a:prstGeom prst="straightConnector1">
            <a:avLst/>
          </a:prstGeom>
          <a:ln w="28575">
            <a:solidFill>
              <a:srgbClr val="C00000"/>
            </a:solidFill>
            <a:tailEnd type="stealth"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1597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30"/>
                                        </p:tgtEl>
                                        <p:attrNameLst>
                                          <p:attrName>style.visibility</p:attrName>
                                        </p:attrNameLst>
                                      </p:cBhvr>
                                      <p:to>
                                        <p:strVal val="visible"/>
                                      </p:to>
                                    </p:set>
                                    <p:animEffect transition="in" filter="wipe(up)">
                                      <p:cBhvr>
                                        <p:cTn id="7" dur="500"/>
                                        <p:tgtEl>
                                          <p:spTgt spid="30"/>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1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0" name="Egyenes összekötő 129"/>
          <p:cNvCxnSpPr>
            <a:stCxn id="285" idx="2"/>
          </p:cNvCxnSpPr>
          <p:nvPr/>
        </p:nvCxnSpPr>
        <p:spPr>
          <a:xfrm flipV="1">
            <a:off x="3023816" y="1308138"/>
            <a:ext cx="1048255" cy="117359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a:stCxn id="285" idx="2"/>
          </p:cNvCxnSpPr>
          <p:nvPr/>
        </p:nvCxnSpPr>
        <p:spPr>
          <a:xfrm flipV="1">
            <a:off x="3023816" y="1506546"/>
            <a:ext cx="1114061" cy="97518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endCxn id="285" idx="5"/>
          </p:cNvCxnSpPr>
          <p:nvPr/>
        </p:nvCxnSpPr>
        <p:spPr>
          <a:xfrm flipV="1">
            <a:off x="1954641" y="2519918"/>
            <a:ext cx="976991" cy="161443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Egyenes összekötő 133"/>
          <p:cNvCxnSpPr>
            <a:stCxn id="285" idx="6"/>
          </p:cNvCxnSpPr>
          <p:nvPr/>
        </p:nvCxnSpPr>
        <p:spPr>
          <a:xfrm flipH="1" flipV="1">
            <a:off x="1714103" y="2141590"/>
            <a:ext cx="1201713" cy="34014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5" name="Egyenes összekötő 134"/>
          <p:cNvCxnSpPr>
            <a:stCxn id="285" idx="6"/>
          </p:cNvCxnSpPr>
          <p:nvPr/>
        </p:nvCxnSpPr>
        <p:spPr>
          <a:xfrm flipH="1" flipV="1">
            <a:off x="1749888" y="1972980"/>
            <a:ext cx="1165928" cy="50875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8" name="Egyenes összekötő 137"/>
          <p:cNvCxnSpPr>
            <a:stCxn id="285" idx="6"/>
          </p:cNvCxnSpPr>
          <p:nvPr/>
        </p:nvCxnSpPr>
        <p:spPr>
          <a:xfrm flipH="1" flipV="1">
            <a:off x="1691680" y="2306070"/>
            <a:ext cx="1224136" cy="17566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41" name="Egyenes összekötő 140"/>
          <p:cNvCxnSpPr>
            <a:stCxn id="285" idx="6"/>
          </p:cNvCxnSpPr>
          <p:nvPr/>
        </p:nvCxnSpPr>
        <p:spPr>
          <a:xfrm flipH="1" flipV="1">
            <a:off x="1684990" y="2474680"/>
            <a:ext cx="1230826" cy="705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a:stCxn id="285" idx="2"/>
          </p:cNvCxnSpPr>
          <p:nvPr/>
        </p:nvCxnSpPr>
        <p:spPr>
          <a:xfrm flipV="1">
            <a:off x="3023816" y="1707318"/>
            <a:ext cx="1188338" cy="77441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stCxn id="285" idx="2"/>
            <a:endCxn id="241" idx="7"/>
          </p:cNvCxnSpPr>
          <p:nvPr/>
        </p:nvCxnSpPr>
        <p:spPr>
          <a:xfrm>
            <a:off x="3023816" y="2481734"/>
            <a:ext cx="1257273" cy="94552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9" name="Egyenes összekötő 138"/>
          <p:cNvCxnSpPr>
            <a:endCxn id="285" idx="5"/>
          </p:cNvCxnSpPr>
          <p:nvPr/>
        </p:nvCxnSpPr>
        <p:spPr>
          <a:xfrm flipV="1">
            <a:off x="2043479" y="2519918"/>
            <a:ext cx="888153" cy="179123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63" name="Téglalap 262"/>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ESS</a:t>
            </a:r>
            <a:endParaRPr lang="en-US" sz="1200" dirty="0" smtClean="0">
              <a:solidFill>
                <a:schemeClr val="tx1">
                  <a:lumMod val="75000"/>
                  <a:lumOff val="25000"/>
                </a:schemeClr>
              </a:solidFill>
            </a:endParaRPr>
          </a:p>
        </p:txBody>
      </p:sp>
      <p:sp>
        <p:nvSpPr>
          <p:cNvPr id="143" name="Szövegdoboz 142"/>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51" name="Szövegdoboz 150"/>
          <p:cNvSpPr txBox="1"/>
          <p:nvPr/>
        </p:nvSpPr>
        <p:spPr>
          <a:xfrm>
            <a:off x="7731566" y="4566449"/>
            <a:ext cx="1440995"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User Manual</a:t>
            </a:r>
            <a:endParaRPr lang="en-US" sz="1200" dirty="0" smtClean="0">
              <a:solidFill>
                <a:schemeClr val="tx1">
                  <a:lumMod val="65000"/>
                  <a:lumOff val="35000"/>
                </a:schemeClr>
              </a:solidFill>
            </a:endParaRPr>
          </a:p>
        </p:txBody>
      </p:sp>
      <p:sp>
        <p:nvSpPr>
          <p:cNvPr id="153" name="Szövegdoboz 152"/>
          <p:cNvSpPr txBox="1"/>
          <p:nvPr/>
        </p:nvSpPr>
        <p:spPr>
          <a:xfrm>
            <a:off x="7523487" y="4822582"/>
            <a:ext cx="164907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sp>
        <p:nvSpPr>
          <p:cNvPr id="157" name="Szövegdoboz 156"/>
          <p:cNvSpPr txBox="1"/>
          <p:nvPr/>
        </p:nvSpPr>
        <p:spPr>
          <a:xfrm>
            <a:off x="6959527" y="-4187"/>
            <a:ext cx="2184474" cy="523220"/>
          </a:xfrm>
          <a:prstGeom prst="rect">
            <a:avLst/>
          </a:prstGeom>
          <a:noFill/>
        </p:spPr>
        <p:txBody>
          <a:bodyPr wrap="square" rtlCol="0">
            <a:spAutoFit/>
          </a:bodyPr>
          <a:lstStyle/>
          <a:p>
            <a:r>
              <a:rPr lang="en-US" sz="1400" dirty="0" err="1">
                <a:solidFill>
                  <a:schemeClr val="tx1">
                    <a:lumMod val="75000"/>
                    <a:lumOff val="25000"/>
                  </a:schemeClr>
                </a:solidFill>
              </a:rPr>
              <a:t>ESSArch</a:t>
            </a:r>
            <a:r>
              <a:rPr lang="en-US" sz="1400" dirty="0">
                <a:solidFill>
                  <a:schemeClr val="tx1">
                    <a:lumMod val="75000"/>
                    <a:lumOff val="25000"/>
                  </a:schemeClr>
                </a:solidFill>
              </a:rPr>
              <a:t> </a:t>
            </a:r>
            <a:r>
              <a:rPr lang="en-US" sz="1400" dirty="0" smtClean="0">
                <a:solidFill>
                  <a:schemeClr val="tx1">
                    <a:lumMod val="75000"/>
                    <a:lumOff val="25000"/>
                  </a:schemeClr>
                </a:solidFill>
              </a:rPr>
              <a:t>Tool</a:t>
            </a:r>
            <a:r>
              <a:rPr lang="hu-HU" sz="1400" dirty="0" smtClean="0">
                <a:solidFill>
                  <a:schemeClr val="tx1">
                    <a:lumMod val="75000"/>
                    <a:lumOff val="25000"/>
                  </a:schemeClr>
                </a:solidFill>
              </a:rPr>
              <a:t>s </a:t>
            </a:r>
            <a:r>
              <a:rPr lang="hu-HU" sz="1400" dirty="0" err="1" smtClean="0">
                <a:solidFill>
                  <a:schemeClr val="tx1">
                    <a:lumMod val="75000"/>
                    <a:lumOff val="25000"/>
                  </a:schemeClr>
                </a:solidFill>
              </a:rPr>
              <a:t>for</a:t>
            </a:r>
            <a:r>
              <a:rPr lang="hu-HU" sz="1400" dirty="0" smtClean="0">
                <a:solidFill>
                  <a:schemeClr val="tx1">
                    <a:lumMod val="75000"/>
                    <a:lumOff val="25000"/>
                  </a:schemeClr>
                </a:solidFill>
              </a:rPr>
              <a:t> </a:t>
            </a:r>
            <a:r>
              <a:rPr lang="hu-HU" sz="1400" dirty="0" err="1" smtClean="0">
                <a:solidFill>
                  <a:schemeClr val="tx1">
                    <a:lumMod val="75000"/>
                    <a:lumOff val="25000"/>
                  </a:schemeClr>
                </a:solidFill>
              </a:rPr>
              <a:t>Archive</a:t>
            </a:r>
            <a:r>
              <a:rPr lang="hu-HU" sz="1400" dirty="0" smtClean="0">
                <a:solidFill>
                  <a:schemeClr val="tx1">
                    <a:lumMod val="75000"/>
                    <a:lumOff val="25000"/>
                  </a:schemeClr>
                </a:solidFill>
              </a:rPr>
              <a:t> (ETA)</a:t>
            </a:r>
            <a:endParaRPr lang="en-US" sz="100" dirty="0">
              <a:solidFill>
                <a:schemeClr val="tx1">
                  <a:lumMod val="75000"/>
                  <a:lumOff val="25000"/>
                </a:schemeClr>
              </a:solidFill>
            </a:endParaRPr>
          </a:p>
        </p:txBody>
      </p:sp>
      <p:sp>
        <p:nvSpPr>
          <p:cNvPr id="175" name="Szövegdoboz 174"/>
          <p:cNvSpPr txBox="1"/>
          <p:nvPr/>
        </p:nvSpPr>
        <p:spPr>
          <a:xfrm>
            <a:off x="6977876" y="754707"/>
            <a:ext cx="2166123" cy="1384995"/>
          </a:xfrm>
          <a:prstGeom prst="rect">
            <a:avLst/>
          </a:prstGeom>
          <a:noFill/>
        </p:spPr>
        <p:txBody>
          <a:bodyPr wrap="square" rtlCol="0">
            <a:spAutoFit/>
          </a:bodyPr>
          <a:lstStyle/>
          <a:p>
            <a:pPr algn="just"/>
            <a:r>
              <a:rPr lang="en-US" sz="1200" dirty="0" err="1"/>
              <a:t>ESSArch</a:t>
            </a:r>
            <a:r>
              <a:rPr lang="en-US" sz="1200" dirty="0"/>
              <a:t> is an open source archival solution compliant to the OAIS ISO-standard.</a:t>
            </a:r>
            <a:endParaRPr lang="hu-HU" sz="1200" dirty="0"/>
          </a:p>
          <a:p>
            <a:pPr algn="just"/>
            <a:r>
              <a:rPr lang="en-US" sz="1200" dirty="0"/>
              <a:t> </a:t>
            </a:r>
            <a:endParaRPr lang="hu-HU" sz="1200" dirty="0"/>
          </a:p>
          <a:p>
            <a:pPr algn="just"/>
            <a:r>
              <a:rPr lang="hu-HU" sz="1200" dirty="0"/>
              <a:t>ETA is </a:t>
            </a:r>
            <a:r>
              <a:rPr lang="en-US" sz="1200" dirty="0"/>
              <a:t>used to receive SIPs, manually log events and to prepare SIPs for ingest into EPP</a:t>
            </a:r>
            <a:r>
              <a:rPr lang="hu-HU" sz="1200" dirty="0"/>
              <a:t>.</a:t>
            </a:r>
          </a:p>
        </p:txBody>
      </p:sp>
      <p:grpSp>
        <p:nvGrpSpPr>
          <p:cNvPr id="227" name="Csoportba foglalás 226"/>
          <p:cNvGrpSpPr/>
          <p:nvPr/>
        </p:nvGrpSpPr>
        <p:grpSpPr>
          <a:xfrm>
            <a:off x="2718906" y="4732022"/>
            <a:ext cx="576000" cy="288000"/>
            <a:chOff x="2718906" y="4732022"/>
            <a:chExt cx="576000" cy="288000"/>
          </a:xfrm>
        </p:grpSpPr>
        <p:sp>
          <p:nvSpPr>
            <p:cNvPr id="260" name="Folyamatábra: Bekötés 25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2" name="Csoportba foglalás 261"/>
          <p:cNvGrpSpPr/>
          <p:nvPr/>
        </p:nvGrpSpPr>
        <p:grpSpPr>
          <a:xfrm>
            <a:off x="2632046" y="576000"/>
            <a:ext cx="723133" cy="288000"/>
            <a:chOff x="2632046" y="627566"/>
            <a:chExt cx="723133" cy="288000"/>
          </a:xfrm>
        </p:grpSpPr>
        <p:sp>
          <p:nvSpPr>
            <p:cNvPr id="264" name="Folyamatábra: Bekötés 263">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Szövegdoboz 264">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5" name="Folyamatábra: Bekötés 154">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Lekerekített téglalap 247"/>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2" name="Lekerekített téglalap 251"/>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3" name="Lekerekített téglalap 252"/>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7" name="Lekerekített téglalap 256"/>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8" name="Lekerekített téglalap 257"/>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9" name="Lekerekített téglalap 258"/>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8" name="Lekerekített téglalap 267"/>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9" name="Lekerekített téglalap 268"/>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0" name="Téglalap 269"/>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1" name="Téglalap 270"/>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2" name="Téglalap 271"/>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3" name="Téglalap 272"/>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4" name="Lekerekített téglalap 273"/>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9" name="Táblázat 278"/>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0" name="Folyamatábra: Bekötés 279">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Lekerekített téglalap 310"/>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2" name="Lekerekített téglalap 311"/>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5" name="Lekerekített téglalap 314"/>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316" name="Szövegdoboz 31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317" name="Szövegdoboz 31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318" name="Szövegdoboz 31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319" name="Szövegdoboz 31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Manual compilation</a:t>
            </a:r>
            <a:endParaRPr lang="en-GB" dirty="0"/>
          </a:p>
        </p:txBody>
      </p:sp>
      <p:sp>
        <p:nvSpPr>
          <p:cNvPr id="320" name="Szövegdoboz 31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321" name="Szövegdoboz 32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322" name="Szövegdoboz 321"/>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323" name="Szövegdoboz 32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324" name="Szövegdoboz 323"/>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325" name="Szövegdoboz 32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326" name="Szövegdoboz 325"/>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327" name="Szövegdoboz 326"/>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328" name="Szövegdoboz 327"/>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329" name="Szövegdoboz 328"/>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Creatte DIP from AIP</a:t>
            </a:r>
            <a:endParaRPr lang="en-GB"/>
          </a:p>
        </p:txBody>
      </p:sp>
      <p:sp>
        <p:nvSpPr>
          <p:cNvPr id="330" name="Szövegdoboz 329"/>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331" name="Szövegdoboz 330"/>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332" name="Szövegdoboz 331"/>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333" name="Folyamatábra: Bekötés 332"/>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olyamatábra: Bekötés 333"/>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Folyamatábra: Bekötés 334"/>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olyamatábra: Bekötés 335"/>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Folyamatábra: Bekötés 336"/>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Folyamatábra: Bekötés 337"/>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Folyamatábra: Bekötés 338"/>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Folyamatábra: Bekötés 339"/>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1" name="Folyamatábra: Bekötés 340"/>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Folyamatábra: Bekötés 341"/>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3" name="Folyamatábra: Bekötés 342"/>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Folyamatábra: Bekötés 343"/>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Folyamatábra: Bekötés 344"/>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olyamatábra: Bekötés 345"/>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olyamatábra: Bekötés 346"/>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Folyamatábra: Bekötés 347"/>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Folyamatábra: Bekötés 348"/>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66342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DIP </a:t>
            </a:r>
            <a:r>
              <a:rPr lang="hu-HU" sz="1600" dirty="0" err="1" smtClean="0"/>
              <a:t>Delivery</a:t>
            </a:r>
            <a:r>
              <a:rPr lang="hu-HU" sz="1600" dirty="0" smtClean="0"/>
              <a:t> \ TDL- </a:t>
            </a:r>
            <a:r>
              <a:rPr lang="hu-HU" sz="1600" dirty="0" err="1" smtClean="0"/>
              <a:t>Deliver</a:t>
            </a:r>
            <a:r>
              <a:rPr lang="hu-HU" sz="1600" dirty="0" smtClean="0"/>
              <a:t> </a:t>
            </a:r>
            <a:r>
              <a:rPr lang="hu-HU" sz="1600" dirty="0" err="1" smtClean="0"/>
              <a:t>via</a:t>
            </a:r>
            <a:r>
              <a:rPr lang="hu-HU" sz="1600" dirty="0" smtClean="0"/>
              <a:t> </a:t>
            </a:r>
            <a:r>
              <a:rPr lang="hu-HU" sz="1600" dirty="0" err="1" smtClean="0"/>
              <a:t>Scenario</a:t>
            </a:r>
            <a:endParaRPr lang="en-US" sz="1600" dirty="0"/>
          </a:p>
        </p:txBody>
      </p:sp>
      <p:sp>
        <p:nvSpPr>
          <p:cNvPr id="22"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29" name="Picture 2" descr="C:\0_Work\E-Ark project\WP2 - General Model and Use Cases\0-GM v2\E-ARK GM 2.0 - Active Presentation v2.0\E-ARK GM 2.0 - Acces v2.3 - DIP Delivery.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66426" y="771550"/>
            <a:ext cx="5535445" cy="2849111"/>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4946753" y="2067694"/>
            <a:ext cx="4017735" cy="300769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cxnSp>
        <p:nvCxnSpPr>
          <p:cNvPr id="19" name="Egyenes összekötő nyíllal 18"/>
          <p:cNvCxnSpPr/>
          <p:nvPr/>
        </p:nvCxnSpPr>
        <p:spPr>
          <a:xfrm>
            <a:off x="4788024" y="1563638"/>
            <a:ext cx="504056" cy="1872208"/>
          </a:xfrm>
          <a:prstGeom prst="straightConnector1">
            <a:avLst/>
          </a:prstGeom>
          <a:ln w="28575">
            <a:solidFill>
              <a:srgbClr val="C00000"/>
            </a:solidFill>
            <a:tailEnd type="stealth"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45601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6146"/>
                                        </p:tgtEl>
                                        <p:attrNameLst>
                                          <p:attrName>style.visibility</p:attrName>
                                        </p:attrNameLst>
                                      </p:cBhvr>
                                      <p:to>
                                        <p:strVal val="visible"/>
                                      </p:to>
                                    </p:set>
                                    <p:animEffect transition="in" filter="wipe(left)">
                                      <p:cBhvr>
                                        <p:cTn id="11" dur="1500"/>
                                        <p:tgtEl>
                                          <p:spTgt spid="6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Access \ DAL- DIP </a:t>
            </a:r>
            <a:r>
              <a:rPr lang="hu-HU" sz="1600" dirty="0" err="1" smtClean="0"/>
              <a:t>Delivery</a:t>
            </a:r>
            <a:r>
              <a:rPr lang="hu-HU" sz="1600" dirty="0" smtClean="0"/>
              <a:t> \ TDL- Access DIP</a:t>
            </a:r>
            <a:endParaRPr lang="en-US" sz="1600" dirty="0"/>
          </a:p>
        </p:txBody>
      </p:sp>
      <p:sp>
        <p:nvSpPr>
          <p:cNvPr id="22"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3" name="Jobbra nyíl 2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4" name="Jobbra nyíl 23">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5" name="Csoportba foglalás 24"/>
          <p:cNvGrpSpPr/>
          <p:nvPr/>
        </p:nvGrpSpPr>
        <p:grpSpPr>
          <a:xfrm>
            <a:off x="8109418" y="65722"/>
            <a:ext cx="325136" cy="288000"/>
            <a:chOff x="7756336" y="42844"/>
            <a:chExt cx="325136" cy="288000"/>
          </a:xfrm>
        </p:grpSpPr>
        <p:sp>
          <p:nvSpPr>
            <p:cNvPr id="26" name="Folyamatábra: Feldolgozás 25">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30" name="Picture 2" descr="C:\0_Work\E-Ark project\WP2 - General Model and Use Cases\0-GM v2\E-ARK GM 2.0 - Active Presentation v2.0\E-ARK GM 2.0 - Acces v2.3 - DIP Delivery.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66426" y="771550"/>
            <a:ext cx="5535445" cy="2849111"/>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179512" y="1491630"/>
            <a:ext cx="4234707" cy="357630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cxnSp>
        <p:nvCxnSpPr>
          <p:cNvPr id="29" name="Egyenes összekötő nyíllal 28"/>
          <p:cNvCxnSpPr/>
          <p:nvPr/>
        </p:nvCxnSpPr>
        <p:spPr>
          <a:xfrm flipH="1">
            <a:off x="3707904" y="2499742"/>
            <a:ext cx="1872208" cy="216024"/>
          </a:xfrm>
          <a:prstGeom prst="straightConnector1">
            <a:avLst/>
          </a:prstGeom>
          <a:ln w="28575">
            <a:solidFill>
              <a:srgbClr val="C00000"/>
            </a:solidFill>
            <a:tailEnd type="stealth"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7474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500"/>
                                  </p:stCondLst>
                                  <p:childTnLst>
                                    <p:set>
                                      <p:cBhvr>
                                        <p:cTn id="6" dur="1" fill="hold">
                                          <p:stCondLst>
                                            <p:cond delay="0"/>
                                          </p:stCondLst>
                                        </p:cTn>
                                        <p:tgtEl>
                                          <p:spTgt spid="29"/>
                                        </p:tgtEl>
                                        <p:attrNameLst>
                                          <p:attrName>style.visibility</p:attrName>
                                        </p:attrNameLst>
                                      </p:cBhvr>
                                      <p:to>
                                        <p:strVal val="visible"/>
                                      </p:to>
                                    </p:set>
                                    <p:animEffect transition="in" filter="wipe(right)">
                                      <p:cBhvr>
                                        <p:cTn id="7" dur="500"/>
                                        <p:tgtEl>
                                          <p:spTgt spid="29"/>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7170"/>
                                        </p:tgtEl>
                                        <p:attrNameLst>
                                          <p:attrName>style.visibility</p:attrName>
                                        </p:attrNameLst>
                                      </p:cBhvr>
                                      <p:to>
                                        <p:strVal val="visible"/>
                                      </p:to>
                                    </p:set>
                                    <p:animEffect transition="in" filter="wipe(right)">
                                      <p:cBhvr>
                                        <p:cTn id="11" dur="1500"/>
                                        <p:tgtEl>
                                          <p:spTgt spid="7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ím 1"/>
          <p:cNvSpPr txBox="1">
            <a:spLocks/>
          </p:cNvSpPr>
          <p:nvPr/>
        </p:nvSpPr>
        <p:spPr>
          <a:xfrm>
            <a:off x="-36512" y="267494"/>
            <a:ext cx="8229600"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 Access \ </a:t>
            </a:r>
            <a:r>
              <a:rPr lang="hu-HU" sz="1600" dirty="0"/>
              <a:t>DAL -</a:t>
            </a:r>
            <a:r>
              <a:rPr lang="hu-HU" sz="1600" dirty="0" smtClean="0"/>
              <a:t> DIP </a:t>
            </a:r>
            <a:r>
              <a:rPr lang="hu-HU" sz="1600" dirty="0" err="1" smtClean="0"/>
              <a:t>Maintenance</a:t>
            </a:r>
            <a:endParaRPr lang="en-US" sz="1600" dirty="0"/>
          </a:p>
        </p:txBody>
      </p:sp>
      <p:sp>
        <p:nvSpPr>
          <p:cNvPr id="18"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0" name="Jobbra nyíl 19">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pic>
        <p:nvPicPr>
          <p:cNvPr id="5122" name="Picture 2" descr="C:\0_Work\E-Ark project\WP2 - General Model and Use Cases\0-GM v2\E-ARK GM 2.0 - Active Presentation v2.0\E-ARK GM 2.0 - Acces v2.3 - DIP Manangement.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907704" y="1711433"/>
            <a:ext cx="5382422" cy="20844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6650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ím 1"/>
          <p:cNvSpPr txBox="1">
            <a:spLocks/>
          </p:cNvSpPr>
          <p:nvPr/>
        </p:nvSpPr>
        <p:spPr>
          <a:xfrm>
            <a:off x="457200" y="8747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2000" dirty="0" err="1" smtClean="0"/>
              <a:t>Use</a:t>
            </a:r>
            <a:r>
              <a:rPr lang="hu-HU" sz="2000" dirty="0" smtClean="0"/>
              <a:t> </a:t>
            </a:r>
            <a:r>
              <a:rPr lang="hu-HU" sz="2000" dirty="0" err="1" smtClean="0"/>
              <a:t>cases</a:t>
            </a:r>
            <a:r>
              <a:rPr lang="hu-HU" sz="2000" dirty="0" smtClean="0"/>
              <a:t> and </a:t>
            </a:r>
            <a:r>
              <a:rPr lang="hu-HU" sz="2000" dirty="0" err="1" smtClean="0"/>
              <a:t>Processes</a:t>
            </a:r>
            <a:r>
              <a:rPr lang="hu-HU" sz="2000" dirty="0" smtClean="0"/>
              <a:t> – </a:t>
            </a:r>
            <a:r>
              <a:rPr lang="hu-HU" sz="2000" dirty="0" err="1" smtClean="0"/>
              <a:t>Methodology</a:t>
            </a:r>
            <a:endParaRPr lang="en-US" sz="2000" dirty="0"/>
          </a:p>
        </p:txBody>
      </p:sp>
      <p:grpSp>
        <p:nvGrpSpPr>
          <p:cNvPr id="146" name="Csoportba foglalás 145"/>
          <p:cNvGrpSpPr/>
          <p:nvPr/>
        </p:nvGrpSpPr>
        <p:grpSpPr>
          <a:xfrm>
            <a:off x="7975799" y="573530"/>
            <a:ext cx="1062271" cy="622136"/>
            <a:chOff x="197362" y="1196752"/>
            <a:chExt cx="1062271" cy="829515"/>
          </a:xfrm>
        </p:grpSpPr>
        <p:pic>
          <p:nvPicPr>
            <p:cNvPr id="148" name="Kép 147"/>
            <p:cNvPicPr preferRelativeResize="0">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97362" y="1196752"/>
              <a:ext cx="971558" cy="769844"/>
            </a:xfrm>
            <a:prstGeom prst="rect">
              <a:avLst/>
            </a:prstGeom>
            <a:noFill/>
            <a:ln w="6350">
              <a:solidFill>
                <a:schemeClr val="accent5">
                  <a:lumMod val="50000"/>
                </a:schemeClr>
              </a:solidFill>
            </a:ln>
            <a:effectLst/>
          </p:spPr>
        </p:pic>
        <p:sp>
          <p:nvSpPr>
            <p:cNvPr id="150" name="Szövegdoboz 3"/>
            <p:cNvSpPr txBox="1"/>
            <p:nvPr/>
          </p:nvSpPr>
          <p:spPr>
            <a:xfrm>
              <a:off x="860308" y="1676167"/>
              <a:ext cx="399325" cy="3501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dirty="0" smtClean="0">
                  <a:solidFill>
                    <a:srgbClr val="960000"/>
                  </a:solidFill>
                  <a:effectLst/>
                  <a:ea typeface="Calibri"/>
                  <a:cs typeface="Times New Roman"/>
                </a:rPr>
                <a:t>DB</a:t>
              </a:r>
              <a:endParaRPr lang="en-US" sz="1200" dirty="0" smtClean="0">
                <a:effectLst/>
                <a:ea typeface="Calibri"/>
                <a:cs typeface="Times New Roman"/>
              </a:endParaRPr>
            </a:p>
            <a:p>
              <a:pPr>
                <a:lnSpc>
                  <a:spcPct val="115000"/>
                </a:lnSpc>
                <a:spcAft>
                  <a:spcPts val="1000"/>
                </a:spcAft>
              </a:pPr>
              <a:r>
                <a:rPr lang="en-US" sz="1200" b="1" dirty="0" smtClean="0">
                  <a:solidFill>
                    <a:srgbClr val="960000"/>
                  </a:solidFill>
                  <a:effectLst/>
                  <a:ea typeface="Calibri"/>
                  <a:cs typeface="Times New Roman"/>
                </a:rPr>
                <a:t> </a:t>
              </a:r>
              <a:endParaRPr lang="en-US" sz="1200" dirty="0">
                <a:effectLst/>
                <a:ea typeface="Calibri"/>
                <a:cs typeface="Times New Roman"/>
              </a:endParaRPr>
            </a:p>
          </p:txBody>
        </p:sp>
      </p:grpSp>
      <p:grpSp>
        <p:nvGrpSpPr>
          <p:cNvPr id="151" name="Csoportba foglalás 150"/>
          <p:cNvGrpSpPr/>
          <p:nvPr/>
        </p:nvGrpSpPr>
        <p:grpSpPr>
          <a:xfrm>
            <a:off x="8054532" y="3460563"/>
            <a:ext cx="992208" cy="548597"/>
            <a:chOff x="251520" y="4581128"/>
            <a:chExt cx="992208" cy="731463"/>
          </a:xfrm>
        </p:grpSpPr>
        <p:grpSp>
          <p:nvGrpSpPr>
            <p:cNvPr id="153" name="Csoportba foglalás 152"/>
            <p:cNvGrpSpPr/>
            <p:nvPr/>
          </p:nvGrpSpPr>
          <p:grpSpPr>
            <a:xfrm>
              <a:off x="251520" y="4581128"/>
              <a:ext cx="893256" cy="731463"/>
              <a:chOff x="232773" y="5101633"/>
              <a:chExt cx="893256" cy="731463"/>
            </a:xfrm>
          </p:grpSpPr>
          <p:sp>
            <p:nvSpPr>
              <p:cNvPr id="155" name="Téglalap 154"/>
              <p:cNvSpPr/>
              <p:nvPr/>
            </p:nvSpPr>
            <p:spPr>
              <a:xfrm>
                <a:off x="232773" y="5101633"/>
                <a:ext cx="893256" cy="731463"/>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56" name="Kép 155"/>
              <p:cNvPicPr preferRelativeResize="0">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241084" y="5105934"/>
                <a:ext cx="874532" cy="593598"/>
              </a:xfrm>
              <a:prstGeom prst="rect">
                <a:avLst/>
              </a:prstGeom>
            </p:spPr>
          </p:pic>
        </p:grpSp>
        <p:sp>
          <p:nvSpPr>
            <p:cNvPr id="154" name="Szövegdoboz 11"/>
            <p:cNvSpPr txBox="1"/>
            <p:nvPr/>
          </p:nvSpPr>
          <p:spPr>
            <a:xfrm>
              <a:off x="728291" y="5030203"/>
              <a:ext cx="515437" cy="24559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1200" b="1" dirty="0" smtClean="0">
                  <a:solidFill>
                    <a:srgbClr val="960000"/>
                  </a:solidFill>
                  <a:effectLst/>
                  <a:ea typeface="Calibri"/>
                </a:rPr>
                <a:t>GML</a:t>
              </a:r>
              <a:endParaRPr lang="en-US" sz="1200" dirty="0" smtClean="0">
                <a:effectLst/>
                <a:latin typeface="Times New Roman"/>
                <a:ea typeface="Times New Roman"/>
              </a:endParaRPr>
            </a:p>
            <a:p>
              <a:pPr algn="ctr">
                <a:lnSpc>
                  <a:spcPct val="115000"/>
                </a:lnSpc>
                <a:spcAft>
                  <a:spcPts val="1000"/>
                </a:spcAft>
              </a:pPr>
              <a:r>
                <a:rPr lang="en-US" sz="1200" b="1" dirty="0" smtClean="0">
                  <a:solidFill>
                    <a:srgbClr val="960000"/>
                  </a:solidFill>
                  <a:effectLst/>
                  <a:ea typeface="Times New Roman"/>
                </a:rPr>
                <a:t> </a:t>
              </a:r>
              <a:endParaRPr lang="en-US" sz="1200" dirty="0">
                <a:effectLst/>
                <a:latin typeface="Times New Roman"/>
                <a:ea typeface="Times New Roman"/>
              </a:endParaRPr>
            </a:p>
          </p:txBody>
        </p:sp>
      </p:grpSp>
      <p:grpSp>
        <p:nvGrpSpPr>
          <p:cNvPr id="157" name="Csoportba foglalás 156"/>
          <p:cNvGrpSpPr/>
          <p:nvPr/>
        </p:nvGrpSpPr>
        <p:grpSpPr>
          <a:xfrm>
            <a:off x="8025421" y="2992547"/>
            <a:ext cx="1050216" cy="404395"/>
            <a:chOff x="-34441" y="3882256"/>
            <a:chExt cx="1050216" cy="539193"/>
          </a:xfrm>
        </p:grpSpPr>
        <p:sp>
          <p:nvSpPr>
            <p:cNvPr id="158" name="Téglalap 157"/>
            <p:cNvSpPr/>
            <p:nvPr/>
          </p:nvSpPr>
          <p:spPr>
            <a:xfrm>
              <a:off x="-34441" y="3882256"/>
              <a:ext cx="925635" cy="539193"/>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159" name="Kép 158"/>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8448" y="3896571"/>
              <a:ext cx="894660" cy="404049"/>
            </a:xfrm>
            <a:prstGeom prst="rect">
              <a:avLst/>
            </a:prstGeom>
          </p:spPr>
        </p:pic>
        <p:sp>
          <p:nvSpPr>
            <p:cNvPr id="160" name="Szövegdoboz 11"/>
            <p:cNvSpPr txBox="1"/>
            <p:nvPr/>
          </p:nvSpPr>
          <p:spPr>
            <a:xfrm>
              <a:off x="438814" y="4125329"/>
              <a:ext cx="576961" cy="24552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dirty="0" smtClean="0">
                  <a:solidFill>
                    <a:srgbClr val="960000"/>
                  </a:solidFill>
                  <a:effectLst/>
                  <a:ea typeface="Calibri"/>
                </a:rPr>
                <a:t>FILE</a:t>
              </a:r>
              <a:endParaRPr lang="en-US" sz="1200" dirty="0" smtClean="0">
                <a:effectLst/>
                <a:ea typeface="Times New Roman"/>
              </a:endParaRPr>
            </a:p>
            <a:p>
              <a:pPr algn="ctr">
                <a:lnSpc>
                  <a:spcPct val="115000"/>
                </a:lnSpc>
                <a:spcAft>
                  <a:spcPts val="1000"/>
                </a:spcAft>
              </a:pPr>
              <a:r>
                <a:rPr lang="en-US" sz="1200" b="1" dirty="0" smtClean="0">
                  <a:solidFill>
                    <a:srgbClr val="960000"/>
                  </a:solidFill>
                  <a:effectLst/>
                  <a:ea typeface="Times New Roman"/>
                </a:rPr>
                <a:t> </a:t>
              </a:r>
              <a:endParaRPr lang="en-US" sz="1200" dirty="0">
                <a:effectLst/>
                <a:ea typeface="Times New Roman"/>
              </a:endParaRPr>
            </a:p>
          </p:txBody>
        </p:sp>
      </p:grpSp>
      <p:grpSp>
        <p:nvGrpSpPr>
          <p:cNvPr id="161" name="Csoportba foglalás 160"/>
          <p:cNvGrpSpPr/>
          <p:nvPr/>
        </p:nvGrpSpPr>
        <p:grpSpPr>
          <a:xfrm>
            <a:off x="7996756" y="2349774"/>
            <a:ext cx="1034937" cy="578085"/>
            <a:chOff x="-46990" y="2444432"/>
            <a:chExt cx="1034937" cy="770781"/>
          </a:xfrm>
        </p:grpSpPr>
        <p:pic>
          <p:nvPicPr>
            <p:cNvPr id="162" name="Kép 161"/>
            <p:cNvPicPr preferRelativeResize="0">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6990" y="2444432"/>
              <a:ext cx="960747" cy="770781"/>
            </a:xfrm>
            <a:prstGeom prst="rect">
              <a:avLst/>
            </a:prstGeom>
            <a:ln w="6350">
              <a:solidFill>
                <a:schemeClr val="accent5">
                  <a:lumMod val="50000"/>
                </a:schemeClr>
              </a:solidFill>
            </a:ln>
          </p:spPr>
        </p:pic>
        <p:pic>
          <p:nvPicPr>
            <p:cNvPr id="163" name="Kép 162"/>
            <p:cNvPicPr preferRelativeResize="0">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851" y="2745986"/>
              <a:ext cx="783712" cy="322974"/>
            </a:xfrm>
            <a:prstGeom prst="rect">
              <a:avLst/>
            </a:prstGeom>
          </p:spPr>
        </p:pic>
        <p:sp>
          <p:nvSpPr>
            <p:cNvPr id="164" name="Szövegdoboz 11"/>
            <p:cNvSpPr txBox="1"/>
            <p:nvPr/>
          </p:nvSpPr>
          <p:spPr>
            <a:xfrm>
              <a:off x="410533" y="2909907"/>
              <a:ext cx="577414" cy="24609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dirty="0" smtClean="0">
                  <a:solidFill>
                    <a:srgbClr val="960000"/>
                  </a:solidFill>
                  <a:effectLst/>
                  <a:ea typeface="Calibri"/>
                </a:rPr>
                <a:t>ERMS</a:t>
              </a:r>
              <a:endParaRPr lang="en-US" sz="1200" dirty="0" smtClean="0">
                <a:effectLst/>
                <a:latin typeface="Times New Roman"/>
                <a:ea typeface="Times New Roman"/>
              </a:endParaRPr>
            </a:p>
            <a:p>
              <a:pPr algn="ctr">
                <a:lnSpc>
                  <a:spcPct val="115000"/>
                </a:lnSpc>
                <a:spcAft>
                  <a:spcPts val="1000"/>
                </a:spcAft>
              </a:pPr>
              <a:r>
                <a:rPr lang="en-US" sz="1200" b="1" dirty="0" smtClean="0">
                  <a:solidFill>
                    <a:srgbClr val="960000"/>
                  </a:solidFill>
                  <a:effectLst/>
                  <a:ea typeface="Times New Roman"/>
                </a:rPr>
                <a:t> </a:t>
              </a:r>
              <a:endParaRPr lang="en-US" sz="1200" dirty="0">
                <a:effectLst/>
                <a:latin typeface="Times New Roman"/>
                <a:ea typeface="Times New Roman"/>
              </a:endParaRPr>
            </a:p>
          </p:txBody>
        </p:sp>
      </p:grpSp>
      <p:pic>
        <p:nvPicPr>
          <p:cNvPr id="165" name="Picture 2" descr="C:\0_Work\E-Ark project\WP2 - General Model and Use Cases\0-GM v2\E-ARK GM 2.0 - Active Presentation v2.0\Return Data.pn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48051" y="1215603"/>
            <a:ext cx="1008112" cy="456333"/>
          </a:xfrm>
          <a:prstGeom prst="rect">
            <a:avLst/>
          </a:prstGeom>
          <a:noFill/>
          <a:ln w="3175">
            <a:solidFill>
              <a:schemeClr val="tx1">
                <a:lumMod val="75000"/>
                <a:lumOff val="25000"/>
              </a:schemeClr>
            </a:solidFill>
          </a:ln>
          <a:extLst>
            <a:ext uri="{909E8E84-426E-40DD-AFC4-6F175D3DCCD1}">
              <a14:hiddenFill xmlns:a14="http://schemas.microsoft.com/office/drawing/2010/main">
                <a:solidFill>
                  <a:srgbClr val="FFFFFF"/>
                </a:solidFill>
              </a14:hiddenFill>
            </a:ext>
          </a:extLst>
        </p:spPr>
      </p:pic>
      <p:pic>
        <p:nvPicPr>
          <p:cNvPr id="166" name="Picture 4" descr="C:\Users\alfisti\AppData\Local\Microsoft\Windows\Temporary Internet Files\Content.IE5\90OG1GHQ\cubo_olap[1].pn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7954122" y="1740637"/>
            <a:ext cx="1010366" cy="546796"/>
          </a:xfrm>
          <a:prstGeom prst="rect">
            <a:avLst/>
          </a:prstGeom>
          <a:noFill/>
          <a:ln w="3175">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167" name="Szövegdoboz 3"/>
          <p:cNvSpPr txBox="1"/>
          <p:nvPr/>
        </p:nvSpPr>
        <p:spPr>
          <a:xfrm>
            <a:off x="8491779" y="1421722"/>
            <a:ext cx="511154" cy="26257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r">
              <a:lnSpc>
                <a:spcPct val="115000"/>
              </a:lnSpc>
              <a:spcAft>
                <a:spcPts val="1000"/>
              </a:spcAft>
            </a:pPr>
            <a:r>
              <a:rPr lang="en-US" sz="1200" b="1" dirty="0" smtClean="0">
                <a:solidFill>
                  <a:srgbClr val="960000"/>
                </a:solidFill>
                <a:effectLst/>
                <a:ea typeface="Calibri"/>
                <a:cs typeface="Times New Roman"/>
              </a:rPr>
              <a:t>Data</a:t>
            </a:r>
            <a:endParaRPr lang="en-US" sz="1200" dirty="0" smtClean="0">
              <a:effectLst/>
              <a:ea typeface="Calibri"/>
              <a:cs typeface="Times New Roman"/>
            </a:endParaRPr>
          </a:p>
          <a:p>
            <a:pPr algn="r">
              <a:lnSpc>
                <a:spcPct val="115000"/>
              </a:lnSpc>
              <a:spcAft>
                <a:spcPts val="1000"/>
              </a:spcAft>
            </a:pPr>
            <a:r>
              <a:rPr lang="en-US" sz="1200" b="1" dirty="0" smtClean="0">
                <a:solidFill>
                  <a:srgbClr val="960000"/>
                </a:solidFill>
                <a:effectLst/>
                <a:ea typeface="Calibri"/>
                <a:cs typeface="Times New Roman"/>
              </a:rPr>
              <a:t> </a:t>
            </a:r>
            <a:endParaRPr lang="en-US" sz="1200" dirty="0">
              <a:effectLst/>
              <a:ea typeface="Calibri"/>
              <a:cs typeface="Times New Roman"/>
            </a:endParaRPr>
          </a:p>
        </p:txBody>
      </p:sp>
      <p:sp>
        <p:nvSpPr>
          <p:cNvPr id="171" name="Szövegdoboz 3"/>
          <p:cNvSpPr txBox="1"/>
          <p:nvPr/>
        </p:nvSpPr>
        <p:spPr>
          <a:xfrm>
            <a:off x="7956377" y="1737924"/>
            <a:ext cx="442681"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dirty="0">
              <a:effectLst/>
              <a:ea typeface="Calibri"/>
              <a:cs typeface="Times New Roman"/>
            </a:endParaRPr>
          </a:p>
        </p:txBody>
      </p:sp>
      <p:grpSp>
        <p:nvGrpSpPr>
          <p:cNvPr id="172" name="Csoportba foglalás 171"/>
          <p:cNvGrpSpPr>
            <a:grpSpLocks noChangeAspect="1"/>
          </p:cNvGrpSpPr>
          <p:nvPr/>
        </p:nvGrpSpPr>
        <p:grpSpPr>
          <a:xfrm>
            <a:off x="4909170" y="911697"/>
            <a:ext cx="1391022" cy="809797"/>
            <a:chOff x="3612465" y="1810024"/>
            <a:chExt cx="2319192" cy="1799985"/>
          </a:xfrm>
        </p:grpSpPr>
        <p:pic>
          <p:nvPicPr>
            <p:cNvPr id="174" name="Kép 173"/>
            <p:cNvPicPr preferRelativeResize="0">
              <a:picLocks noChangeAspect="1"/>
            </p:cNvPicPr>
            <p:nvPr/>
          </p:nvPicPr>
          <p:blipFill>
            <a:blip r:embed="rId10">
              <a:extLst>
                <a:ext uri="{28A0092B-C50C-407E-A947-70E740481C1C}">
                  <a14:useLocalDpi xmlns:a14="http://schemas.microsoft.com/office/drawing/2010/main"/>
                </a:ext>
              </a:extLst>
            </a:blip>
            <a:stretch>
              <a:fillRect/>
            </a:stretch>
          </p:blipFill>
          <p:spPr>
            <a:xfrm>
              <a:off x="4497632" y="1810024"/>
              <a:ext cx="576000" cy="1456001"/>
            </a:xfrm>
            <a:prstGeom prst="rect">
              <a:avLst/>
            </a:prstGeom>
          </p:spPr>
        </p:pic>
        <p:sp>
          <p:nvSpPr>
            <p:cNvPr id="175" name="Szövegdoboz 11"/>
            <p:cNvSpPr txBox="1"/>
            <p:nvPr/>
          </p:nvSpPr>
          <p:spPr>
            <a:xfrm>
              <a:off x="3612465" y="3290221"/>
              <a:ext cx="2319192" cy="31978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dirty="0" smtClean="0">
                  <a:solidFill>
                    <a:srgbClr val="000000"/>
                  </a:solidFill>
                  <a:ea typeface="Calibri"/>
                </a:rPr>
                <a:t>CONSUM</a:t>
              </a:r>
              <a:r>
                <a:rPr lang="en-US" sz="1400" dirty="0" smtClean="0">
                  <a:solidFill>
                    <a:srgbClr val="000000"/>
                  </a:solidFill>
                  <a:effectLst/>
                  <a:ea typeface="Calibri"/>
                </a:rPr>
                <a:t>ER</a:t>
              </a:r>
              <a:endParaRPr lang="en-US" sz="1200" dirty="0" smtClean="0">
                <a:effectLst/>
                <a:latin typeface="Times New Roman"/>
                <a:ea typeface="Times New Roman"/>
              </a:endParaRPr>
            </a:p>
            <a:p>
              <a:pPr algn="ctr">
                <a:lnSpc>
                  <a:spcPct val="115000"/>
                </a:lnSpc>
                <a:spcAft>
                  <a:spcPts val="1000"/>
                </a:spcAft>
              </a:pPr>
              <a:r>
                <a:rPr lang="en-US" sz="1400" dirty="0" smtClean="0">
                  <a:solidFill>
                    <a:srgbClr val="000000"/>
                  </a:solidFill>
                  <a:effectLst/>
                  <a:ea typeface="Times New Roman"/>
                </a:rPr>
                <a:t> </a:t>
              </a:r>
              <a:endParaRPr lang="en-US" sz="1200" dirty="0">
                <a:effectLst/>
                <a:latin typeface="Times New Roman"/>
                <a:ea typeface="Times New Roman"/>
              </a:endParaRPr>
            </a:p>
          </p:txBody>
        </p:sp>
      </p:grpSp>
      <p:grpSp>
        <p:nvGrpSpPr>
          <p:cNvPr id="176" name="Csoportba foglalás 175"/>
          <p:cNvGrpSpPr/>
          <p:nvPr/>
        </p:nvGrpSpPr>
        <p:grpSpPr>
          <a:xfrm>
            <a:off x="6233524" y="1038595"/>
            <a:ext cx="1434820" cy="405475"/>
            <a:chOff x="1312226" y="230629"/>
            <a:chExt cx="2472227" cy="758199"/>
          </a:xfrm>
        </p:grpSpPr>
        <p:sp>
          <p:nvSpPr>
            <p:cNvPr id="177" name="Ellipszis 176"/>
            <p:cNvSpPr/>
            <p:nvPr/>
          </p:nvSpPr>
          <p:spPr>
            <a:xfrm>
              <a:off x="1312226" y="269873"/>
              <a:ext cx="2472227" cy="718955"/>
            </a:xfrm>
            <a:prstGeom prst="ellipse">
              <a:avLst/>
            </a:prstGeom>
            <a:solidFill>
              <a:schemeClr val="accent5">
                <a:lumMod val="20000"/>
                <a:lumOff val="80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78" name="Szövegdoboz 11"/>
            <p:cNvSpPr txBox="1"/>
            <p:nvPr/>
          </p:nvSpPr>
          <p:spPr>
            <a:xfrm>
              <a:off x="1466502" y="230629"/>
              <a:ext cx="2216818" cy="33555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dirty="0" smtClean="0">
                  <a:ea typeface="Times New Roman"/>
                </a:rPr>
                <a:t>Access DIP </a:t>
              </a:r>
              <a:endParaRPr lang="en-US" dirty="0" smtClean="0">
                <a:effectLst/>
                <a:latin typeface="Times New Roman"/>
                <a:ea typeface="Times New Roman"/>
              </a:endParaRPr>
            </a:p>
            <a:p>
              <a:pPr algn="ctr">
                <a:lnSpc>
                  <a:spcPct val="115000"/>
                </a:lnSpc>
                <a:spcAft>
                  <a:spcPts val="1000"/>
                </a:spcAft>
              </a:pPr>
              <a:r>
                <a:rPr lang="en-US" dirty="0" smtClean="0">
                  <a:effectLst/>
                  <a:ea typeface="Times New Roman"/>
                </a:rPr>
                <a:t> </a:t>
              </a:r>
              <a:endParaRPr lang="en-US" dirty="0">
                <a:effectLst/>
                <a:latin typeface="Times New Roman"/>
                <a:ea typeface="Times New Roman"/>
              </a:endParaRPr>
            </a:p>
          </p:txBody>
        </p:sp>
      </p:grpSp>
      <p:cxnSp>
        <p:nvCxnSpPr>
          <p:cNvPr id="179" name="Egyenes összekötő nyíllal 178"/>
          <p:cNvCxnSpPr>
            <a:endCxn id="177" idx="2"/>
          </p:cNvCxnSpPr>
          <p:nvPr/>
        </p:nvCxnSpPr>
        <p:spPr>
          <a:xfrm>
            <a:off x="5796136" y="1176025"/>
            <a:ext cx="437388" cy="75801"/>
          </a:xfrm>
          <a:prstGeom prst="straightConnector1">
            <a:avLst/>
          </a:prstGeom>
          <a:ln w="19050">
            <a:solidFill>
              <a:srgbClr val="0070C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80" name="Egyenes összekötő 179"/>
          <p:cNvCxnSpPr>
            <a:stCxn id="155" idx="1"/>
          </p:cNvCxnSpPr>
          <p:nvPr/>
        </p:nvCxnSpPr>
        <p:spPr>
          <a:xfrm flipH="1" flipV="1">
            <a:off x="7399996" y="1424416"/>
            <a:ext cx="654536" cy="2310449"/>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1" name="Egyenes összekötő 180"/>
          <p:cNvCxnSpPr>
            <a:stCxn id="159" idx="1"/>
          </p:cNvCxnSpPr>
          <p:nvPr/>
        </p:nvCxnSpPr>
        <p:spPr>
          <a:xfrm flipH="1" flipV="1">
            <a:off x="7399997" y="1424415"/>
            <a:ext cx="641417" cy="1730385"/>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2" name="Egyenes összekötő 181"/>
          <p:cNvCxnSpPr>
            <a:stCxn id="166" idx="1"/>
          </p:cNvCxnSpPr>
          <p:nvPr/>
        </p:nvCxnSpPr>
        <p:spPr>
          <a:xfrm flipH="1" flipV="1">
            <a:off x="7399996" y="1424415"/>
            <a:ext cx="554126" cy="589620"/>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3" name="Egyenes összekötő 182"/>
          <p:cNvCxnSpPr>
            <a:stCxn id="165" idx="1"/>
            <a:endCxn id="177" idx="6"/>
          </p:cNvCxnSpPr>
          <p:nvPr/>
        </p:nvCxnSpPr>
        <p:spPr>
          <a:xfrm flipH="1" flipV="1">
            <a:off x="7668345" y="1251826"/>
            <a:ext cx="279707" cy="191944"/>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4" name="Egyenes összekötő 183"/>
          <p:cNvCxnSpPr>
            <a:stCxn id="148" idx="1"/>
            <a:endCxn id="177" idx="6"/>
          </p:cNvCxnSpPr>
          <p:nvPr/>
        </p:nvCxnSpPr>
        <p:spPr>
          <a:xfrm flipH="1">
            <a:off x="7668345" y="862220"/>
            <a:ext cx="307455" cy="389606"/>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5" name="Egyenes összekötő 184"/>
          <p:cNvCxnSpPr>
            <a:stCxn id="169" idx="0"/>
          </p:cNvCxnSpPr>
          <p:nvPr/>
        </p:nvCxnSpPr>
        <p:spPr>
          <a:xfrm flipV="1">
            <a:off x="6484000" y="1424415"/>
            <a:ext cx="262632" cy="607335"/>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pic>
        <p:nvPicPr>
          <p:cNvPr id="188" name="Picture 2"/>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234608" y="584895"/>
            <a:ext cx="4625425" cy="1446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 name="Picture 2"/>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611562" y="1761660"/>
            <a:ext cx="3874333" cy="1552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9" name="Egyenes összekötő nyíllal 188"/>
          <p:cNvCxnSpPr/>
          <p:nvPr/>
        </p:nvCxnSpPr>
        <p:spPr>
          <a:xfrm flipH="1">
            <a:off x="827584" y="1633447"/>
            <a:ext cx="2088232" cy="540165"/>
          </a:xfrm>
          <a:prstGeom prst="straightConnector1">
            <a:avLst/>
          </a:prstGeom>
          <a:ln w="19050">
            <a:solidFill>
              <a:srgbClr val="A4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94" name="Szövegdoboz 193"/>
          <p:cNvSpPr txBox="1"/>
          <p:nvPr/>
        </p:nvSpPr>
        <p:spPr>
          <a:xfrm>
            <a:off x="2555776" y="627534"/>
            <a:ext cx="1728192" cy="584775"/>
          </a:xfrm>
          <a:prstGeom prst="rect">
            <a:avLst/>
          </a:prstGeom>
          <a:solidFill>
            <a:schemeClr val="tx2">
              <a:lumMod val="40000"/>
              <a:lumOff val="60000"/>
            </a:schemeClr>
          </a:solidFill>
          <a:ln w="6350">
            <a:noFill/>
          </a:ln>
          <a:effectLst>
            <a:outerShdw blurRad="50800" dist="76200" dir="2700000" algn="tl" rotWithShape="0">
              <a:prstClr val="black">
                <a:alpha val="40000"/>
              </a:prstClr>
            </a:outerShdw>
          </a:effectLst>
        </p:spPr>
        <p:txBody>
          <a:bodyPr wrap="square" rtlCol="0">
            <a:spAutoFit/>
          </a:bodyPr>
          <a:lstStyle>
            <a:defPPr>
              <a:defRPr lang="en-US"/>
            </a:defPPr>
            <a:lvl1pPr algn="ctr">
              <a:defRPr>
                <a:solidFill>
                  <a:srgbClr val="A40000"/>
                </a:solidFill>
              </a:defRPr>
            </a:lvl1pPr>
          </a:lstStyle>
          <a:p>
            <a:r>
              <a:rPr lang="hu-HU" sz="1600" dirty="0" err="1">
                <a:solidFill>
                  <a:schemeClr val="tx1"/>
                </a:solidFill>
              </a:rPr>
              <a:t>Multi-layer</a:t>
            </a:r>
            <a:r>
              <a:rPr lang="hu-HU" sz="1600" dirty="0">
                <a:solidFill>
                  <a:schemeClr val="tx1"/>
                </a:solidFill>
              </a:rPr>
              <a:t> BPMN </a:t>
            </a:r>
            <a:r>
              <a:rPr lang="hu-HU" sz="1600" dirty="0" err="1">
                <a:solidFill>
                  <a:schemeClr val="tx1"/>
                </a:solidFill>
              </a:rPr>
              <a:t>Process</a:t>
            </a:r>
            <a:r>
              <a:rPr lang="hu-HU" sz="1600" dirty="0">
                <a:solidFill>
                  <a:schemeClr val="tx1"/>
                </a:solidFill>
              </a:rPr>
              <a:t> </a:t>
            </a:r>
            <a:r>
              <a:rPr lang="hu-HU" sz="1600" dirty="0" err="1">
                <a:solidFill>
                  <a:schemeClr val="tx1"/>
                </a:solidFill>
              </a:rPr>
              <a:t>Diagrams</a:t>
            </a:r>
            <a:endParaRPr lang="hu-HU" sz="1600" dirty="0">
              <a:solidFill>
                <a:schemeClr val="tx1"/>
              </a:solidFill>
            </a:endParaRPr>
          </a:p>
        </p:txBody>
      </p:sp>
      <p:sp>
        <p:nvSpPr>
          <p:cNvPr id="195" name="Szövegdoboz 194"/>
          <p:cNvSpPr txBox="1"/>
          <p:nvPr/>
        </p:nvSpPr>
        <p:spPr>
          <a:xfrm>
            <a:off x="4856046" y="2193708"/>
            <a:ext cx="940090" cy="338554"/>
          </a:xfrm>
          <a:prstGeom prst="rect">
            <a:avLst/>
          </a:prstGeom>
          <a:solidFill>
            <a:schemeClr val="tx2">
              <a:lumMod val="40000"/>
              <a:lumOff val="60000"/>
            </a:schemeClr>
          </a:solidFill>
          <a:ln w="6350">
            <a:noFill/>
          </a:ln>
          <a:effectLst>
            <a:outerShdw blurRad="50800" dist="76200" dir="2700000" algn="tl" rotWithShape="0">
              <a:prstClr val="black">
                <a:alpha val="40000"/>
              </a:prstClr>
            </a:outerShdw>
          </a:effectLst>
        </p:spPr>
        <p:txBody>
          <a:bodyPr wrap="square" rtlCol="0">
            <a:spAutoFit/>
          </a:bodyPr>
          <a:lstStyle>
            <a:defPPr>
              <a:defRPr lang="en-US"/>
            </a:defPPr>
            <a:lvl1pPr algn="ctr"/>
          </a:lstStyle>
          <a:p>
            <a:r>
              <a:rPr lang="hu-HU" sz="1600" dirty="0" err="1"/>
              <a:t>Actor</a:t>
            </a:r>
            <a:endParaRPr lang="hu-HU" sz="1600" dirty="0"/>
          </a:p>
        </p:txBody>
      </p:sp>
      <p:cxnSp>
        <p:nvCxnSpPr>
          <p:cNvPr id="196" name="Egyenes összekötő nyíllal 195"/>
          <p:cNvCxnSpPr/>
          <p:nvPr/>
        </p:nvCxnSpPr>
        <p:spPr>
          <a:xfrm flipH="1">
            <a:off x="5131264" y="1822826"/>
            <a:ext cx="122820" cy="350786"/>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98" name="Szövegdoboz 197"/>
          <p:cNvSpPr txBox="1"/>
          <p:nvPr/>
        </p:nvSpPr>
        <p:spPr>
          <a:xfrm>
            <a:off x="4499992" y="3869200"/>
            <a:ext cx="1621852" cy="584775"/>
          </a:xfrm>
          <a:prstGeom prst="rect">
            <a:avLst/>
          </a:prstGeom>
          <a:solidFill>
            <a:schemeClr val="tx2">
              <a:lumMod val="40000"/>
              <a:lumOff val="60000"/>
            </a:schemeClr>
          </a:solidFill>
          <a:ln w="6350">
            <a:noFill/>
          </a:ln>
          <a:effectLst>
            <a:outerShdw blurRad="50800" dist="76200" dir="2700000" algn="tl" rotWithShape="0">
              <a:prstClr val="black">
                <a:alpha val="40000"/>
              </a:prstClr>
            </a:outerShdw>
          </a:effectLst>
        </p:spPr>
        <p:txBody>
          <a:bodyPr wrap="square" rtlCol="0">
            <a:spAutoFit/>
          </a:bodyPr>
          <a:lstStyle>
            <a:defPPr>
              <a:defRPr lang="en-US"/>
            </a:defPPr>
            <a:lvl1pPr algn="ctr"/>
          </a:lstStyle>
          <a:p>
            <a:r>
              <a:rPr lang="hu-HU" sz="1600" dirty="0" err="1"/>
              <a:t>Use</a:t>
            </a:r>
            <a:r>
              <a:rPr lang="hu-HU" sz="1600" dirty="0"/>
              <a:t> </a:t>
            </a:r>
            <a:r>
              <a:rPr lang="hu-HU" sz="1600" dirty="0" err="1"/>
              <a:t>case</a:t>
            </a:r>
            <a:r>
              <a:rPr lang="hu-HU" sz="1600" dirty="0"/>
              <a:t>  / </a:t>
            </a:r>
            <a:r>
              <a:rPr lang="hu-HU" sz="1600" dirty="0" err="1"/>
              <a:t>Process</a:t>
            </a:r>
            <a:r>
              <a:rPr lang="hu-HU" sz="1600" dirty="0"/>
              <a:t> </a:t>
            </a:r>
            <a:r>
              <a:rPr lang="hu-HU" sz="1600" dirty="0" err="1"/>
              <a:t>step</a:t>
            </a:r>
            <a:endParaRPr lang="hu-HU" sz="1600" dirty="0"/>
          </a:p>
        </p:txBody>
      </p:sp>
      <p:cxnSp>
        <p:nvCxnSpPr>
          <p:cNvPr id="199" name="Egyenes összekötő nyíllal 198"/>
          <p:cNvCxnSpPr>
            <a:endCxn id="198" idx="0"/>
          </p:cNvCxnSpPr>
          <p:nvPr/>
        </p:nvCxnSpPr>
        <p:spPr>
          <a:xfrm flipH="1">
            <a:off x="5310918" y="1424415"/>
            <a:ext cx="1202268" cy="2444785"/>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grpSp>
        <p:nvGrpSpPr>
          <p:cNvPr id="168" name="Csoportba foglalás 167"/>
          <p:cNvGrpSpPr>
            <a:grpSpLocks noChangeAspect="1"/>
          </p:cNvGrpSpPr>
          <p:nvPr/>
        </p:nvGrpSpPr>
        <p:grpSpPr>
          <a:xfrm>
            <a:off x="6156176" y="2031750"/>
            <a:ext cx="678194" cy="540000"/>
            <a:chOff x="5321074" y="2856370"/>
            <a:chExt cx="504055" cy="535128"/>
          </a:xfrm>
        </p:grpSpPr>
        <p:pic>
          <p:nvPicPr>
            <p:cNvPr id="169" name="Kép 168"/>
            <p:cNvPicPr preferRelativeResize="0">
              <a:picLocks noChangeAspect="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170"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dirty="0" smtClean="0">
                  <a:solidFill>
                    <a:schemeClr val="accent1">
                      <a:lumMod val="50000"/>
                    </a:schemeClr>
                  </a:solidFill>
                  <a:effectLst/>
                  <a:ea typeface="Calibri"/>
                </a:rPr>
                <a:t>DIP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cxnSp>
        <p:nvCxnSpPr>
          <p:cNvPr id="197" name="Egyenes összekötő nyíllal 196"/>
          <p:cNvCxnSpPr/>
          <p:nvPr/>
        </p:nvCxnSpPr>
        <p:spPr>
          <a:xfrm>
            <a:off x="3635896" y="2697058"/>
            <a:ext cx="849998" cy="1172142"/>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02" name="Szövegdoboz 201"/>
          <p:cNvSpPr txBox="1"/>
          <p:nvPr/>
        </p:nvSpPr>
        <p:spPr>
          <a:xfrm>
            <a:off x="6012160" y="3113116"/>
            <a:ext cx="1546500" cy="584775"/>
          </a:xfrm>
          <a:prstGeom prst="rect">
            <a:avLst/>
          </a:prstGeom>
          <a:solidFill>
            <a:schemeClr val="tx2">
              <a:lumMod val="40000"/>
              <a:lumOff val="60000"/>
            </a:schemeClr>
          </a:solidFill>
          <a:ln w="6350">
            <a:noFill/>
          </a:ln>
          <a:effectLst>
            <a:outerShdw blurRad="50800" dist="76200" dir="2700000" algn="tl" rotWithShape="0">
              <a:prstClr val="black">
                <a:alpha val="40000"/>
              </a:prstClr>
            </a:outerShdw>
          </a:effectLst>
        </p:spPr>
        <p:txBody>
          <a:bodyPr wrap="square" rtlCol="0">
            <a:spAutoFit/>
          </a:bodyPr>
          <a:lstStyle>
            <a:defPPr>
              <a:defRPr lang="en-US"/>
            </a:defPPr>
            <a:lvl1pPr algn="ctr"/>
          </a:lstStyle>
          <a:p>
            <a:r>
              <a:rPr lang="hu-HU" sz="1600" dirty="0" err="1"/>
              <a:t>Associated</a:t>
            </a:r>
            <a:r>
              <a:rPr lang="hu-HU" sz="1600" dirty="0"/>
              <a:t> </a:t>
            </a:r>
            <a:r>
              <a:rPr lang="hu-HU" sz="1600" dirty="0" err="1"/>
              <a:t>data</a:t>
            </a:r>
            <a:r>
              <a:rPr lang="hu-HU" sz="1600" dirty="0"/>
              <a:t> </a:t>
            </a:r>
            <a:r>
              <a:rPr lang="hu-HU" sz="1600" dirty="0" err="1"/>
              <a:t>object</a:t>
            </a:r>
            <a:endParaRPr lang="hu-HU" sz="1600" dirty="0"/>
          </a:p>
        </p:txBody>
      </p:sp>
      <p:cxnSp>
        <p:nvCxnSpPr>
          <p:cNvPr id="203" name="Egyenes összekötő nyíllal 202"/>
          <p:cNvCxnSpPr>
            <a:endCxn id="202" idx="0"/>
          </p:cNvCxnSpPr>
          <p:nvPr/>
        </p:nvCxnSpPr>
        <p:spPr>
          <a:xfrm>
            <a:off x="6484000" y="2372681"/>
            <a:ext cx="301410" cy="740435"/>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06" name="Egyenes összekötő nyíllal 205"/>
          <p:cNvCxnSpPr/>
          <p:nvPr/>
        </p:nvCxnSpPr>
        <p:spPr>
          <a:xfrm flipH="1" flipV="1">
            <a:off x="7558660" y="3463791"/>
            <a:ext cx="685748" cy="271074"/>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pic>
        <p:nvPicPr>
          <p:cNvPr id="191" name="Picture 2"/>
          <p:cNvPicPr>
            <a:picLocks noChangeAspect="1" noChangeArrowheads="1"/>
          </p:cNvPicPr>
          <p:nvPr/>
        </p:nvPicPr>
        <p:blipFill rotWithShape="1">
          <a:blip r:embed="rId14" cstate="screen">
            <a:extLst>
              <a:ext uri="{28A0092B-C50C-407E-A947-70E740481C1C}">
                <a14:useLocalDpi xmlns:a14="http://schemas.microsoft.com/office/drawing/2010/main"/>
              </a:ext>
            </a:extLst>
          </a:blip>
          <a:srcRect/>
          <a:stretch/>
        </p:blipFill>
        <p:spPr bwMode="auto">
          <a:xfrm>
            <a:off x="107504" y="3051847"/>
            <a:ext cx="2823138" cy="178815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cxnSp>
        <p:nvCxnSpPr>
          <p:cNvPr id="192" name="Egyenes összekötő nyíllal 191"/>
          <p:cNvCxnSpPr/>
          <p:nvPr/>
        </p:nvCxnSpPr>
        <p:spPr>
          <a:xfrm flipH="1">
            <a:off x="2246478" y="2710279"/>
            <a:ext cx="1080120" cy="717593"/>
          </a:xfrm>
          <a:prstGeom prst="straightConnector1">
            <a:avLst/>
          </a:prstGeom>
          <a:ln w="19050">
            <a:solidFill>
              <a:srgbClr val="A4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93" name="Egyenes összekötő nyíllal 192"/>
          <p:cNvCxnSpPr/>
          <p:nvPr/>
        </p:nvCxnSpPr>
        <p:spPr>
          <a:xfrm flipV="1">
            <a:off x="1115616" y="2372681"/>
            <a:ext cx="3740430" cy="206959"/>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40469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172"/>
                                        </p:tgtEl>
                                        <p:attrNameLst>
                                          <p:attrName>style.visibility</p:attrName>
                                        </p:attrNameLst>
                                      </p:cBhvr>
                                      <p:to>
                                        <p:strVal val="visible"/>
                                      </p:to>
                                    </p:set>
                                    <p:animEffect transition="in" filter="wipe(down)">
                                      <p:cBhvr>
                                        <p:cTn id="7" dur="580">
                                          <p:stCondLst>
                                            <p:cond delay="0"/>
                                          </p:stCondLst>
                                        </p:cTn>
                                        <p:tgtEl>
                                          <p:spTgt spid="172"/>
                                        </p:tgtEl>
                                      </p:cBhvr>
                                    </p:animEffect>
                                    <p:anim calcmode="lin" valueType="num">
                                      <p:cBhvr>
                                        <p:cTn id="8" dur="1822" tmFilter="0,0; 0.14,0.36; 0.43,0.73; 0.71,0.91; 1.0,1.0">
                                          <p:stCondLst>
                                            <p:cond delay="0"/>
                                          </p:stCondLst>
                                        </p:cTn>
                                        <p:tgtEl>
                                          <p:spTgt spid="17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7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7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7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72"/>
                                        </p:tgtEl>
                                        <p:attrNameLst>
                                          <p:attrName>ppt_y</p:attrName>
                                        </p:attrNameLst>
                                      </p:cBhvr>
                                      <p:tavLst>
                                        <p:tav tm="0" fmla="#ppt_y-sin(pi*$)/81">
                                          <p:val>
                                            <p:fltVal val="0"/>
                                          </p:val>
                                        </p:tav>
                                        <p:tav tm="100000">
                                          <p:val>
                                            <p:fltVal val="1"/>
                                          </p:val>
                                        </p:tav>
                                      </p:tavLst>
                                    </p:anim>
                                    <p:animScale>
                                      <p:cBhvr>
                                        <p:cTn id="13" dur="26">
                                          <p:stCondLst>
                                            <p:cond delay="650"/>
                                          </p:stCondLst>
                                        </p:cTn>
                                        <p:tgtEl>
                                          <p:spTgt spid="172"/>
                                        </p:tgtEl>
                                      </p:cBhvr>
                                      <p:to x="100000" y="60000"/>
                                    </p:animScale>
                                    <p:animScale>
                                      <p:cBhvr>
                                        <p:cTn id="14" dur="166" decel="50000">
                                          <p:stCondLst>
                                            <p:cond delay="676"/>
                                          </p:stCondLst>
                                        </p:cTn>
                                        <p:tgtEl>
                                          <p:spTgt spid="172"/>
                                        </p:tgtEl>
                                      </p:cBhvr>
                                      <p:to x="100000" y="100000"/>
                                    </p:animScale>
                                    <p:animScale>
                                      <p:cBhvr>
                                        <p:cTn id="15" dur="26">
                                          <p:stCondLst>
                                            <p:cond delay="1312"/>
                                          </p:stCondLst>
                                        </p:cTn>
                                        <p:tgtEl>
                                          <p:spTgt spid="172"/>
                                        </p:tgtEl>
                                      </p:cBhvr>
                                      <p:to x="100000" y="80000"/>
                                    </p:animScale>
                                    <p:animScale>
                                      <p:cBhvr>
                                        <p:cTn id="16" dur="166" decel="50000">
                                          <p:stCondLst>
                                            <p:cond delay="1338"/>
                                          </p:stCondLst>
                                        </p:cTn>
                                        <p:tgtEl>
                                          <p:spTgt spid="172"/>
                                        </p:tgtEl>
                                      </p:cBhvr>
                                      <p:to x="100000" y="100000"/>
                                    </p:animScale>
                                    <p:animScale>
                                      <p:cBhvr>
                                        <p:cTn id="17" dur="26">
                                          <p:stCondLst>
                                            <p:cond delay="1642"/>
                                          </p:stCondLst>
                                        </p:cTn>
                                        <p:tgtEl>
                                          <p:spTgt spid="172"/>
                                        </p:tgtEl>
                                      </p:cBhvr>
                                      <p:to x="100000" y="90000"/>
                                    </p:animScale>
                                    <p:animScale>
                                      <p:cBhvr>
                                        <p:cTn id="18" dur="166" decel="50000">
                                          <p:stCondLst>
                                            <p:cond delay="1668"/>
                                          </p:stCondLst>
                                        </p:cTn>
                                        <p:tgtEl>
                                          <p:spTgt spid="172"/>
                                        </p:tgtEl>
                                      </p:cBhvr>
                                      <p:to x="100000" y="100000"/>
                                    </p:animScale>
                                    <p:animScale>
                                      <p:cBhvr>
                                        <p:cTn id="19" dur="26">
                                          <p:stCondLst>
                                            <p:cond delay="1808"/>
                                          </p:stCondLst>
                                        </p:cTn>
                                        <p:tgtEl>
                                          <p:spTgt spid="172"/>
                                        </p:tgtEl>
                                      </p:cBhvr>
                                      <p:to x="100000" y="95000"/>
                                    </p:animScale>
                                    <p:animScale>
                                      <p:cBhvr>
                                        <p:cTn id="20" dur="166" decel="50000">
                                          <p:stCondLst>
                                            <p:cond delay="1834"/>
                                          </p:stCondLst>
                                        </p:cTn>
                                        <p:tgtEl>
                                          <p:spTgt spid="172"/>
                                        </p:tgtEl>
                                      </p:cBhvr>
                                      <p:to x="100000" y="100000"/>
                                    </p:animScale>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179"/>
                                        </p:tgtEl>
                                        <p:attrNameLst>
                                          <p:attrName>style.visibility</p:attrName>
                                        </p:attrNameLst>
                                      </p:cBhvr>
                                      <p:to>
                                        <p:strVal val="visible"/>
                                      </p:to>
                                    </p:set>
                                    <p:animEffect transition="in" filter="wipe(left)">
                                      <p:cBhvr>
                                        <p:cTn id="24" dur="500"/>
                                        <p:tgtEl>
                                          <p:spTgt spid="179"/>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176"/>
                                        </p:tgtEl>
                                        <p:attrNameLst>
                                          <p:attrName>style.visibility</p:attrName>
                                        </p:attrNameLst>
                                      </p:cBhvr>
                                      <p:to>
                                        <p:strVal val="visible"/>
                                      </p:to>
                                    </p:set>
                                    <p:animEffect transition="in" filter="wipe(left)">
                                      <p:cBhvr>
                                        <p:cTn id="28" dur="500"/>
                                        <p:tgtEl>
                                          <p:spTgt spid="176"/>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168"/>
                                        </p:tgtEl>
                                        <p:attrNameLst>
                                          <p:attrName>style.visibility</p:attrName>
                                        </p:attrNameLst>
                                      </p:cBhvr>
                                      <p:to>
                                        <p:strVal val="visible"/>
                                      </p:to>
                                    </p:set>
                                    <p:animEffect transition="in" filter="wipe(down)">
                                      <p:cBhvr>
                                        <p:cTn id="32" dur="500"/>
                                        <p:tgtEl>
                                          <p:spTgt spid="168"/>
                                        </p:tgtEl>
                                      </p:cBhvr>
                                    </p:animEffect>
                                  </p:childTnLst>
                                </p:cTn>
                              </p:par>
                              <p:par>
                                <p:cTn id="33" presetID="22" presetClass="entr" presetSubtype="4" fill="hold" nodeType="withEffect">
                                  <p:stCondLst>
                                    <p:cond delay="0"/>
                                  </p:stCondLst>
                                  <p:childTnLst>
                                    <p:set>
                                      <p:cBhvr>
                                        <p:cTn id="34" dur="1" fill="hold">
                                          <p:stCondLst>
                                            <p:cond delay="0"/>
                                          </p:stCondLst>
                                        </p:cTn>
                                        <p:tgtEl>
                                          <p:spTgt spid="185"/>
                                        </p:tgtEl>
                                        <p:attrNameLst>
                                          <p:attrName>style.visibility</p:attrName>
                                        </p:attrNameLst>
                                      </p:cBhvr>
                                      <p:to>
                                        <p:strVal val="visible"/>
                                      </p:to>
                                    </p:set>
                                    <p:animEffect transition="in" filter="wipe(down)">
                                      <p:cBhvr>
                                        <p:cTn id="35" dur="500"/>
                                        <p:tgtEl>
                                          <p:spTgt spid="185"/>
                                        </p:tgtEl>
                                      </p:cBhvr>
                                    </p:animEffect>
                                  </p:childTnLst>
                                </p:cTn>
                              </p:par>
                            </p:childTnLst>
                          </p:cTn>
                        </p:par>
                        <p:par>
                          <p:cTn id="36" fill="hold">
                            <p:stCondLst>
                              <p:cond delay="3500"/>
                            </p:stCondLst>
                            <p:childTnLst>
                              <p:par>
                                <p:cTn id="37" presetID="22" presetClass="entr" presetSubtype="4" fill="hold" nodeType="afterEffect">
                                  <p:stCondLst>
                                    <p:cond delay="0"/>
                                  </p:stCondLst>
                                  <p:childTnLst>
                                    <p:set>
                                      <p:cBhvr>
                                        <p:cTn id="38" dur="1" fill="hold">
                                          <p:stCondLst>
                                            <p:cond delay="0"/>
                                          </p:stCondLst>
                                        </p:cTn>
                                        <p:tgtEl>
                                          <p:spTgt spid="184"/>
                                        </p:tgtEl>
                                        <p:attrNameLst>
                                          <p:attrName>style.visibility</p:attrName>
                                        </p:attrNameLst>
                                      </p:cBhvr>
                                      <p:to>
                                        <p:strVal val="visible"/>
                                      </p:to>
                                    </p:set>
                                    <p:animEffect transition="in" filter="wipe(down)">
                                      <p:cBhvr>
                                        <p:cTn id="39" dur="500"/>
                                        <p:tgtEl>
                                          <p:spTgt spid="184"/>
                                        </p:tgtEl>
                                      </p:cBhvr>
                                    </p:animEffect>
                                  </p:childTnLst>
                                </p:cTn>
                              </p:par>
                              <p:par>
                                <p:cTn id="40" presetID="22" presetClass="entr" presetSubtype="4" fill="hold" nodeType="withEffect">
                                  <p:stCondLst>
                                    <p:cond delay="0"/>
                                  </p:stCondLst>
                                  <p:childTnLst>
                                    <p:set>
                                      <p:cBhvr>
                                        <p:cTn id="41" dur="1" fill="hold">
                                          <p:stCondLst>
                                            <p:cond delay="0"/>
                                          </p:stCondLst>
                                        </p:cTn>
                                        <p:tgtEl>
                                          <p:spTgt spid="183"/>
                                        </p:tgtEl>
                                        <p:attrNameLst>
                                          <p:attrName>style.visibility</p:attrName>
                                        </p:attrNameLst>
                                      </p:cBhvr>
                                      <p:to>
                                        <p:strVal val="visible"/>
                                      </p:to>
                                    </p:set>
                                    <p:animEffect transition="in" filter="wipe(down)">
                                      <p:cBhvr>
                                        <p:cTn id="42" dur="500"/>
                                        <p:tgtEl>
                                          <p:spTgt spid="183"/>
                                        </p:tgtEl>
                                      </p:cBhvr>
                                    </p:animEffect>
                                  </p:childTnLst>
                                </p:cTn>
                              </p:par>
                              <p:par>
                                <p:cTn id="43" presetID="22" presetClass="entr" presetSubtype="8" fill="hold" nodeType="withEffect">
                                  <p:stCondLst>
                                    <p:cond delay="0"/>
                                  </p:stCondLst>
                                  <p:childTnLst>
                                    <p:set>
                                      <p:cBhvr>
                                        <p:cTn id="44" dur="1" fill="hold">
                                          <p:stCondLst>
                                            <p:cond delay="0"/>
                                          </p:stCondLst>
                                        </p:cTn>
                                        <p:tgtEl>
                                          <p:spTgt spid="182"/>
                                        </p:tgtEl>
                                        <p:attrNameLst>
                                          <p:attrName>style.visibility</p:attrName>
                                        </p:attrNameLst>
                                      </p:cBhvr>
                                      <p:to>
                                        <p:strVal val="visible"/>
                                      </p:to>
                                    </p:set>
                                    <p:animEffect transition="in" filter="wipe(left)">
                                      <p:cBhvr>
                                        <p:cTn id="45" dur="500"/>
                                        <p:tgtEl>
                                          <p:spTgt spid="182"/>
                                        </p:tgtEl>
                                      </p:cBhvr>
                                    </p:animEffect>
                                  </p:childTnLst>
                                </p:cTn>
                              </p:par>
                              <p:par>
                                <p:cTn id="46" presetID="22" presetClass="entr" presetSubtype="8" fill="hold" nodeType="withEffect">
                                  <p:stCondLst>
                                    <p:cond delay="0"/>
                                  </p:stCondLst>
                                  <p:childTnLst>
                                    <p:set>
                                      <p:cBhvr>
                                        <p:cTn id="47" dur="1" fill="hold">
                                          <p:stCondLst>
                                            <p:cond delay="0"/>
                                          </p:stCondLst>
                                        </p:cTn>
                                        <p:tgtEl>
                                          <p:spTgt spid="181"/>
                                        </p:tgtEl>
                                        <p:attrNameLst>
                                          <p:attrName>style.visibility</p:attrName>
                                        </p:attrNameLst>
                                      </p:cBhvr>
                                      <p:to>
                                        <p:strVal val="visible"/>
                                      </p:to>
                                    </p:set>
                                    <p:animEffect transition="in" filter="wipe(left)">
                                      <p:cBhvr>
                                        <p:cTn id="48" dur="500"/>
                                        <p:tgtEl>
                                          <p:spTgt spid="181"/>
                                        </p:tgtEl>
                                      </p:cBhvr>
                                    </p:animEffect>
                                  </p:childTnLst>
                                </p:cTn>
                              </p:par>
                              <p:par>
                                <p:cTn id="49" presetID="22" presetClass="entr" presetSubtype="8" fill="hold" nodeType="withEffect">
                                  <p:stCondLst>
                                    <p:cond delay="0"/>
                                  </p:stCondLst>
                                  <p:childTnLst>
                                    <p:set>
                                      <p:cBhvr>
                                        <p:cTn id="50" dur="1" fill="hold">
                                          <p:stCondLst>
                                            <p:cond delay="0"/>
                                          </p:stCondLst>
                                        </p:cTn>
                                        <p:tgtEl>
                                          <p:spTgt spid="180"/>
                                        </p:tgtEl>
                                        <p:attrNameLst>
                                          <p:attrName>style.visibility</p:attrName>
                                        </p:attrNameLst>
                                      </p:cBhvr>
                                      <p:to>
                                        <p:strVal val="visible"/>
                                      </p:to>
                                    </p:set>
                                    <p:animEffect transition="in" filter="wipe(left)">
                                      <p:cBhvr>
                                        <p:cTn id="51" dur="500"/>
                                        <p:tgtEl>
                                          <p:spTgt spid="180"/>
                                        </p:tgtEl>
                                      </p:cBhvr>
                                    </p:animEffect>
                                  </p:childTnLst>
                                </p:cTn>
                              </p:par>
                            </p:childTnLst>
                          </p:cTn>
                        </p:par>
                        <p:par>
                          <p:cTn id="52" fill="hold">
                            <p:stCondLst>
                              <p:cond delay="4000"/>
                            </p:stCondLst>
                            <p:childTnLst>
                              <p:par>
                                <p:cTn id="53" presetID="22" presetClass="entr" presetSubtype="8" fill="hold" nodeType="afterEffect">
                                  <p:stCondLst>
                                    <p:cond delay="0"/>
                                  </p:stCondLst>
                                  <p:childTnLst>
                                    <p:set>
                                      <p:cBhvr>
                                        <p:cTn id="54" dur="1" fill="hold">
                                          <p:stCondLst>
                                            <p:cond delay="0"/>
                                          </p:stCondLst>
                                        </p:cTn>
                                        <p:tgtEl>
                                          <p:spTgt spid="146"/>
                                        </p:tgtEl>
                                        <p:attrNameLst>
                                          <p:attrName>style.visibility</p:attrName>
                                        </p:attrNameLst>
                                      </p:cBhvr>
                                      <p:to>
                                        <p:strVal val="visible"/>
                                      </p:to>
                                    </p:set>
                                    <p:animEffect transition="in" filter="wipe(left)">
                                      <p:cBhvr>
                                        <p:cTn id="55" dur="500"/>
                                        <p:tgtEl>
                                          <p:spTgt spid="146"/>
                                        </p:tgtEl>
                                      </p:cBhvr>
                                    </p:animEffect>
                                  </p:childTnLst>
                                </p:cTn>
                              </p:par>
                              <p:par>
                                <p:cTn id="56" presetID="22" presetClass="entr" presetSubtype="8" fill="hold" nodeType="withEffect">
                                  <p:stCondLst>
                                    <p:cond delay="0"/>
                                  </p:stCondLst>
                                  <p:childTnLst>
                                    <p:set>
                                      <p:cBhvr>
                                        <p:cTn id="57" dur="1" fill="hold">
                                          <p:stCondLst>
                                            <p:cond delay="0"/>
                                          </p:stCondLst>
                                        </p:cTn>
                                        <p:tgtEl>
                                          <p:spTgt spid="151"/>
                                        </p:tgtEl>
                                        <p:attrNameLst>
                                          <p:attrName>style.visibility</p:attrName>
                                        </p:attrNameLst>
                                      </p:cBhvr>
                                      <p:to>
                                        <p:strVal val="visible"/>
                                      </p:to>
                                    </p:set>
                                    <p:animEffect transition="in" filter="wipe(left)">
                                      <p:cBhvr>
                                        <p:cTn id="58" dur="500"/>
                                        <p:tgtEl>
                                          <p:spTgt spid="151"/>
                                        </p:tgtEl>
                                      </p:cBhvr>
                                    </p:animEffect>
                                  </p:childTnLst>
                                </p:cTn>
                              </p:par>
                              <p:par>
                                <p:cTn id="59" presetID="22" presetClass="entr" presetSubtype="8" fill="hold" nodeType="withEffect">
                                  <p:stCondLst>
                                    <p:cond delay="0"/>
                                  </p:stCondLst>
                                  <p:childTnLst>
                                    <p:set>
                                      <p:cBhvr>
                                        <p:cTn id="60" dur="1" fill="hold">
                                          <p:stCondLst>
                                            <p:cond delay="0"/>
                                          </p:stCondLst>
                                        </p:cTn>
                                        <p:tgtEl>
                                          <p:spTgt spid="157"/>
                                        </p:tgtEl>
                                        <p:attrNameLst>
                                          <p:attrName>style.visibility</p:attrName>
                                        </p:attrNameLst>
                                      </p:cBhvr>
                                      <p:to>
                                        <p:strVal val="visible"/>
                                      </p:to>
                                    </p:set>
                                    <p:animEffect transition="in" filter="wipe(left)">
                                      <p:cBhvr>
                                        <p:cTn id="61" dur="500"/>
                                        <p:tgtEl>
                                          <p:spTgt spid="157"/>
                                        </p:tgtEl>
                                      </p:cBhvr>
                                    </p:animEffect>
                                  </p:childTnLst>
                                </p:cTn>
                              </p:par>
                              <p:par>
                                <p:cTn id="62" presetID="22" presetClass="entr" presetSubtype="8" fill="hold" nodeType="withEffect">
                                  <p:stCondLst>
                                    <p:cond delay="0"/>
                                  </p:stCondLst>
                                  <p:childTnLst>
                                    <p:set>
                                      <p:cBhvr>
                                        <p:cTn id="63" dur="1" fill="hold">
                                          <p:stCondLst>
                                            <p:cond delay="0"/>
                                          </p:stCondLst>
                                        </p:cTn>
                                        <p:tgtEl>
                                          <p:spTgt spid="161"/>
                                        </p:tgtEl>
                                        <p:attrNameLst>
                                          <p:attrName>style.visibility</p:attrName>
                                        </p:attrNameLst>
                                      </p:cBhvr>
                                      <p:to>
                                        <p:strVal val="visible"/>
                                      </p:to>
                                    </p:set>
                                    <p:animEffect transition="in" filter="wipe(left)">
                                      <p:cBhvr>
                                        <p:cTn id="64" dur="500"/>
                                        <p:tgtEl>
                                          <p:spTgt spid="161"/>
                                        </p:tgtEl>
                                      </p:cBhvr>
                                    </p:animEffect>
                                  </p:childTnLst>
                                </p:cTn>
                              </p:par>
                              <p:par>
                                <p:cTn id="65" presetID="22" presetClass="entr" presetSubtype="8" fill="hold" nodeType="withEffect">
                                  <p:stCondLst>
                                    <p:cond delay="0"/>
                                  </p:stCondLst>
                                  <p:childTnLst>
                                    <p:set>
                                      <p:cBhvr>
                                        <p:cTn id="66" dur="1" fill="hold">
                                          <p:stCondLst>
                                            <p:cond delay="0"/>
                                          </p:stCondLst>
                                        </p:cTn>
                                        <p:tgtEl>
                                          <p:spTgt spid="165"/>
                                        </p:tgtEl>
                                        <p:attrNameLst>
                                          <p:attrName>style.visibility</p:attrName>
                                        </p:attrNameLst>
                                      </p:cBhvr>
                                      <p:to>
                                        <p:strVal val="visible"/>
                                      </p:to>
                                    </p:set>
                                    <p:animEffect transition="in" filter="wipe(left)">
                                      <p:cBhvr>
                                        <p:cTn id="67" dur="500"/>
                                        <p:tgtEl>
                                          <p:spTgt spid="165"/>
                                        </p:tgtEl>
                                      </p:cBhvr>
                                    </p:animEffect>
                                  </p:childTnLst>
                                </p:cTn>
                              </p:par>
                              <p:par>
                                <p:cTn id="68" presetID="22" presetClass="entr" presetSubtype="8" fill="hold" nodeType="withEffect">
                                  <p:stCondLst>
                                    <p:cond delay="0"/>
                                  </p:stCondLst>
                                  <p:childTnLst>
                                    <p:set>
                                      <p:cBhvr>
                                        <p:cTn id="69" dur="1" fill="hold">
                                          <p:stCondLst>
                                            <p:cond delay="0"/>
                                          </p:stCondLst>
                                        </p:cTn>
                                        <p:tgtEl>
                                          <p:spTgt spid="166"/>
                                        </p:tgtEl>
                                        <p:attrNameLst>
                                          <p:attrName>style.visibility</p:attrName>
                                        </p:attrNameLst>
                                      </p:cBhvr>
                                      <p:to>
                                        <p:strVal val="visible"/>
                                      </p:to>
                                    </p:set>
                                    <p:animEffect transition="in" filter="wipe(left)">
                                      <p:cBhvr>
                                        <p:cTn id="70" dur="500"/>
                                        <p:tgtEl>
                                          <p:spTgt spid="166"/>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7"/>
                                        </p:tgtEl>
                                        <p:attrNameLst>
                                          <p:attrName>style.visibility</p:attrName>
                                        </p:attrNameLst>
                                      </p:cBhvr>
                                      <p:to>
                                        <p:strVal val="visible"/>
                                      </p:to>
                                    </p:set>
                                    <p:animEffect transition="in" filter="wipe(left)">
                                      <p:cBhvr>
                                        <p:cTn id="73" dur="500"/>
                                        <p:tgtEl>
                                          <p:spTgt spid="167"/>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71"/>
                                        </p:tgtEl>
                                        <p:attrNameLst>
                                          <p:attrName>style.visibility</p:attrName>
                                        </p:attrNameLst>
                                      </p:cBhvr>
                                      <p:to>
                                        <p:strVal val="visible"/>
                                      </p:to>
                                    </p:set>
                                    <p:animEffect transition="in" filter="wipe(left)">
                                      <p:cBhvr>
                                        <p:cTn id="76" dur="500"/>
                                        <p:tgtEl>
                                          <p:spTgt spid="171"/>
                                        </p:tgtEl>
                                      </p:cBhvr>
                                    </p:animEffect>
                                  </p:childTnLst>
                                </p:cTn>
                              </p:par>
                            </p:childTnLst>
                          </p:cTn>
                        </p:par>
                        <p:par>
                          <p:cTn id="77" fill="hold">
                            <p:stCondLst>
                              <p:cond delay="4500"/>
                            </p:stCondLst>
                            <p:childTnLst>
                              <p:par>
                                <p:cTn id="78" presetID="10" presetClass="entr" presetSubtype="0" fill="hold" nodeType="afterEffect">
                                  <p:stCondLst>
                                    <p:cond delay="0"/>
                                  </p:stCondLst>
                                  <p:childTnLst>
                                    <p:set>
                                      <p:cBhvr>
                                        <p:cTn id="79" dur="1" fill="hold">
                                          <p:stCondLst>
                                            <p:cond delay="0"/>
                                          </p:stCondLst>
                                        </p:cTn>
                                        <p:tgtEl>
                                          <p:spTgt spid="188"/>
                                        </p:tgtEl>
                                        <p:attrNameLst>
                                          <p:attrName>style.visibility</p:attrName>
                                        </p:attrNameLst>
                                      </p:cBhvr>
                                      <p:to>
                                        <p:strVal val="visible"/>
                                      </p:to>
                                    </p:set>
                                    <p:animEffect transition="in" filter="fade">
                                      <p:cBhvr>
                                        <p:cTn id="80" dur="1000"/>
                                        <p:tgtEl>
                                          <p:spTgt spid="188"/>
                                        </p:tgtEl>
                                      </p:cBhvr>
                                    </p:animEffect>
                                  </p:childTnLst>
                                </p:cTn>
                              </p:par>
                            </p:childTnLst>
                          </p:cTn>
                        </p:par>
                        <p:par>
                          <p:cTn id="81" fill="hold">
                            <p:stCondLst>
                              <p:cond delay="5500"/>
                            </p:stCondLst>
                            <p:childTnLst>
                              <p:par>
                                <p:cTn id="82" presetID="22" presetClass="entr" presetSubtype="1" fill="hold" nodeType="afterEffect">
                                  <p:stCondLst>
                                    <p:cond delay="0"/>
                                  </p:stCondLst>
                                  <p:childTnLst>
                                    <p:set>
                                      <p:cBhvr>
                                        <p:cTn id="83" dur="1" fill="hold">
                                          <p:stCondLst>
                                            <p:cond delay="0"/>
                                          </p:stCondLst>
                                        </p:cTn>
                                        <p:tgtEl>
                                          <p:spTgt spid="189"/>
                                        </p:tgtEl>
                                        <p:attrNameLst>
                                          <p:attrName>style.visibility</p:attrName>
                                        </p:attrNameLst>
                                      </p:cBhvr>
                                      <p:to>
                                        <p:strVal val="visible"/>
                                      </p:to>
                                    </p:set>
                                    <p:animEffect transition="in" filter="wipe(up)">
                                      <p:cBhvr>
                                        <p:cTn id="84" dur="500"/>
                                        <p:tgtEl>
                                          <p:spTgt spid="189"/>
                                        </p:tgtEl>
                                      </p:cBhvr>
                                    </p:animEffect>
                                  </p:childTnLst>
                                </p:cTn>
                              </p:par>
                            </p:childTnLst>
                          </p:cTn>
                        </p:par>
                        <p:par>
                          <p:cTn id="85" fill="hold">
                            <p:stCondLst>
                              <p:cond delay="6000"/>
                            </p:stCondLst>
                            <p:childTnLst>
                              <p:par>
                                <p:cTn id="86" presetID="22" presetClass="entr" presetSubtype="1" fill="hold" nodeType="afterEffect">
                                  <p:stCondLst>
                                    <p:cond delay="0"/>
                                  </p:stCondLst>
                                  <p:childTnLst>
                                    <p:set>
                                      <p:cBhvr>
                                        <p:cTn id="87" dur="1" fill="hold">
                                          <p:stCondLst>
                                            <p:cond delay="0"/>
                                          </p:stCondLst>
                                        </p:cTn>
                                        <p:tgtEl>
                                          <p:spTgt spid="186"/>
                                        </p:tgtEl>
                                        <p:attrNameLst>
                                          <p:attrName>style.visibility</p:attrName>
                                        </p:attrNameLst>
                                      </p:cBhvr>
                                      <p:to>
                                        <p:strVal val="visible"/>
                                      </p:to>
                                    </p:set>
                                    <p:animEffect transition="in" filter="wipe(up)">
                                      <p:cBhvr>
                                        <p:cTn id="88" dur="500"/>
                                        <p:tgtEl>
                                          <p:spTgt spid="186"/>
                                        </p:tgtEl>
                                      </p:cBhvr>
                                    </p:animEffect>
                                  </p:childTnLst>
                                </p:cTn>
                              </p:par>
                            </p:childTnLst>
                          </p:cTn>
                        </p:par>
                        <p:par>
                          <p:cTn id="89" fill="hold">
                            <p:stCondLst>
                              <p:cond delay="6500"/>
                            </p:stCondLst>
                            <p:childTnLst>
                              <p:par>
                                <p:cTn id="90" presetID="22" presetClass="entr" presetSubtype="1" fill="hold" nodeType="afterEffect">
                                  <p:stCondLst>
                                    <p:cond delay="0"/>
                                  </p:stCondLst>
                                  <p:childTnLst>
                                    <p:set>
                                      <p:cBhvr>
                                        <p:cTn id="91" dur="1" fill="hold">
                                          <p:stCondLst>
                                            <p:cond delay="0"/>
                                          </p:stCondLst>
                                        </p:cTn>
                                        <p:tgtEl>
                                          <p:spTgt spid="192"/>
                                        </p:tgtEl>
                                        <p:attrNameLst>
                                          <p:attrName>style.visibility</p:attrName>
                                        </p:attrNameLst>
                                      </p:cBhvr>
                                      <p:to>
                                        <p:strVal val="visible"/>
                                      </p:to>
                                    </p:set>
                                    <p:animEffect transition="in" filter="wipe(up)">
                                      <p:cBhvr>
                                        <p:cTn id="92" dur="500"/>
                                        <p:tgtEl>
                                          <p:spTgt spid="192"/>
                                        </p:tgtEl>
                                      </p:cBhvr>
                                    </p:animEffect>
                                  </p:childTnLst>
                                </p:cTn>
                              </p:par>
                            </p:childTnLst>
                          </p:cTn>
                        </p:par>
                        <p:par>
                          <p:cTn id="93" fill="hold">
                            <p:stCondLst>
                              <p:cond delay="7000"/>
                            </p:stCondLst>
                            <p:childTnLst>
                              <p:par>
                                <p:cTn id="94" presetID="22" presetClass="entr" presetSubtype="1" fill="hold" nodeType="afterEffect">
                                  <p:stCondLst>
                                    <p:cond delay="0"/>
                                  </p:stCondLst>
                                  <p:childTnLst>
                                    <p:set>
                                      <p:cBhvr>
                                        <p:cTn id="95" dur="1" fill="hold">
                                          <p:stCondLst>
                                            <p:cond delay="0"/>
                                          </p:stCondLst>
                                        </p:cTn>
                                        <p:tgtEl>
                                          <p:spTgt spid="191"/>
                                        </p:tgtEl>
                                        <p:attrNameLst>
                                          <p:attrName>style.visibility</p:attrName>
                                        </p:attrNameLst>
                                      </p:cBhvr>
                                      <p:to>
                                        <p:strVal val="visible"/>
                                      </p:to>
                                    </p:set>
                                    <p:animEffect transition="in" filter="wipe(up)">
                                      <p:cBhvr>
                                        <p:cTn id="96" dur="500"/>
                                        <p:tgtEl>
                                          <p:spTgt spid="191"/>
                                        </p:tgtEl>
                                      </p:cBhvr>
                                    </p:animEffect>
                                  </p:childTnLst>
                                </p:cTn>
                              </p:par>
                            </p:childTnLst>
                          </p:cTn>
                        </p:par>
                        <p:par>
                          <p:cTn id="97" fill="hold">
                            <p:stCondLst>
                              <p:cond delay="7500"/>
                            </p:stCondLst>
                            <p:childTnLst>
                              <p:par>
                                <p:cTn id="98" presetID="10" presetClass="entr" presetSubtype="0" fill="hold" grpId="0" nodeType="afterEffect">
                                  <p:stCondLst>
                                    <p:cond delay="0"/>
                                  </p:stCondLst>
                                  <p:childTnLst>
                                    <p:set>
                                      <p:cBhvr>
                                        <p:cTn id="99" dur="1" fill="hold">
                                          <p:stCondLst>
                                            <p:cond delay="0"/>
                                          </p:stCondLst>
                                        </p:cTn>
                                        <p:tgtEl>
                                          <p:spTgt spid="194"/>
                                        </p:tgtEl>
                                        <p:attrNameLst>
                                          <p:attrName>style.visibility</p:attrName>
                                        </p:attrNameLst>
                                      </p:cBhvr>
                                      <p:to>
                                        <p:strVal val="visible"/>
                                      </p:to>
                                    </p:set>
                                    <p:animEffect transition="in" filter="fade">
                                      <p:cBhvr>
                                        <p:cTn id="100" dur="500"/>
                                        <p:tgtEl>
                                          <p:spTgt spid="194"/>
                                        </p:tgtEl>
                                      </p:cBhvr>
                                    </p:animEffect>
                                  </p:childTnLst>
                                </p:cTn>
                              </p:par>
                            </p:childTnLst>
                          </p:cTn>
                        </p:par>
                        <p:par>
                          <p:cTn id="101" fill="hold">
                            <p:stCondLst>
                              <p:cond delay="8000"/>
                            </p:stCondLst>
                            <p:childTnLst>
                              <p:par>
                                <p:cTn id="102" presetID="22" presetClass="entr" presetSubtype="8" fill="hold" nodeType="afterEffect">
                                  <p:stCondLst>
                                    <p:cond delay="0"/>
                                  </p:stCondLst>
                                  <p:childTnLst>
                                    <p:set>
                                      <p:cBhvr>
                                        <p:cTn id="103" dur="1" fill="hold">
                                          <p:stCondLst>
                                            <p:cond delay="0"/>
                                          </p:stCondLst>
                                        </p:cTn>
                                        <p:tgtEl>
                                          <p:spTgt spid="193"/>
                                        </p:tgtEl>
                                        <p:attrNameLst>
                                          <p:attrName>style.visibility</p:attrName>
                                        </p:attrNameLst>
                                      </p:cBhvr>
                                      <p:to>
                                        <p:strVal val="visible"/>
                                      </p:to>
                                    </p:set>
                                    <p:animEffect transition="in" filter="wipe(left)">
                                      <p:cBhvr>
                                        <p:cTn id="104" dur="500"/>
                                        <p:tgtEl>
                                          <p:spTgt spid="193"/>
                                        </p:tgtEl>
                                      </p:cBhvr>
                                    </p:animEffect>
                                  </p:childTnLst>
                                </p:cTn>
                              </p:par>
                              <p:par>
                                <p:cTn id="105" presetID="22" presetClass="entr" presetSubtype="1" fill="hold" nodeType="withEffect">
                                  <p:stCondLst>
                                    <p:cond delay="0"/>
                                  </p:stCondLst>
                                  <p:childTnLst>
                                    <p:set>
                                      <p:cBhvr>
                                        <p:cTn id="106" dur="1" fill="hold">
                                          <p:stCondLst>
                                            <p:cond delay="0"/>
                                          </p:stCondLst>
                                        </p:cTn>
                                        <p:tgtEl>
                                          <p:spTgt spid="196"/>
                                        </p:tgtEl>
                                        <p:attrNameLst>
                                          <p:attrName>style.visibility</p:attrName>
                                        </p:attrNameLst>
                                      </p:cBhvr>
                                      <p:to>
                                        <p:strVal val="visible"/>
                                      </p:to>
                                    </p:set>
                                    <p:animEffect transition="in" filter="wipe(up)">
                                      <p:cBhvr>
                                        <p:cTn id="107" dur="500"/>
                                        <p:tgtEl>
                                          <p:spTgt spid="196"/>
                                        </p:tgtEl>
                                      </p:cBhvr>
                                    </p:animEffect>
                                  </p:childTnLst>
                                </p:cTn>
                              </p:par>
                            </p:childTnLst>
                          </p:cTn>
                        </p:par>
                        <p:par>
                          <p:cTn id="108" fill="hold">
                            <p:stCondLst>
                              <p:cond delay="8500"/>
                            </p:stCondLst>
                            <p:childTnLst>
                              <p:par>
                                <p:cTn id="109" presetID="10" presetClass="entr" presetSubtype="0" fill="hold" grpId="0" nodeType="afterEffect">
                                  <p:stCondLst>
                                    <p:cond delay="0"/>
                                  </p:stCondLst>
                                  <p:childTnLst>
                                    <p:set>
                                      <p:cBhvr>
                                        <p:cTn id="110" dur="1" fill="hold">
                                          <p:stCondLst>
                                            <p:cond delay="0"/>
                                          </p:stCondLst>
                                        </p:cTn>
                                        <p:tgtEl>
                                          <p:spTgt spid="195"/>
                                        </p:tgtEl>
                                        <p:attrNameLst>
                                          <p:attrName>style.visibility</p:attrName>
                                        </p:attrNameLst>
                                      </p:cBhvr>
                                      <p:to>
                                        <p:strVal val="visible"/>
                                      </p:to>
                                    </p:set>
                                    <p:animEffect transition="in" filter="fade">
                                      <p:cBhvr>
                                        <p:cTn id="111" dur="500"/>
                                        <p:tgtEl>
                                          <p:spTgt spid="195"/>
                                        </p:tgtEl>
                                      </p:cBhvr>
                                    </p:animEffect>
                                  </p:childTnLst>
                                </p:cTn>
                              </p:par>
                            </p:childTnLst>
                          </p:cTn>
                        </p:par>
                        <p:par>
                          <p:cTn id="112" fill="hold">
                            <p:stCondLst>
                              <p:cond delay="9000"/>
                            </p:stCondLst>
                            <p:childTnLst>
                              <p:par>
                                <p:cTn id="113" presetID="22" presetClass="entr" presetSubtype="1" fill="hold" nodeType="afterEffect">
                                  <p:stCondLst>
                                    <p:cond delay="0"/>
                                  </p:stCondLst>
                                  <p:childTnLst>
                                    <p:set>
                                      <p:cBhvr>
                                        <p:cTn id="114" dur="1" fill="hold">
                                          <p:stCondLst>
                                            <p:cond delay="0"/>
                                          </p:stCondLst>
                                        </p:cTn>
                                        <p:tgtEl>
                                          <p:spTgt spid="197"/>
                                        </p:tgtEl>
                                        <p:attrNameLst>
                                          <p:attrName>style.visibility</p:attrName>
                                        </p:attrNameLst>
                                      </p:cBhvr>
                                      <p:to>
                                        <p:strVal val="visible"/>
                                      </p:to>
                                    </p:set>
                                    <p:animEffect transition="in" filter="wipe(up)">
                                      <p:cBhvr>
                                        <p:cTn id="115" dur="500"/>
                                        <p:tgtEl>
                                          <p:spTgt spid="197"/>
                                        </p:tgtEl>
                                      </p:cBhvr>
                                    </p:animEffect>
                                  </p:childTnLst>
                                </p:cTn>
                              </p:par>
                              <p:par>
                                <p:cTn id="116" presetID="22" presetClass="entr" presetSubtype="1" fill="hold" nodeType="withEffect">
                                  <p:stCondLst>
                                    <p:cond delay="0"/>
                                  </p:stCondLst>
                                  <p:childTnLst>
                                    <p:set>
                                      <p:cBhvr>
                                        <p:cTn id="117" dur="1" fill="hold">
                                          <p:stCondLst>
                                            <p:cond delay="0"/>
                                          </p:stCondLst>
                                        </p:cTn>
                                        <p:tgtEl>
                                          <p:spTgt spid="199"/>
                                        </p:tgtEl>
                                        <p:attrNameLst>
                                          <p:attrName>style.visibility</p:attrName>
                                        </p:attrNameLst>
                                      </p:cBhvr>
                                      <p:to>
                                        <p:strVal val="visible"/>
                                      </p:to>
                                    </p:set>
                                    <p:animEffect transition="in" filter="wipe(up)">
                                      <p:cBhvr>
                                        <p:cTn id="118" dur="500"/>
                                        <p:tgtEl>
                                          <p:spTgt spid="199"/>
                                        </p:tgtEl>
                                      </p:cBhvr>
                                    </p:animEffect>
                                  </p:childTnLst>
                                </p:cTn>
                              </p:par>
                            </p:childTnLst>
                          </p:cTn>
                        </p:par>
                        <p:par>
                          <p:cTn id="119" fill="hold">
                            <p:stCondLst>
                              <p:cond delay="9500"/>
                            </p:stCondLst>
                            <p:childTnLst>
                              <p:par>
                                <p:cTn id="120" presetID="10" presetClass="entr" presetSubtype="0" fill="hold" grpId="0" nodeType="afterEffect">
                                  <p:stCondLst>
                                    <p:cond delay="0"/>
                                  </p:stCondLst>
                                  <p:childTnLst>
                                    <p:set>
                                      <p:cBhvr>
                                        <p:cTn id="121" dur="1" fill="hold">
                                          <p:stCondLst>
                                            <p:cond delay="0"/>
                                          </p:stCondLst>
                                        </p:cTn>
                                        <p:tgtEl>
                                          <p:spTgt spid="198"/>
                                        </p:tgtEl>
                                        <p:attrNameLst>
                                          <p:attrName>style.visibility</p:attrName>
                                        </p:attrNameLst>
                                      </p:cBhvr>
                                      <p:to>
                                        <p:strVal val="visible"/>
                                      </p:to>
                                    </p:set>
                                    <p:animEffect transition="in" filter="fade">
                                      <p:cBhvr>
                                        <p:cTn id="122" dur="500"/>
                                        <p:tgtEl>
                                          <p:spTgt spid="198"/>
                                        </p:tgtEl>
                                      </p:cBhvr>
                                    </p:animEffect>
                                  </p:childTnLst>
                                </p:cTn>
                              </p:par>
                            </p:childTnLst>
                          </p:cTn>
                        </p:par>
                        <p:par>
                          <p:cTn id="123" fill="hold">
                            <p:stCondLst>
                              <p:cond delay="10000"/>
                            </p:stCondLst>
                            <p:childTnLst>
                              <p:par>
                                <p:cTn id="124" presetID="22" presetClass="entr" presetSubtype="1" fill="hold" nodeType="afterEffect">
                                  <p:stCondLst>
                                    <p:cond delay="0"/>
                                  </p:stCondLst>
                                  <p:childTnLst>
                                    <p:set>
                                      <p:cBhvr>
                                        <p:cTn id="125" dur="1" fill="hold">
                                          <p:stCondLst>
                                            <p:cond delay="0"/>
                                          </p:stCondLst>
                                        </p:cTn>
                                        <p:tgtEl>
                                          <p:spTgt spid="203"/>
                                        </p:tgtEl>
                                        <p:attrNameLst>
                                          <p:attrName>style.visibility</p:attrName>
                                        </p:attrNameLst>
                                      </p:cBhvr>
                                      <p:to>
                                        <p:strVal val="visible"/>
                                      </p:to>
                                    </p:set>
                                    <p:animEffect transition="in" filter="wipe(up)">
                                      <p:cBhvr>
                                        <p:cTn id="126" dur="500"/>
                                        <p:tgtEl>
                                          <p:spTgt spid="203"/>
                                        </p:tgtEl>
                                      </p:cBhvr>
                                    </p:animEffect>
                                  </p:childTnLst>
                                </p:cTn>
                              </p:par>
                            </p:childTnLst>
                          </p:cTn>
                        </p:par>
                        <p:par>
                          <p:cTn id="127" fill="hold">
                            <p:stCondLst>
                              <p:cond delay="10500"/>
                            </p:stCondLst>
                            <p:childTnLst>
                              <p:par>
                                <p:cTn id="128" presetID="22" presetClass="entr" presetSubtype="2" fill="hold" nodeType="afterEffect">
                                  <p:stCondLst>
                                    <p:cond delay="0"/>
                                  </p:stCondLst>
                                  <p:childTnLst>
                                    <p:set>
                                      <p:cBhvr>
                                        <p:cTn id="129" dur="1" fill="hold">
                                          <p:stCondLst>
                                            <p:cond delay="0"/>
                                          </p:stCondLst>
                                        </p:cTn>
                                        <p:tgtEl>
                                          <p:spTgt spid="206"/>
                                        </p:tgtEl>
                                        <p:attrNameLst>
                                          <p:attrName>style.visibility</p:attrName>
                                        </p:attrNameLst>
                                      </p:cBhvr>
                                      <p:to>
                                        <p:strVal val="visible"/>
                                      </p:to>
                                    </p:set>
                                    <p:animEffect transition="in" filter="wipe(right)">
                                      <p:cBhvr>
                                        <p:cTn id="130" dur="500"/>
                                        <p:tgtEl>
                                          <p:spTgt spid="206"/>
                                        </p:tgtEl>
                                      </p:cBhvr>
                                    </p:animEffect>
                                  </p:childTnLst>
                                </p:cTn>
                              </p:par>
                            </p:childTnLst>
                          </p:cTn>
                        </p:par>
                        <p:par>
                          <p:cTn id="131" fill="hold">
                            <p:stCondLst>
                              <p:cond delay="11000"/>
                            </p:stCondLst>
                            <p:childTnLst>
                              <p:par>
                                <p:cTn id="132" presetID="10" presetClass="entr" presetSubtype="0" fill="hold" grpId="0" nodeType="afterEffect">
                                  <p:stCondLst>
                                    <p:cond delay="0"/>
                                  </p:stCondLst>
                                  <p:childTnLst>
                                    <p:set>
                                      <p:cBhvr>
                                        <p:cTn id="133" dur="1" fill="hold">
                                          <p:stCondLst>
                                            <p:cond delay="0"/>
                                          </p:stCondLst>
                                        </p:cTn>
                                        <p:tgtEl>
                                          <p:spTgt spid="202"/>
                                        </p:tgtEl>
                                        <p:attrNameLst>
                                          <p:attrName>style.visibility</p:attrName>
                                        </p:attrNameLst>
                                      </p:cBhvr>
                                      <p:to>
                                        <p:strVal val="visible"/>
                                      </p:to>
                                    </p:set>
                                    <p:animEffect transition="in" filter="fade">
                                      <p:cBhvr>
                                        <p:cTn id="134" dur="5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P spid="171" grpId="0" animBg="1"/>
      <p:bldP spid="194" grpId="0" animBg="1"/>
      <p:bldP spid="195" grpId="0" animBg="1"/>
      <p:bldP spid="198" grpId="0" animBg="1"/>
      <p:bldP spid="202"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ím 1"/>
          <p:cNvSpPr txBox="1">
            <a:spLocks/>
          </p:cNvSpPr>
          <p:nvPr/>
        </p:nvSpPr>
        <p:spPr>
          <a:xfrm>
            <a:off x="457200" y="120700"/>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2000" dirty="0" err="1" smtClean="0"/>
              <a:t>Multi-layer</a:t>
            </a:r>
            <a:r>
              <a:rPr lang="hu-HU" sz="2000" dirty="0" smtClean="0"/>
              <a:t> </a:t>
            </a:r>
            <a:r>
              <a:rPr lang="hu-HU" sz="2000" dirty="0" err="1" smtClean="0"/>
              <a:t>process</a:t>
            </a:r>
            <a:r>
              <a:rPr lang="hu-HU" sz="2000" dirty="0" smtClean="0"/>
              <a:t> </a:t>
            </a:r>
            <a:r>
              <a:rPr lang="hu-HU" sz="2000" dirty="0" err="1" smtClean="0"/>
              <a:t>architecture</a:t>
            </a:r>
            <a:endParaRPr lang="en-US" sz="2000" dirty="0"/>
          </a:p>
        </p:txBody>
      </p:sp>
      <p:sp>
        <p:nvSpPr>
          <p:cNvPr id="5" name="Téglalap 4"/>
          <p:cNvSpPr/>
          <p:nvPr/>
        </p:nvSpPr>
        <p:spPr>
          <a:xfrm>
            <a:off x="395536" y="627534"/>
            <a:ext cx="8352928" cy="1446550"/>
          </a:xfrm>
          <a:prstGeom prst="rect">
            <a:avLst/>
          </a:prstGeom>
        </p:spPr>
        <p:txBody>
          <a:bodyPr wrap="square">
            <a:spAutoFit/>
          </a:bodyPr>
          <a:lstStyle/>
          <a:p>
            <a:r>
              <a:rPr lang="hu-HU" sz="1400" b="1" dirty="0" err="1" smtClean="0"/>
              <a:t>Multi-layer</a:t>
            </a:r>
            <a:r>
              <a:rPr lang="hu-HU" sz="1400" b="1" dirty="0" smtClean="0"/>
              <a:t> </a:t>
            </a:r>
            <a:r>
              <a:rPr lang="hu-HU" sz="1400" b="1" dirty="0" err="1" smtClean="0"/>
              <a:t>process</a:t>
            </a:r>
            <a:r>
              <a:rPr lang="hu-HU" sz="1400" b="1" dirty="0" smtClean="0"/>
              <a:t> </a:t>
            </a:r>
            <a:r>
              <a:rPr lang="hu-HU" sz="1400" b="1" dirty="0" err="1" smtClean="0"/>
              <a:t>model</a:t>
            </a:r>
            <a:endParaRPr lang="hu-HU" sz="1400" b="1" dirty="0" smtClean="0"/>
          </a:p>
          <a:p>
            <a:endParaRPr lang="hu-HU" sz="400" b="1" dirty="0" smtClean="0"/>
          </a:p>
          <a:p>
            <a:r>
              <a:rPr lang="en-GB" sz="1400" dirty="0" smtClean="0"/>
              <a:t>The </a:t>
            </a:r>
            <a:r>
              <a:rPr lang="en-GB" sz="1400" dirty="0"/>
              <a:t>multi-layer architecture of the BPMN process modelling approach is used to define three </a:t>
            </a:r>
            <a:r>
              <a:rPr lang="hu-HU" sz="1400" dirty="0" err="1" smtClean="0"/>
              <a:t>conceptual</a:t>
            </a:r>
            <a:r>
              <a:rPr lang="hu-HU" sz="1400" dirty="0" smtClean="0"/>
              <a:t> </a:t>
            </a:r>
            <a:r>
              <a:rPr lang="en-GB" sz="1400" dirty="0" smtClean="0"/>
              <a:t>process </a:t>
            </a:r>
            <a:r>
              <a:rPr lang="en-GB" sz="1400" dirty="0"/>
              <a:t>layers: </a:t>
            </a:r>
            <a:endParaRPr lang="hu-HU" sz="1400" dirty="0" smtClean="0"/>
          </a:p>
          <a:p>
            <a:pPr marL="285750" indent="-285750">
              <a:buFont typeface="Arial" pitchFamily="34" charset="0"/>
              <a:buChar char="•"/>
            </a:pPr>
            <a:r>
              <a:rPr lang="hu-HU" sz="1400" dirty="0"/>
              <a:t>G</a:t>
            </a:r>
            <a:r>
              <a:rPr lang="en-GB" sz="1400" dirty="0" err="1" smtClean="0"/>
              <a:t>eneral</a:t>
            </a:r>
            <a:r>
              <a:rPr lang="en-GB" sz="1400" dirty="0" smtClean="0"/>
              <a:t> </a:t>
            </a:r>
            <a:r>
              <a:rPr lang="en-GB" sz="1400" dirty="0"/>
              <a:t>archival layer (GAL) gives a high-level representation of the process </a:t>
            </a:r>
            <a:endParaRPr lang="hu-HU" sz="1400" dirty="0" smtClean="0"/>
          </a:p>
          <a:p>
            <a:pPr marL="285750" indent="-285750">
              <a:buFont typeface="Arial" pitchFamily="34" charset="0"/>
              <a:buChar char="•"/>
            </a:pPr>
            <a:r>
              <a:rPr lang="hu-HU" sz="1400" dirty="0" smtClean="0"/>
              <a:t>A</a:t>
            </a:r>
            <a:r>
              <a:rPr lang="en-GB" sz="1400" dirty="0" err="1" smtClean="0"/>
              <a:t>rchival</a:t>
            </a:r>
            <a:r>
              <a:rPr lang="en-GB" sz="1400" dirty="0" smtClean="0"/>
              <a:t> </a:t>
            </a:r>
            <a:r>
              <a:rPr lang="en-GB" sz="1400" dirty="0"/>
              <a:t>detail layer (DAL) </a:t>
            </a:r>
            <a:r>
              <a:rPr lang="hu-HU" sz="1400" dirty="0" err="1" smtClean="0"/>
              <a:t>contains</a:t>
            </a:r>
            <a:r>
              <a:rPr lang="hu-HU" sz="1400" dirty="0" smtClean="0"/>
              <a:t> </a:t>
            </a:r>
            <a:r>
              <a:rPr lang="hu-HU" sz="1400" dirty="0" err="1" smtClean="0"/>
              <a:t>process</a:t>
            </a:r>
            <a:r>
              <a:rPr lang="hu-HU" sz="1400" dirty="0" smtClean="0"/>
              <a:t> </a:t>
            </a:r>
            <a:r>
              <a:rPr lang="hu-HU" sz="1400" dirty="0" err="1" smtClean="0"/>
              <a:t>elements</a:t>
            </a:r>
            <a:r>
              <a:rPr lang="hu-HU" sz="1400" dirty="0" smtClean="0"/>
              <a:t> </a:t>
            </a:r>
            <a:r>
              <a:rPr lang="hu-HU" sz="1400" dirty="0" err="1" smtClean="0"/>
              <a:t>relevant</a:t>
            </a:r>
            <a:r>
              <a:rPr lang="hu-HU" sz="1400" dirty="0" smtClean="0"/>
              <a:t> </a:t>
            </a:r>
            <a:r>
              <a:rPr lang="hu-HU" sz="1400" dirty="0" err="1" smtClean="0"/>
              <a:t>for</a:t>
            </a:r>
            <a:r>
              <a:rPr lang="hu-HU" sz="1400" dirty="0" smtClean="0"/>
              <a:t> an </a:t>
            </a:r>
            <a:r>
              <a:rPr lang="hu-HU" sz="1400" dirty="0" err="1" smtClean="0"/>
              <a:t>archivist</a:t>
            </a:r>
            <a:endParaRPr lang="hu-HU" sz="1400" dirty="0"/>
          </a:p>
          <a:p>
            <a:pPr marL="285750" indent="-285750">
              <a:buFont typeface="Arial" pitchFamily="34" charset="0"/>
              <a:buChar char="•"/>
            </a:pPr>
            <a:r>
              <a:rPr lang="hu-HU" sz="1400" dirty="0" smtClean="0"/>
              <a:t>T</a:t>
            </a:r>
            <a:r>
              <a:rPr lang="en-GB" sz="1400" dirty="0" err="1" smtClean="0"/>
              <a:t>echnical</a:t>
            </a:r>
            <a:r>
              <a:rPr lang="en-GB" sz="1400" dirty="0" smtClean="0"/>
              <a:t> </a:t>
            </a:r>
            <a:r>
              <a:rPr lang="en-GB" sz="1400" dirty="0"/>
              <a:t>detail layer (TDL) </a:t>
            </a:r>
            <a:r>
              <a:rPr lang="hu-HU" sz="1400" dirty="0" err="1" smtClean="0"/>
              <a:t>contains</a:t>
            </a:r>
            <a:r>
              <a:rPr lang="hu-HU" sz="1400" dirty="0" smtClean="0"/>
              <a:t> </a:t>
            </a:r>
            <a:r>
              <a:rPr lang="hu-HU" sz="1400" dirty="0" err="1" smtClean="0"/>
              <a:t>technical</a:t>
            </a:r>
            <a:r>
              <a:rPr lang="hu-HU" sz="1400" dirty="0" smtClean="0"/>
              <a:t> </a:t>
            </a:r>
            <a:r>
              <a:rPr lang="hu-HU" sz="1400" dirty="0" err="1" smtClean="0"/>
              <a:t>details</a:t>
            </a:r>
            <a:r>
              <a:rPr lang="hu-HU" sz="1400" dirty="0" smtClean="0"/>
              <a:t> </a:t>
            </a:r>
            <a:r>
              <a:rPr lang="hu-HU" sz="1400" dirty="0" err="1" smtClean="0"/>
              <a:t>relevant</a:t>
            </a:r>
            <a:r>
              <a:rPr lang="hu-HU" sz="1400" dirty="0" smtClean="0"/>
              <a:t> </a:t>
            </a:r>
            <a:r>
              <a:rPr lang="hu-HU" sz="1400" dirty="0" err="1" smtClean="0"/>
              <a:t>only</a:t>
            </a:r>
            <a:r>
              <a:rPr lang="hu-HU" sz="1400" dirty="0" smtClean="0"/>
              <a:t> </a:t>
            </a:r>
            <a:r>
              <a:rPr lang="hu-HU" sz="1400" dirty="0" err="1" smtClean="0"/>
              <a:t>to</a:t>
            </a:r>
            <a:r>
              <a:rPr lang="hu-HU" sz="1400" dirty="0" smtClean="0"/>
              <a:t> IT </a:t>
            </a:r>
            <a:r>
              <a:rPr lang="en-GB" sz="1400" dirty="0" smtClean="0"/>
              <a:t>people</a:t>
            </a:r>
            <a:r>
              <a:rPr lang="hu-HU" sz="1400" dirty="0" smtClean="0"/>
              <a:t> </a:t>
            </a:r>
            <a:r>
              <a:rPr lang="hu-HU" sz="1400" dirty="0" err="1" smtClean="0"/>
              <a:t>or</a:t>
            </a:r>
            <a:r>
              <a:rPr lang="hu-HU" sz="1400" dirty="0" smtClean="0"/>
              <a:t> </a:t>
            </a:r>
            <a:r>
              <a:rPr lang="hu-HU" sz="1400" dirty="0" err="1" smtClean="0"/>
              <a:t>technical</a:t>
            </a:r>
            <a:r>
              <a:rPr lang="hu-HU" sz="1400" dirty="0" smtClean="0"/>
              <a:t> </a:t>
            </a:r>
            <a:r>
              <a:rPr lang="hu-HU" sz="1400" dirty="0" err="1" smtClean="0"/>
              <a:t>staff</a:t>
            </a:r>
            <a:r>
              <a:rPr lang="en-GB" sz="1400" dirty="0" smtClean="0"/>
              <a:t>. </a:t>
            </a:r>
            <a:endParaRPr lang="hu-HU" sz="1400" dirty="0" smtClean="0"/>
          </a:p>
        </p:txBody>
      </p:sp>
      <p:pic>
        <p:nvPicPr>
          <p:cNvPr id="6"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23529" y="2275900"/>
            <a:ext cx="5960513" cy="164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Egyenes összekötő nyíllal 6"/>
          <p:cNvCxnSpPr/>
          <p:nvPr/>
        </p:nvCxnSpPr>
        <p:spPr>
          <a:xfrm flipV="1">
            <a:off x="5131468" y="2418007"/>
            <a:ext cx="1528764" cy="261755"/>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0" name="Szövegdoboz 9"/>
          <p:cNvSpPr txBox="1"/>
          <p:nvPr/>
        </p:nvSpPr>
        <p:spPr>
          <a:xfrm>
            <a:off x="6732240" y="2193709"/>
            <a:ext cx="2232248" cy="646331"/>
          </a:xfrm>
          <a:prstGeom prst="rect">
            <a:avLst/>
          </a:prstGeom>
          <a:noFill/>
        </p:spPr>
        <p:txBody>
          <a:bodyPr wrap="square" rtlCol="0">
            <a:spAutoFit/>
          </a:bodyPr>
          <a:lstStyle/>
          <a:p>
            <a:r>
              <a:rPr lang="hu-HU" dirty="0" smtClean="0">
                <a:solidFill>
                  <a:srgbClr val="0070C0"/>
                </a:solidFill>
              </a:rPr>
              <a:t>General </a:t>
            </a:r>
            <a:r>
              <a:rPr lang="hu-HU" dirty="0" err="1" smtClean="0">
                <a:solidFill>
                  <a:srgbClr val="0070C0"/>
                </a:solidFill>
              </a:rPr>
              <a:t>archival</a:t>
            </a:r>
            <a:r>
              <a:rPr lang="hu-HU" dirty="0" smtClean="0">
                <a:solidFill>
                  <a:srgbClr val="0070C0"/>
                </a:solidFill>
              </a:rPr>
              <a:t> </a:t>
            </a:r>
            <a:r>
              <a:rPr lang="hu-HU" dirty="0" err="1" smtClean="0">
                <a:solidFill>
                  <a:srgbClr val="0070C0"/>
                </a:solidFill>
              </a:rPr>
              <a:t>layer</a:t>
            </a:r>
            <a:r>
              <a:rPr lang="hu-HU" dirty="0" smtClean="0">
                <a:solidFill>
                  <a:srgbClr val="0070C0"/>
                </a:solidFill>
              </a:rPr>
              <a:t> (GAL)</a:t>
            </a:r>
            <a:endParaRPr lang="hu-HU" dirty="0">
              <a:solidFill>
                <a:srgbClr val="0070C0"/>
              </a:solidFill>
            </a:endParaRPr>
          </a:p>
        </p:txBody>
      </p:sp>
      <p:pic>
        <p:nvPicPr>
          <p:cNvPr id="13" name="Picture 2"/>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049042" y="3255070"/>
            <a:ext cx="3691028" cy="882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Egyenes összekötő nyíllal 13"/>
          <p:cNvCxnSpPr/>
          <p:nvPr/>
        </p:nvCxnSpPr>
        <p:spPr>
          <a:xfrm flipH="1">
            <a:off x="1331640" y="2949792"/>
            <a:ext cx="1454898" cy="540060"/>
          </a:xfrm>
          <a:prstGeom prst="straightConnector1">
            <a:avLst/>
          </a:prstGeom>
          <a:ln w="19050">
            <a:solidFill>
              <a:srgbClr val="A4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026" name="Picture 2" descr="C:\0_Work\E-Ark project\WP2 - General Model and Use Cases\0-GM v2\E-ARK GM 2.0 - Active Presentation v2.0\E-ARK GM v2.10 - PI-TDL - UC1.png"/>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l="2696" t="4585" r="2459" b="25772"/>
          <a:stretch/>
        </p:blipFill>
        <p:spPr bwMode="auto">
          <a:xfrm>
            <a:off x="2555776" y="3885981"/>
            <a:ext cx="3057528" cy="1224051"/>
          </a:xfrm>
          <a:prstGeom prst="rect">
            <a:avLst/>
          </a:prstGeom>
          <a:noFill/>
          <a:extLst>
            <a:ext uri="{909E8E84-426E-40DD-AFC4-6F175D3DCCD1}">
              <a14:hiddenFill xmlns:a14="http://schemas.microsoft.com/office/drawing/2010/main">
                <a:solidFill>
                  <a:srgbClr val="FFFFFF"/>
                </a:solidFill>
              </a14:hiddenFill>
            </a:ext>
          </a:extLst>
        </p:spPr>
      </p:pic>
      <p:cxnSp>
        <p:nvCxnSpPr>
          <p:cNvPr id="18" name="Egyenes összekötő nyíllal 17"/>
          <p:cNvCxnSpPr/>
          <p:nvPr/>
        </p:nvCxnSpPr>
        <p:spPr>
          <a:xfrm flipV="1">
            <a:off x="3602704" y="3228097"/>
            <a:ext cx="3057528" cy="207749"/>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9" name="Szövegdoboz 18"/>
          <p:cNvSpPr txBox="1"/>
          <p:nvPr/>
        </p:nvSpPr>
        <p:spPr>
          <a:xfrm>
            <a:off x="6732240" y="3005104"/>
            <a:ext cx="2232248" cy="646331"/>
          </a:xfrm>
          <a:prstGeom prst="rect">
            <a:avLst/>
          </a:prstGeom>
          <a:noFill/>
        </p:spPr>
        <p:txBody>
          <a:bodyPr wrap="square" rtlCol="0">
            <a:spAutoFit/>
          </a:bodyPr>
          <a:lstStyle/>
          <a:p>
            <a:r>
              <a:rPr lang="hu-HU" dirty="0" err="1">
                <a:solidFill>
                  <a:srgbClr val="0070C0"/>
                </a:solidFill>
              </a:rPr>
              <a:t>A</a:t>
            </a:r>
            <a:r>
              <a:rPr lang="hu-HU" dirty="0" err="1" smtClean="0">
                <a:solidFill>
                  <a:srgbClr val="0070C0"/>
                </a:solidFill>
              </a:rPr>
              <a:t>rchival</a:t>
            </a:r>
            <a:r>
              <a:rPr lang="hu-HU" dirty="0" smtClean="0">
                <a:solidFill>
                  <a:srgbClr val="0070C0"/>
                </a:solidFill>
              </a:rPr>
              <a:t> </a:t>
            </a:r>
            <a:r>
              <a:rPr lang="hu-HU" dirty="0" err="1" smtClean="0">
                <a:solidFill>
                  <a:srgbClr val="0070C0"/>
                </a:solidFill>
              </a:rPr>
              <a:t>detail</a:t>
            </a:r>
            <a:r>
              <a:rPr lang="hu-HU" dirty="0" smtClean="0">
                <a:solidFill>
                  <a:srgbClr val="0070C0"/>
                </a:solidFill>
              </a:rPr>
              <a:t> </a:t>
            </a:r>
            <a:r>
              <a:rPr lang="hu-HU" dirty="0" err="1" smtClean="0">
                <a:solidFill>
                  <a:srgbClr val="0070C0"/>
                </a:solidFill>
              </a:rPr>
              <a:t>layer</a:t>
            </a:r>
            <a:r>
              <a:rPr lang="hu-HU" dirty="0" smtClean="0">
                <a:solidFill>
                  <a:srgbClr val="0070C0"/>
                </a:solidFill>
              </a:rPr>
              <a:t> (DAL)</a:t>
            </a:r>
            <a:endParaRPr lang="hu-HU" dirty="0">
              <a:solidFill>
                <a:srgbClr val="0070C0"/>
              </a:solidFill>
            </a:endParaRPr>
          </a:p>
        </p:txBody>
      </p:sp>
      <p:cxnSp>
        <p:nvCxnSpPr>
          <p:cNvPr id="23" name="Egyenes összekötő nyíllal 22"/>
          <p:cNvCxnSpPr/>
          <p:nvPr/>
        </p:nvCxnSpPr>
        <p:spPr>
          <a:xfrm>
            <a:off x="2195736" y="3813888"/>
            <a:ext cx="504056" cy="270030"/>
          </a:xfrm>
          <a:prstGeom prst="straightConnector1">
            <a:avLst/>
          </a:prstGeom>
          <a:ln w="19050">
            <a:solidFill>
              <a:srgbClr val="A4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 name="Egyenes összekötő nyíllal 25"/>
          <p:cNvCxnSpPr>
            <a:endCxn id="27" idx="1"/>
          </p:cNvCxnSpPr>
          <p:nvPr/>
        </p:nvCxnSpPr>
        <p:spPr>
          <a:xfrm flipV="1">
            <a:off x="5148064" y="4191061"/>
            <a:ext cx="1600772" cy="486924"/>
          </a:xfrm>
          <a:prstGeom prst="straightConnector1">
            <a:avLst/>
          </a:prstGeom>
          <a:ln w="1905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27" name="Szövegdoboz 26"/>
          <p:cNvSpPr txBox="1"/>
          <p:nvPr/>
        </p:nvSpPr>
        <p:spPr>
          <a:xfrm>
            <a:off x="6748836" y="3867895"/>
            <a:ext cx="2232248" cy="646331"/>
          </a:xfrm>
          <a:prstGeom prst="rect">
            <a:avLst/>
          </a:prstGeom>
          <a:noFill/>
        </p:spPr>
        <p:txBody>
          <a:bodyPr wrap="square" rtlCol="0">
            <a:spAutoFit/>
          </a:bodyPr>
          <a:lstStyle/>
          <a:p>
            <a:r>
              <a:rPr lang="hu-HU" dirty="0" err="1" smtClean="0">
                <a:solidFill>
                  <a:srgbClr val="0070C0"/>
                </a:solidFill>
              </a:rPr>
              <a:t>Technical</a:t>
            </a:r>
            <a:r>
              <a:rPr lang="hu-HU" dirty="0" smtClean="0">
                <a:solidFill>
                  <a:srgbClr val="0070C0"/>
                </a:solidFill>
              </a:rPr>
              <a:t> </a:t>
            </a:r>
            <a:r>
              <a:rPr lang="hu-HU" dirty="0" err="1" smtClean="0">
                <a:solidFill>
                  <a:srgbClr val="0070C0"/>
                </a:solidFill>
              </a:rPr>
              <a:t>detail</a:t>
            </a:r>
            <a:r>
              <a:rPr lang="hu-HU" dirty="0" smtClean="0">
                <a:solidFill>
                  <a:srgbClr val="0070C0"/>
                </a:solidFill>
              </a:rPr>
              <a:t>  </a:t>
            </a:r>
            <a:r>
              <a:rPr lang="hu-HU" dirty="0" err="1" smtClean="0">
                <a:solidFill>
                  <a:srgbClr val="0070C0"/>
                </a:solidFill>
              </a:rPr>
              <a:t>layer</a:t>
            </a:r>
            <a:r>
              <a:rPr lang="hu-HU" dirty="0" smtClean="0">
                <a:solidFill>
                  <a:srgbClr val="0070C0"/>
                </a:solidFill>
              </a:rPr>
              <a:t> (TDLL)</a:t>
            </a:r>
            <a:endParaRPr lang="hu-HU" dirty="0">
              <a:solidFill>
                <a:srgbClr val="0070C0"/>
              </a:solidFill>
            </a:endParaRPr>
          </a:p>
        </p:txBody>
      </p:sp>
    </p:spTree>
    <p:extLst>
      <p:ext uri="{BB962C8B-B14F-4D97-AF65-F5344CB8AC3E}">
        <p14:creationId xmlns:p14="http://schemas.microsoft.com/office/powerpoint/2010/main" val="470080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ím 1"/>
          <p:cNvSpPr txBox="1">
            <a:spLocks/>
          </p:cNvSpPr>
          <p:nvPr/>
        </p:nvSpPr>
        <p:spPr>
          <a:xfrm>
            <a:off x="457200" y="51470"/>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t>E-ARK </a:t>
            </a:r>
            <a:r>
              <a:rPr lang="hu-HU" sz="1800" dirty="0" err="1" smtClean="0"/>
              <a:t>Format</a:t>
            </a:r>
            <a:r>
              <a:rPr lang="hu-HU" sz="1800" dirty="0" smtClean="0"/>
              <a:t> </a:t>
            </a:r>
            <a:r>
              <a:rPr lang="hu-HU" sz="1800" dirty="0" err="1" smtClean="0"/>
              <a:t>Specification</a:t>
            </a:r>
            <a:r>
              <a:rPr lang="hu-HU" sz="1800" dirty="0" smtClean="0"/>
              <a:t> </a:t>
            </a:r>
            <a:r>
              <a:rPr lang="hu-HU" sz="1800" dirty="0" err="1" smtClean="0"/>
              <a:t>Overview</a:t>
            </a:r>
            <a:endParaRPr lang="en-US" sz="1800" dirty="0"/>
          </a:p>
        </p:txBody>
      </p:sp>
      <p:sp>
        <p:nvSpPr>
          <p:cNvPr id="5" name="Téglalap 4"/>
          <p:cNvSpPr/>
          <p:nvPr/>
        </p:nvSpPr>
        <p:spPr>
          <a:xfrm>
            <a:off x="395536" y="627534"/>
            <a:ext cx="8352928" cy="2031325"/>
          </a:xfrm>
          <a:prstGeom prst="rect">
            <a:avLst/>
          </a:prstGeom>
        </p:spPr>
        <p:txBody>
          <a:bodyPr wrap="square">
            <a:spAutoFit/>
          </a:bodyPr>
          <a:lstStyle/>
          <a:p>
            <a:r>
              <a:rPr lang="hu-HU" sz="1400" b="1" dirty="0" smtClean="0"/>
              <a:t>E-ARK </a:t>
            </a:r>
            <a:r>
              <a:rPr lang="hu-HU" sz="1400" b="1" dirty="0" err="1" smtClean="0"/>
              <a:t>Information</a:t>
            </a:r>
            <a:r>
              <a:rPr lang="hu-HU" sz="1400" b="1" dirty="0" smtClean="0"/>
              <a:t> </a:t>
            </a:r>
            <a:r>
              <a:rPr lang="hu-HU" sz="1400" b="1" dirty="0" err="1" smtClean="0"/>
              <a:t>Packages</a:t>
            </a:r>
            <a:r>
              <a:rPr lang="hu-HU" sz="1400" b="1" dirty="0" smtClean="0"/>
              <a:t> and </a:t>
            </a:r>
            <a:r>
              <a:rPr lang="hu-HU" sz="1400" b="1" dirty="0" err="1" smtClean="0"/>
              <a:t>Common</a:t>
            </a:r>
            <a:r>
              <a:rPr lang="hu-HU" sz="1400" b="1" dirty="0" smtClean="0"/>
              <a:t> </a:t>
            </a:r>
            <a:r>
              <a:rPr lang="hu-HU" sz="1400" b="1" dirty="0" err="1" smtClean="0"/>
              <a:t>Specification</a:t>
            </a:r>
            <a:endParaRPr lang="hu-HU" sz="1400" b="1" dirty="0" smtClean="0"/>
          </a:p>
          <a:p>
            <a:endParaRPr lang="hu-HU" sz="1400" dirty="0" smtClean="0">
              <a:solidFill>
                <a:schemeClr val="tx1">
                  <a:lumMod val="75000"/>
                  <a:lumOff val="25000"/>
                </a:schemeClr>
              </a:solidFill>
            </a:endParaRPr>
          </a:p>
          <a:p>
            <a:pPr algn="just"/>
            <a:r>
              <a:rPr lang="en-US" sz="1400" dirty="0" smtClean="0">
                <a:solidFill>
                  <a:schemeClr val="tx1">
                    <a:lumMod val="75000"/>
                    <a:lumOff val="25000"/>
                  </a:schemeClr>
                </a:solidFill>
              </a:rPr>
              <a:t>According </a:t>
            </a:r>
            <a:r>
              <a:rPr lang="en-US" sz="1400" dirty="0">
                <a:solidFill>
                  <a:schemeClr val="tx1">
                    <a:lumMod val="75000"/>
                    <a:lumOff val="25000"/>
                  </a:schemeClr>
                </a:solidFill>
              </a:rPr>
              <a:t>to OAIS three types of Information Packages (IPs) are present in a digital preservation ecosystem: </a:t>
            </a:r>
            <a:r>
              <a:rPr lang="en-US" sz="1400" b="1" dirty="0">
                <a:solidFill>
                  <a:schemeClr val="tx1">
                    <a:lumMod val="75000"/>
                    <a:lumOff val="25000"/>
                  </a:schemeClr>
                </a:solidFill>
              </a:rPr>
              <a:t>Submission Information Packages</a:t>
            </a:r>
            <a:r>
              <a:rPr lang="en-US" sz="1400" dirty="0">
                <a:solidFill>
                  <a:schemeClr val="tx1">
                    <a:lumMod val="75000"/>
                    <a:lumOff val="25000"/>
                  </a:schemeClr>
                </a:solidFill>
              </a:rPr>
              <a:t> (SIPs), </a:t>
            </a:r>
            <a:r>
              <a:rPr lang="en-US" sz="1400" b="1" dirty="0">
                <a:solidFill>
                  <a:schemeClr val="tx1">
                    <a:lumMod val="75000"/>
                    <a:lumOff val="25000"/>
                  </a:schemeClr>
                </a:solidFill>
              </a:rPr>
              <a:t>Archival Information Packages</a:t>
            </a:r>
            <a:r>
              <a:rPr lang="en-US" sz="1400" dirty="0">
                <a:solidFill>
                  <a:schemeClr val="tx1">
                    <a:lumMod val="75000"/>
                    <a:lumOff val="25000"/>
                  </a:schemeClr>
                </a:solidFill>
              </a:rPr>
              <a:t> (AIPs) and </a:t>
            </a:r>
            <a:r>
              <a:rPr lang="en-US" sz="1400" b="1" dirty="0">
                <a:solidFill>
                  <a:schemeClr val="tx1">
                    <a:lumMod val="75000"/>
                    <a:lumOff val="25000"/>
                  </a:schemeClr>
                </a:solidFill>
              </a:rPr>
              <a:t>Dissemination Information Packages</a:t>
            </a:r>
            <a:r>
              <a:rPr lang="en-US" sz="1400" dirty="0">
                <a:solidFill>
                  <a:schemeClr val="tx1">
                    <a:lumMod val="75000"/>
                    <a:lumOff val="25000"/>
                  </a:schemeClr>
                </a:solidFill>
              </a:rPr>
              <a:t> (DIPs). </a:t>
            </a:r>
            <a:endParaRPr lang="hu-HU" sz="1400" dirty="0" smtClean="0">
              <a:solidFill>
                <a:schemeClr val="tx1">
                  <a:lumMod val="75000"/>
                  <a:lumOff val="25000"/>
                </a:schemeClr>
              </a:solidFill>
            </a:endParaRPr>
          </a:p>
          <a:p>
            <a:endParaRPr lang="en-US" sz="1400" dirty="0">
              <a:solidFill>
                <a:schemeClr val="tx1">
                  <a:lumMod val="75000"/>
                  <a:lumOff val="25000"/>
                </a:schemeClr>
              </a:solidFill>
            </a:endParaRPr>
          </a:p>
          <a:p>
            <a:pPr algn="just"/>
            <a:r>
              <a:rPr lang="en-US" sz="1400" dirty="0">
                <a:solidFill>
                  <a:schemeClr val="tx1">
                    <a:lumMod val="75000"/>
                    <a:lumOff val="25000"/>
                  </a:schemeClr>
                </a:solidFill>
              </a:rPr>
              <a:t>The </a:t>
            </a:r>
            <a:r>
              <a:rPr lang="hu-HU" sz="1400" b="1" dirty="0" smtClean="0">
                <a:solidFill>
                  <a:schemeClr val="tx1">
                    <a:lumMod val="75000"/>
                    <a:lumOff val="25000"/>
                  </a:schemeClr>
                </a:solidFill>
              </a:rPr>
              <a:t>E-ARK </a:t>
            </a:r>
            <a:r>
              <a:rPr lang="en-US" sz="1400" b="1" dirty="0" smtClean="0">
                <a:solidFill>
                  <a:schemeClr val="tx1">
                    <a:lumMod val="75000"/>
                    <a:lumOff val="25000"/>
                  </a:schemeClr>
                </a:solidFill>
              </a:rPr>
              <a:t>Common </a:t>
            </a:r>
            <a:r>
              <a:rPr lang="en-US" sz="1400" b="1" dirty="0">
                <a:solidFill>
                  <a:schemeClr val="tx1">
                    <a:lumMod val="75000"/>
                    <a:lumOff val="25000"/>
                  </a:schemeClr>
                </a:solidFill>
              </a:rPr>
              <a:t>Specification</a:t>
            </a:r>
            <a:r>
              <a:rPr lang="en-US" sz="1400" dirty="0">
                <a:solidFill>
                  <a:schemeClr val="tx1">
                    <a:lumMod val="75000"/>
                    <a:lumOff val="25000"/>
                  </a:schemeClr>
                </a:solidFill>
              </a:rPr>
              <a:t> aims to </a:t>
            </a:r>
            <a:r>
              <a:rPr lang="en-GB" sz="1400" dirty="0" smtClean="0">
                <a:solidFill>
                  <a:schemeClr val="tx1">
                    <a:lumMod val="75000"/>
                    <a:lumOff val="25000"/>
                  </a:schemeClr>
                </a:solidFill>
              </a:rPr>
              <a:t>summarise</a:t>
            </a:r>
            <a:r>
              <a:rPr lang="en-US" sz="1400" dirty="0" smtClean="0">
                <a:solidFill>
                  <a:schemeClr val="tx1">
                    <a:lumMod val="75000"/>
                    <a:lumOff val="25000"/>
                  </a:schemeClr>
                </a:solidFill>
              </a:rPr>
              <a:t> </a:t>
            </a:r>
            <a:r>
              <a:rPr lang="en-US" sz="1400" dirty="0">
                <a:solidFill>
                  <a:schemeClr val="tx1">
                    <a:lumMod val="75000"/>
                    <a:lumOff val="25000"/>
                  </a:schemeClr>
                </a:solidFill>
              </a:rPr>
              <a:t>the common aspects of all these IPs. The main goal is to define the</a:t>
            </a:r>
            <a:r>
              <a:rPr lang="hu-HU" sz="1400" dirty="0">
                <a:solidFill>
                  <a:schemeClr val="tx1">
                    <a:lumMod val="75000"/>
                    <a:lumOff val="25000"/>
                  </a:schemeClr>
                </a:solidFill>
              </a:rPr>
              <a:t> </a:t>
            </a:r>
            <a:r>
              <a:rPr lang="en-US" sz="1400" dirty="0">
                <a:solidFill>
                  <a:schemeClr val="tx1">
                    <a:lumMod val="75000"/>
                    <a:lumOff val="25000"/>
                  </a:schemeClr>
                </a:solidFill>
              </a:rPr>
              <a:t>common</a:t>
            </a:r>
            <a:r>
              <a:rPr lang="hu-HU" sz="1400" dirty="0">
                <a:solidFill>
                  <a:schemeClr val="tx1">
                    <a:lumMod val="75000"/>
                    <a:lumOff val="25000"/>
                  </a:schemeClr>
                </a:solidFill>
              </a:rPr>
              <a:t> </a:t>
            </a:r>
            <a:r>
              <a:rPr lang="en-US" sz="1400" dirty="0">
                <a:solidFill>
                  <a:schemeClr val="tx1">
                    <a:lumMod val="75000"/>
                    <a:lumOff val="25000"/>
                  </a:schemeClr>
                </a:solidFill>
              </a:rPr>
              <a:t>IP </a:t>
            </a:r>
            <a:r>
              <a:rPr lang="hu-HU" sz="1400" dirty="0">
                <a:solidFill>
                  <a:schemeClr val="tx1">
                    <a:lumMod val="75000"/>
                    <a:lumOff val="25000"/>
                  </a:schemeClr>
                </a:solidFill>
              </a:rPr>
              <a:t> </a:t>
            </a:r>
            <a:r>
              <a:rPr lang="en-US" sz="1400" dirty="0">
                <a:solidFill>
                  <a:schemeClr val="tx1">
                    <a:lumMod val="75000"/>
                    <a:lumOff val="25000"/>
                  </a:schemeClr>
                </a:solidFill>
              </a:rPr>
              <a:t>aspects </a:t>
            </a:r>
            <a:r>
              <a:rPr lang="hu-HU" sz="1400" dirty="0">
                <a:solidFill>
                  <a:schemeClr val="tx1">
                    <a:lumMod val="75000"/>
                    <a:lumOff val="25000"/>
                  </a:schemeClr>
                </a:solidFill>
              </a:rPr>
              <a:t> </a:t>
            </a:r>
            <a:r>
              <a:rPr lang="en-US" sz="1400" dirty="0">
                <a:solidFill>
                  <a:schemeClr val="tx1">
                    <a:lumMod val="75000"/>
                    <a:lumOff val="25000"/>
                  </a:schemeClr>
                </a:solidFill>
              </a:rPr>
              <a:t>which are needed by tools for carrying out initial validation and identification of any package</a:t>
            </a:r>
            <a:r>
              <a:rPr lang="hu-HU" sz="1400" dirty="0">
                <a:solidFill>
                  <a:schemeClr val="tx1">
                    <a:lumMod val="75000"/>
                    <a:lumOff val="25000"/>
                  </a:schemeClr>
                </a:solidFill>
              </a:rPr>
              <a:t>. </a:t>
            </a:r>
            <a:endParaRPr lang="hu-HU" sz="1400" b="1" dirty="0" smtClean="0"/>
          </a:p>
        </p:txBody>
      </p:sp>
      <p:pic>
        <p:nvPicPr>
          <p:cNvPr id="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6830" y="3051968"/>
            <a:ext cx="3767138" cy="1824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Jobbra nyíl 1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Téglalap 8"/>
          <p:cNvSpPr/>
          <p:nvPr/>
        </p:nvSpPr>
        <p:spPr>
          <a:xfrm>
            <a:off x="5684740" y="3722393"/>
            <a:ext cx="3063724" cy="338554"/>
          </a:xfrm>
          <a:prstGeom prst="rect">
            <a:avLst/>
          </a:prstGeom>
        </p:spPr>
        <p:txBody>
          <a:bodyPr wrap="none">
            <a:spAutoFit/>
          </a:bodyPr>
          <a:lstStyle/>
          <a:p>
            <a:pPr algn="r"/>
            <a:r>
              <a:rPr lang="en-US" sz="1600" dirty="0">
                <a:hlinkClick r:id="rId5"/>
              </a:rPr>
              <a:t>D3.3 E-ARK SIP Pilot Specification </a:t>
            </a:r>
            <a:endParaRPr lang="en-US" sz="1600" dirty="0"/>
          </a:p>
        </p:txBody>
      </p:sp>
      <p:sp>
        <p:nvSpPr>
          <p:cNvPr id="11" name="Téglalap 10"/>
          <p:cNvSpPr/>
          <p:nvPr/>
        </p:nvSpPr>
        <p:spPr>
          <a:xfrm>
            <a:off x="6093506" y="4089502"/>
            <a:ext cx="2654958" cy="338554"/>
          </a:xfrm>
          <a:prstGeom prst="rect">
            <a:avLst/>
          </a:prstGeom>
        </p:spPr>
        <p:txBody>
          <a:bodyPr wrap="none">
            <a:spAutoFit/>
          </a:bodyPr>
          <a:lstStyle/>
          <a:p>
            <a:pPr algn="r"/>
            <a:r>
              <a:rPr lang="hu-HU" sz="1600" dirty="0">
                <a:hlinkClick r:id="rId6"/>
              </a:rPr>
              <a:t>D4.3 E-ARK AIP </a:t>
            </a:r>
            <a:r>
              <a:rPr lang="hu-HU" sz="1600" dirty="0" err="1">
                <a:hlinkClick r:id="rId6"/>
              </a:rPr>
              <a:t>Specification</a:t>
            </a:r>
            <a:r>
              <a:rPr lang="hu-HU" sz="1600" dirty="0">
                <a:hlinkClick r:id="rId6"/>
              </a:rPr>
              <a:t> </a:t>
            </a:r>
            <a:endParaRPr lang="hu-HU" sz="1600" dirty="0"/>
          </a:p>
        </p:txBody>
      </p:sp>
      <p:sp>
        <p:nvSpPr>
          <p:cNvPr id="12" name="Téglalap 11"/>
          <p:cNvSpPr/>
          <p:nvPr/>
        </p:nvSpPr>
        <p:spPr>
          <a:xfrm>
            <a:off x="6213731" y="4465444"/>
            <a:ext cx="2534733" cy="338554"/>
          </a:xfrm>
          <a:prstGeom prst="rect">
            <a:avLst/>
          </a:prstGeom>
        </p:spPr>
        <p:txBody>
          <a:bodyPr wrap="none">
            <a:spAutoFit/>
          </a:bodyPr>
          <a:lstStyle/>
          <a:p>
            <a:pPr algn="r"/>
            <a:r>
              <a:rPr lang="hu-HU" sz="1600" dirty="0">
                <a:hlinkClick r:id="rId7"/>
              </a:rPr>
              <a:t>D5.3 Pilot DIP </a:t>
            </a:r>
            <a:r>
              <a:rPr lang="hu-HU" sz="1600" dirty="0" err="1">
                <a:hlinkClick r:id="rId7"/>
              </a:rPr>
              <a:t>Specification</a:t>
            </a:r>
            <a:r>
              <a:rPr lang="hu-HU" sz="1600" dirty="0">
                <a:hlinkClick r:id="rId7"/>
              </a:rPr>
              <a:t> </a:t>
            </a:r>
            <a:endParaRPr lang="hu-HU" sz="1600" dirty="0"/>
          </a:p>
        </p:txBody>
      </p:sp>
      <p:sp>
        <p:nvSpPr>
          <p:cNvPr id="15" name="Téglalap 14"/>
          <p:cNvSpPr/>
          <p:nvPr/>
        </p:nvSpPr>
        <p:spPr>
          <a:xfrm>
            <a:off x="5565285" y="3241308"/>
            <a:ext cx="3183179" cy="338554"/>
          </a:xfrm>
          <a:prstGeom prst="rect">
            <a:avLst/>
          </a:prstGeom>
        </p:spPr>
        <p:txBody>
          <a:bodyPr wrap="none">
            <a:spAutoFit/>
          </a:bodyPr>
          <a:lstStyle/>
          <a:p>
            <a:pPr algn="r"/>
            <a:r>
              <a:rPr lang="hu-HU" sz="1600" dirty="0">
                <a:hlinkClick r:id="rId8"/>
              </a:rPr>
              <a:t>E-ARK </a:t>
            </a:r>
            <a:r>
              <a:rPr lang="hu-HU" sz="1600" dirty="0" err="1">
                <a:hlinkClick r:id="rId8"/>
              </a:rPr>
              <a:t>Draft</a:t>
            </a:r>
            <a:r>
              <a:rPr lang="hu-HU" sz="1600" dirty="0">
                <a:hlinkClick r:id="rId8"/>
              </a:rPr>
              <a:t> </a:t>
            </a:r>
            <a:r>
              <a:rPr lang="hu-HU" sz="1600" dirty="0" err="1">
                <a:hlinkClick r:id="rId8"/>
              </a:rPr>
              <a:t>Common</a:t>
            </a:r>
            <a:r>
              <a:rPr lang="hu-HU" sz="1600" dirty="0">
                <a:hlinkClick r:id="rId8"/>
              </a:rPr>
              <a:t> </a:t>
            </a:r>
            <a:r>
              <a:rPr lang="hu-HU" sz="1600" dirty="0" err="1">
                <a:hlinkClick r:id="rId8"/>
              </a:rPr>
              <a:t>Specification</a:t>
            </a:r>
            <a:r>
              <a:rPr lang="hu-HU" sz="1600" dirty="0">
                <a:hlinkClick r:id="rId8"/>
              </a:rPr>
              <a:t> </a:t>
            </a:r>
            <a:endParaRPr lang="hu-HU" sz="1600" dirty="0"/>
          </a:p>
        </p:txBody>
      </p:sp>
    </p:spTree>
    <p:extLst>
      <p:ext uri="{BB962C8B-B14F-4D97-AF65-F5344CB8AC3E}">
        <p14:creationId xmlns:p14="http://schemas.microsoft.com/office/powerpoint/2010/main" val="4277979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ím 1"/>
          <p:cNvSpPr txBox="1">
            <a:spLocks/>
          </p:cNvSpPr>
          <p:nvPr/>
        </p:nvSpPr>
        <p:spPr>
          <a:xfrm>
            <a:off x="457200" y="51470"/>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t>E-ARK </a:t>
            </a:r>
            <a:r>
              <a:rPr lang="hu-HU" sz="1800" dirty="0" err="1" smtClean="0"/>
              <a:t>Format</a:t>
            </a:r>
            <a:r>
              <a:rPr lang="hu-HU" sz="1800" dirty="0" smtClean="0"/>
              <a:t> </a:t>
            </a:r>
            <a:r>
              <a:rPr lang="hu-HU" sz="1800" dirty="0" err="1" smtClean="0"/>
              <a:t>Specification</a:t>
            </a:r>
            <a:r>
              <a:rPr lang="hu-HU" sz="1800" dirty="0" smtClean="0"/>
              <a:t> </a:t>
            </a:r>
            <a:r>
              <a:rPr lang="hu-HU" sz="1800" dirty="0" err="1" smtClean="0"/>
              <a:t>Overview</a:t>
            </a:r>
            <a:endParaRPr lang="en-US" sz="1800" dirty="0"/>
          </a:p>
        </p:txBody>
      </p:sp>
      <p:sp>
        <p:nvSpPr>
          <p:cNvPr id="5" name="Téglalap 4"/>
          <p:cNvSpPr/>
          <p:nvPr/>
        </p:nvSpPr>
        <p:spPr>
          <a:xfrm>
            <a:off x="395536" y="1045641"/>
            <a:ext cx="8352928" cy="2462213"/>
          </a:xfrm>
          <a:prstGeom prst="rect">
            <a:avLst/>
          </a:prstGeom>
        </p:spPr>
        <p:txBody>
          <a:bodyPr wrap="square">
            <a:spAutoFit/>
          </a:bodyPr>
          <a:lstStyle/>
          <a:p>
            <a:r>
              <a:rPr lang="en-GB" sz="1400" b="1" dirty="0" smtClean="0"/>
              <a:t>Content </a:t>
            </a:r>
            <a:r>
              <a:rPr lang="en-GB" sz="1400" b="1" dirty="0"/>
              <a:t>Information Type Specifications </a:t>
            </a:r>
            <a:r>
              <a:rPr lang="hu-HU" sz="1400" b="1" dirty="0" smtClean="0"/>
              <a:t> </a:t>
            </a:r>
            <a:r>
              <a:rPr lang="en-US" sz="1400" b="1" dirty="0" smtClean="0">
                <a:solidFill>
                  <a:schemeClr val="tx1">
                    <a:lumMod val="75000"/>
                    <a:lumOff val="25000"/>
                  </a:schemeClr>
                </a:solidFill>
              </a:rPr>
              <a:t> </a:t>
            </a:r>
            <a:endParaRPr lang="hu-HU" sz="1400" b="1" dirty="0" smtClean="0">
              <a:solidFill>
                <a:schemeClr val="tx1">
                  <a:lumMod val="75000"/>
                  <a:lumOff val="25000"/>
                </a:schemeClr>
              </a:solidFill>
            </a:endParaRPr>
          </a:p>
          <a:p>
            <a:r>
              <a:rPr lang="en-US" sz="1400" b="1" dirty="0">
                <a:solidFill>
                  <a:schemeClr val="tx1">
                    <a:lumMod val="75000"/>
                    <a:lumOff val="25000"/>
                  </a:schemeClr>
                </a:solidFill>
              </a:rPr>
              <a:t/>
            </a:r>
            <a:br>
              <a:rPr lang="en-US" sz="1400" b="1" dirty="0">
                <a:solidFill>
                  <a:schemeClr val="tx1">
                    <a:lumMod val="75000"/>
                    <a:lumOff val="25000"/>
                  </a:schemeClr>
                </a:solidFill>
              </a:rPr>
            </a:br>
            <a:r>
              <a:rPr lang="en-GB" sz="1400" dirty="0"/>
              <a:t>As an interoperability standard the Common Specification must be possible to be used regardless of the type and format of the content users need to handle. At the same time each individual content type and file format can have specific characteristics which need to be taken into account for purposes of validation, preservation and </a:t>
            </a:r>
            <a:r>
              <a:rPr lang="en-GB" sz="1400" dirty="0" err="1"/>
              <a:t>curation</a:t>
            </a:r>
            <a:r>
              <a:rPr lang="en-GB" sz="1400" dirty="0"/>
              <a:t>. </a:t>
            </a:r>
            <a:endParaRPr lang="hu-HU" sz="1400" dirty="0" smtClean="0"/>
          </a:p>
          <a:p>
            <a:endParaRPr lang="hu-HU" sz="1400" dirty="0"/>
          </a:p>
          <a:p>
            <a:r>
              <a:rPr lang="en-GB" sz="1400" dirty="0"/>
              <a:t>To allow for such in-depth control over specific content types and formats the Common Specification introduces the concept of Content Information Type Specifications.  A Content Information Type Specification can include detailed requirements on how content, metadata and documentation for specific Content Information Types (as an example relational databases or geospatial data) has to be handled using the Common Specification.</a:t>
            </a:r>
            <a:endParaRPr lang="en-US" sz="1400" b="1" dirty="0">
              <a:solidFill>
                <a:schemeClr val="tx1">
                  <a:lumMod val="75000"/>
                  <a:lumOff val="25000"/>
                </a:schemeClr>
              </a:solidFill>
            </a:endParaRPr>
          </a:p>
        </p:txBody>
      </p:sp>
      <p:sp>
        <p:nvSpPr>
          <p:cNvPr id="20" name="Jobbra nyíl 1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églalap 1"/>
          <p:cNvSpPr/>
          <p:nvPr/>
        </p:nvSpPr>
        <p:spPr>
          <a:xfrm>
            <a:off x="5499882" y="4578682"/>
            <a:ext cx="3248582" cy="338554"/>
          </a:xfrm>
          <a:prstGeom prst="rect">
            <a:avLst/>
          </a:prstGeom>
        </p:spPr>
        <p:txBody>
          <a:bodyPr wrap="none">
            <a:spAutoFit/>
          </a:bodyPr>
          <a:lstStyle/>
          <a:p>
            <a:pPr algn="r"/>
            <a:r>
              <a:rPr lang="hu-HU" sz="1600" dirty="0" err="1">
                <a:hlinkClick r:id="rId4"/>
              </a:rPr>
              <a:t>Specification</a:t>
            </a:r>
            <a:r>
              <a:rPr lang="hu-HU" sz="1600" dirty="0">
                <a:hlinkClick r:id="rId4"/>
              </a:rPr>
              <a:t> </a:t>
            </a:r>
            <a:r>
              <a:rPr lang="hu-HU" sz="1600" dirty="0" err="1">
                <a:hlinkClick r:id="rId4"/>
              </a:rPr>
              <a:t>for</a:t>
            </a:r>
            <a:r>
              <a:rPr lang="hu-HU" sz="1600" dirty="0">
                <a:hlinkClick r:id="rId4"/>
              </a:rPr>
              <a:t> SIARD </a:t>
            </a:r>
            <a:r>
              <a:rPr lang="hu-HU" sz="1600" dirty="0" err="1">
                <a:hlinkClick r:id="rId4"/>
              </a:rPr>
              <a:t>Format</a:t>
            </a:r>
            <a:r>
              <a:rPr lang="hu-HU" sz="1600" dirty="0">
                <a:hlinkClick r:id="rId4"/>
              </a:rPr>
              <a:t> v2.0 </a:t>
            </a:r>
            <a:endParaRPr lang="hu-HU" sz="1600" dirty="0"/>
          </a:p>
        </p:txBody>
      </p:sp>
      <p:sp>
        <p:nvSpPr>
          <p:cNvPr id="10" name="Jobbra nyíl 9">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Tree>
    <p:extLst>
      <p:ext uri="{BB962C8B-B14F-4D97-AF65-F5344CB8AC3E}">
        <p14:creationId xmlns:p14="http://schemas.microsoft.com/office/powerpoint/2010/main" val="2890291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ím 1"/>
          <p:cNvSpPr txBox="1">
            <a:spLocks/>
          </p:cNvSpPr>
          <p:nvPr/>
        </p:nvSpPr>
        <p:spPr>
          <a:xfrm>
            <a:off x="457200" y="51470"/>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t>E-ARK </a:t>
            </a:r>
            <a:r>
              <a:rPr lang="hu-HU" sz="1800" dirty="0" err="1" smtClean="0"/>
              <a:t>Format</a:t>
            </a:r>
            <a:r>
              <a:rPr lang="hu-HU" sz="1800" dirty="0" smtClean="0"/>
              <a:t> </a:t>
            </a:r>
            <a:r>
              <a:rPr lang="hu-HU" sz="1800" dirty="0" err="1" smtClean="0"/>
              <a:t>Specification</a:t>
            </a:r>
            <a:r>
              <a:rPr lang="hu-HU" sz="1800" dirty="0" smtClean="0"/>
              <a:t> </a:t>
            </a:r>
            <a:r>
              <a:rPr lang="hu-HU" sz="1800" dirty="0" err="1" smtClean="0"/>
              <a:t>Overview</a:t>
            </a:r>
            <a:endParaRPr lang="en-US" sz="1800" dirty="0"/>
          </a:p>
        </p:txBody>
      </p:sp>
      <p:sp>
        <p:nvSpPr>
          <p:cNvPr id="5" name="Téglalap 4"/>
          <p:cNvSpPr/>
          <p:nvPr/>
        </p:nvSpPr>
        <p:spPr>
          <a:xfrm>
            <a:off x="395536" y="759931"/>
            <a:ext cx="8352928" cy="3108543"/>
          </a:xfrm>
          <a:prstGeom prst="rect">
            <a:avLst/>
          </a:prstGeom>
        </p:spPr>
        <p:txBody>
          <a:bodyPr wrap="square">
            <a:spAutoFit/>
          </a:bodyPr>
          <a:lstStyle/>
          <a:p>
            <a:r>
              <a:rPr lang="en-US" sz="1400" b="1" dirty="0"/>
              <a:t>SIARD (Software Independent Archiving of Relational Databases)</a:t>
            </a:r>
            <a:r>
              <a:rPr lang="en-US" sz="1400" b="1" dirty="0">
                <a:solidFill>
                  <a:schemeClr val="tx1">
                    <a:lumMod val="75000"/>
                    <a:lumOff val="25000"/>
                  </a:schemeClr>
                </a:solidFill>
              </a:rPr>
              <a:t> </a:t>
            </a:r>
            <a:br>
              <a:rPr lang="en-US" sz="1400" b="1" dirty="0">
                <a:solidFill>
                  <a:schemeClr val="tx1">
                    <a:lumMod val="75000"/>
                    <a:lumOff val="25000"/>
                  </a:schemeClr>
                </a:solidFill>
              </a:rPr>
            </a:br>
            <a:endParaRPr lang="en-US" sz="1400" b="1" dirty="0">
              <a:solidFill>
                <a:schemeClr val="tx1">
                  <a:lumMod val="75000"/>
                  <a:lumOff val="25000"/>
                </a:schemeClr>
              </a:solidFill>
            </a:endParaRPr>
          </a:p>
          <a:p>
            <a:pPr algn="just"/>
            <a:r>
              <a:rPr lang="hu-HU" sz="1400" dirty="0" smtClean="0"/>
              <a:t>SIARD is a</a:t>
            </a:r>
            <a:r>
              <a:rPr lang="en-US" sz="1400" dirty="0" smtClean="0"/>
              <a:t>n </a:t>
            </a:r>
            <a:r>
              <a:rPr lang="en-US" sz="1400" dirty="0"/>
              <a:t>open format developed by the Swiss Federal Archives, designed for archiving relational databases in a vendor-neutral form. A SIARD archive is a ZIP-based package of files based on XML and SQL</a:t>
            </a:r>
            <a:r>
              <a:rPr lang="hu-HU" sz="1400" dirty="0"/>
              <a:t>:1999.</a:t>
            </a:r>
            <a:r>
              <a:rPr lang="en-US" sz="1400" dirty="0"/>
              <a:t> A SIARD file incorporates not only the database content, but also machine-</a:t>
            </a:r>
            <a:r>
              <a:rPr lang="en-US" sz="1400" dirty="0" err="1"/>
              <a:t>processable</a:t>
            </a:r>
            <a:r>
              <a:rPr lang="en-US" sz="1400" dirty="0"/>
              <a:t> structural metadata that records the structure of database tables and their relationships. The ZIP file contains an XML file describing the database structure (</a:t>
            </a:r>
            <a:r>
              <a:rPr lang="en-US" sz="1400" i="1" dirty="0"/>
              <a:t>metadata.xml</a:t>
            </a:r>
            <a:r>
              <a:rPr lang="en-US" sz="1400" dirty="0"/>
              <a:t>) as well as a collection of XML files, one per table, capturing the table content</a:t>
            </a:r>
            <a:r>
              <a:rPr lang="en-US" sz="1400" dirty="0" smtClean="0"/>
              <a:t>.</a:t>
            </a:r>
            <a:endParaRPr lang="hu-HU" sz="1400" dirty="0" smtClean="0"/>
          </a:p>
          <a:p>
            <a:endParaRPr lang="hu-HU" sz="1400" dirty="0">
              <a:solidFill>
                <a:schemeClr val="tx1">
                  <a:lumMod val="75000"/>
                  <a:lumOff val="25000"/>
                </a:schemeClr>
              </a:solidFill>
            </a:endParaRPr>
          </a:p>
          <a:p>
            <a:pPr algn="just"/>
            <a:r>
              <a:rPr lang="hu-HU" sz="1400" b="1" dirty="0" smtClean="0">
                <a:solidFill>
                  <a:schemeClr val="tx1">
                    <a:lumMod val="75000"/>
                    <a:lumOff val="25000"/>
                  </a:schemeClr>
                </a:solidFill>
              </a:rPr>
              <a:t>SIARD 1.0</a:t>
            </a:r>
            <a:r>
              <a:rPr lang="hu-HU" sz="1400" dirty="0" smtClean="0">
                <a:solidFill>
                  <a:schemeClr val="tx1">
                    <a:lumMod val="75000"/>
                    <a:lumOff val="25000"/>
                  </a:schemeClr>
                </a:solidFill>
              </a:rPr>
              <a:t> - </a:t>
            </a:r>
            <a:r>
              <a:rPr lang="en-US" sz="1400" dirty="0"/>
              <a:t>Version 1.0 of the SIARD Format was developed in 2007 by Enter AG for the Swiss</a:t>
            </a:r>
            <a:r>
              <a:rPr lang="hu-HU" sz="1400" dirty="0"/>
              <a:t> </a:t>
            </a:r>
            <a:r>
              <a:rPr lang="en-US" sz="1400" dirty="0"/>
              <a:t>Federal Archives. It was homologized as standard eCH0165 in 2013</a:t>
            </a:r>
            <a:r>
              <a:rPr lang="en-US" sz="1400" dirty="0" smtClean="0"/>
              <a:t>.</a:t>
            </a:r>
            <a:endParaRPr lang="hu-HU" sz="1400" dirty="0" smtClean="0"/>
          </a:p>
          <a:p>
            <a:endParaRPr lang="hu-HU" sz="1400" dirty="0">
              <a:solidFill>
                <a:schemeClr val="tx1">
                  <a:lumMod val="75000"/>
                  <a:lumOff val="25000"/>
                </a:schemeClr>
              </a:solidFill>
            </a:endParaRPr>
          </a:p>
          <a:p>
            <a:pPr algn="just"/>
            <a:r>
              <a:rPr lang="hu-HU" sz="1400" b="1" dirty="0">
                <a:solidFill>
                  <a:schemeClr val="tx1">
                    <a:lumMod val="75000"/>
                    <a:lumOff val="25000"/>
                  </a:schemeClr>
                </a:solidFill>
              </a:rPr>
              <a:t>SIARD </a:t>
            </a:r>
            <a:r>
              <a:rPr lang="hu-HU" sz="1400" b="1" dirty="0" smtClean="0">
                <a:solidFill>
                  <a:schemeClr val="tx1">
                    <a:lumMod val="75000"/>
                    <a:lumOff val="25000"/>
                  </a:schemeClr>
                </a:solidFill>
              </a:rPr>
              <a:t>2.0</a:t>
            </a:r>
            <a:r>
              <a:rPr lang="hu-HU" sz="1400" dirty="0" smtClean="0">
                <a:solidFill>
                  <a:schemeClr val="tx1">
                    <a:lumMod val="75000"/>
                    <a:lumOff val="25000"/>
                  </a:schemeClr>
                </a:solidFill>
              </a:rPr>
              <a:t> - </a:t>
            </a:r>
            <a:r>
              <a:rPr lang="hu-HU" sz="1400" dirty="0"/>
              <a:t>V</a:t>
            </a:r>
            <a:r>
              <a:rPr lang="en-US" sz="1400" dirty="0" err="1" smtClean="0"/>
              <a:t>ersion</a:t>
            </a:r>
            <a:r>
              <a:rPr lang="en-US" sz="1400" dirty="0" smtClean="0"/>
              <a:t> </a:t>
            </a:r>
            <a:r>
              <a:rPr lang="en-US" sz="1400" dirty="0"/>
              <a:t>2.0 is based on version 1.0 and defines a format that is backward</a:t>
            </a:r>
            <a:r>
              <a:rPr lang="hu-HU" sz="1400" dirty="0"/>
              <a:t> </a:t>
            </a:r>
            <a:r>
              <a:rPr lang="en-US" sz="1400" dirty="0"/>
              <a:t>compatible with version 1.0.</a:t>
            </a:r>
          </a:p>
          <a:p>
            <a:pPr algn="just"/>
            <a:r>
              <a:rPr lang="en-US" sz="1400" dirty="0"/>
              <a:t>The format was </a:t>
            </a:r>
            <a:r>
              <a:rPr lang="hu-HU" sz="1400" dirty="0" err="1"/>
              <a:t>modified</a:t>
            </a:r>
            <a:r>
              <a:rPr lang="en-US" sz="1400" dirty="0"/>
              <a:t> by the </a:t>
            </a:r>
            <a:r>
              <a:rPr lang="hu-HU" sz="1400" dirty="0"/>
              <a:t>E-ARK project </a:t>
            </a:r>
            <a:r>
              <a:rPr lang="hu-HU" sz="1400" dirty="0" err="1"/>
              <a:t>in</a:t>
            </a:r>
            <a:r>
              <a:rPr lang="hu-HU" sz="1400" dirty="0"/>
              <a:t> </a:t>
            </a:r>
            <a:r>
              <a:rPr lang="hu-HU" sz="1400" dirty="0" err="1"/>
              <a:t>collaboration</a:t>
            </a:r>
            <a:r>
              <a:rPr lang="hu-HU" sz="1400" dirty="0"/>
              <a:t> </a:t>
            </a:r>
            <a:r>
              <a:rPr lang="hu-HU" sz="1400" dirty="0" err="1"/>
              <a:t>with</a:t>
            </a:r>
            <a:r>
              <a:rPr lang="hu-HU" sz="1400" dirty="0"/>
              <a:t> </a:t>
            </a:r>
            <a:r>
              <a:rPr lang="hu-HU" sz="1400" dirty="0" err="1"/>
              <a:t>the</a:t>
            </a:r>
            <a:r>
              <a:rPr lang="hu-HU" sz="1400" dirty="0"/>
              <a:t> </a:t>
            </a:r>
            <a:r>
              <a:rPr lang="en-US" sz="1400" dirty="0"/>
              <a:t>Swiss Federal Archives</a:t>
            </a:r>
            <a:r>
              <a:rPr lang="en-US" sz="1400" dirty="0" smtClean="0"/>
              <a:t>.</a:t>
            </a:r>
            <a:endParaRPr lang="hu-HU" sz="1400" b="1" dirty="0" smtClean="0"/>
          </a:p>
        </p:txBody>
      </p:sp>
      <p:sp>
        <p:nvSpPr>
          <p:cNvPr id="20" name="Jobbra nyíl 1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églalap 1"/>
          <p:cNvSpPr/>
          <p:nvPr/>
        </p:nvSpPr>
        <p:spPr>
          <a:xfrm>
            <a:off x="5499882" y="4578682"/>
            <a:ext cx="3248582" cy="338554"/>
          </a:xfrm>
          <a:prstGeom prst="rect">
            <a:avLst/>
          </a:prstGeom>
        </p:spPr>
        <p:txBody>
          <a:bodyPr wrap="none">
            <a:spAutoFit/>
          </a:bodyPr>
          <a:lstStyle/>
          <a:p>
            <a:pPr algn="r"/>
            <a:r>
              <a:rPr lang="hu-HU" sz="1600" dirty="0" err="1">
                <a:hlinkClick r:id="rId4"/>
              </a:rPr>
              <a:t>Specification</a:t>
            </a:r>
            <a:r>
              <a:rPr lang="hu-HU" sz="1600" dirty="0">
                <a:hlinkClick r:id="rId4"/>
              </a:rPr>
              <a:t> </a:t>
            </a:r>
            <a:r>
              <a:rPr lang="hu-HU" sz="1600" dirty="0" err="1">
                <a:hlinkClick r:id="rId4"/>
              </a:rPr>
              <a:t>for</a:t>
            </a:r>
            <a:r>
              <a:rPr lang="hu-HU" sz="1600" dirty="0">
                <a:hlinkClick r:id="rId4"/>
              </a:rPr>
              <a:t> SIARD </a:t>
            </a:r>
            <a:r>
              <a:rPr lang="hu-HU" sz="1600" dirty="0" err="1">
                <a:hlinkClick r:id="rId4"/>
              </a:rPr>
              <a:t>Format</a:t>
            </a:r>
            <a:r>
              <a:rPr lang="hu-HU" sz="1600" dirty="0">
                <a:hlinkClick r:id="rId4"/>
              </a:rPr>
              <a:t> v2.0 </a:t>
            </a:r>
            <a:endParaRPr lang="hu-HU" sz="1600" dirty="0"/>
          </a:p>
        </p:txBody>
      </p:sp>
      <p:sp>
        <p:nvSpPr>
          <p:cNvPr id="10" name="Jobbra nyíl 9">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Tree>
    <p:extLst>
      <p:ext uri="{BB962C8B-B14F-4D97-AF65-F5344CB8AC3E}">
        <p14:creationId xmlns:p14="http://schemas.microsoft.com/office/powerpoint/2010/main" val="27638821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ím 1"/>
          <p:cNvSpPr txBox="1">
            <a:spLocks/>
          </p:cNvSpPr>
          <p:nvPr/>
        </p:nvSpPr>
        <p:spPr>
          <a:xfrm>
            <a:off x="457200" y="51470"/>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t>E-ARK </a:t>
            </a:r>
            <a:r>
              <a:rPr lang="hu-HU" sz="1800" dirty="0" err="1" smtClean="0"/>
              <a:t>Format</a:t>
            </a:r>
            <a:r>
              <a:rPr lang="hu-HU" sz="1800" dirty="0" smtClean="0"/>
              <a:t> </a:t>
            </a:r>
            <a:r>
              <a:rPr lang="hu-HU" sz="1800" dirty="0" err="1" smtClean="0"/>
              <a:t>Specification</a:t>
            </a:r>
            <a:r>
              <a:rPr lang="hu-HU" sz="1800" dirty="0" smtClean="0"/>
              <a:t> </a:t>
            </a:r>
            <a:r>
              <a:rPr lang="hu-HU" sz="1800" dirty="0" err="1" smtClean="0"/>
              <a:t>Overview</a:t>
            </a:r>
            <a:endParaRPr lang="en-US" sz="1800" dirty="0"/>
          </a:p>
        </p:txBody>
      </p:sp>
      <p:sp>
        <p:nvSpPr>
          <p:cNvPr id="5" name="Téglalap 4"/>
          <p:cNvSpPr/>
          <p:nvPr/>
        </p:nvSpPr>
        <p:spPr>
          <a:xfrm>
            <a:off x="395536" y="627534"/>
            <a:ext cx="8352928" cy="954107"/>
          </a:xfrm>
          <a:prstGeom prst="rect">
            <a:avLst/>
          </a:prstGeom>
        </p:spPr>
        <p:txBody>
          <a:bodyPr wrap="square">
            <a:spAutoFit/>
          </a:bodyPr>
          <a:lstStyle/>
          <a:p>
            <a:r>
              <a:rPr lang="en-US" sz="1400" b="1" dirty="0" smtClean="0"/>
              <a:t>S</a:t>
            </a:r>
            <a:r>
              <a:rPr lang="hu-HU" sz="1400" b="1" dirty="0" smtClean="0"/>
              <a:t>MURF</a:t>
            </a:r>
            <a:r>
              <a:rPr lang="en-US" sz="1400" b="1" dirty="0" smtClean="0"/>
              <a:t> </a:t>
            </a:r>
            <a:r>
              <a:rPr lang="en-US" sz="1400" dirty="0" smtClean="0"/>
              <a:t>(</a:t>
            </a:r>
            <a:r>
              <a:rPr lang="hu-HU" sz="1400" dirty="0" smtClean="0"/>
              <a:t>S</a:t>
            </a:r>
            <a:r>
              <a:rPr lang="en-US" sz="1400" dirty="0" err="1" smtClean="0"/>
              <a:t>emantically</a:t>
            </a:r>
            <a:r>
              <a:rPr lang="en-US" sz="1400" dirty="0" smtClean="0"/>
              <a:t> </a:t>
            </a:r>
            <a:r>
              <a:rPr lang="hu-HU" sz="1400" dirty="0"/>
              <a:t>M</a:t>
            </a:r>
            <a:r>
              <a:rPr lang="en-US" sz="1400" dirty="0" err="1" smtClean="0"/>
              <a:t>arked</a:t>
            </a:r>
            <a:r>
              <a:rPr lang="en-US" sz="1400" dirty="0" smtClean="0"/>
              <a:t> </a:t>
            </a:r>
            <a:r>
              <a:rPr lang="hu-HU" sz="1400" dirty="0"/>
              <a:t>U</a:t>
            </a:r>
            <a:r>
              <a:rPr lang="en-US" sz="1400" dirty="0" smtClean="0"/>
              <a:t>p </a:t>
            </a:r>
            <a:r>
              <a:rPr lang="hu-HU" sz="1400" dirty="0"/>
              <a:t>R</a:t>
            </a:r>
            <a:r>
              <a:rPr lang="en-US" sz="1400" dirty="0" err="1" smtClean="0"/>
              <a:t>ecord</a:t>
            </a:r>
            <a:r>
              <a:rPr lang="en-US" sz="1400" dirty="0" smtClean="0"/>
              <a:t> </a:t>
            </a:r>
            <a:r>
              <a:rPr lang="hu-HU" sz="1400" dirty="0"/>
              <a:t>F</a:t>
            </a:r>
            <a:r>
              <a:rPr lang="en-US" sz="1400" dirty="0" err="1" smtClean="0"/>
              <a:t>ormat</a:t>
            </a:r>
            <a:r>
              <a:rPr lang="en-US" sz="1400" dirty="0" smtClean="0"/>
              <a:t>)</a:t>
            </a:r>
            <a:endParaRPr lang="hu-HU" sz="1400" dirty="0" smtClean="0"/>
          </a:p>
          <a:p>
            <a:endParaRPr lang="hu-HU" sz="1400" dirty="0" smtClean="0"/>
          </a:p>
          <a:p>
            <a:pPr algn="just"/>
            <a:r>
              <a:rPr lang="hu-HU" sz="1400" dirty="0" smtClean="0"/>
              <a:t>E-ARK SMURF is a </a:t>
            </a:r>
            <a:r>
              <a:rPr lang="hu-HU" sz="1400" dirty="0" err="1" smtClean="0"/>
              <a:t>new</a:t>
            </a:r>
            <a:r>
              <a:rPr lang="hu-HU" sz="1400" dirty="0" smtClean="0"/>
              <a:t> </a:t>
            </a:r>
            <a:r>
              <a:rPr lang="hu-HU" sz="1400" dirty="0" err="1"/>
              <a:t>records</a:t>
            </a:r>
            <a:r>
              <a:rPr lang="hu-HU" sz="1400" dirty="0"/>
              <a:t> </a:t>
            </a:r>
            <a:r>
              <a:rPr lang="hu-HU" sz="1400" dirty="0" err="1"/>
              <a:t>fromat</a:t>
            </a:r>
            <a:r>
              <a:rPr lang="hu-HU" sz="1400" dirty="0"/>
              <a:t> </a:t>
            </a:r>
            <a:r>
              <a:rPr lang="hu-HU" sz="1400" dirty="0" err="1"/>
              <a:t>specification</a:t>
            </a:r>
            <a:r>
              <a:rPr lang="hu-HU" sz="1400" dirty="0"/>
              <a:t> </a:t>
            </a:r>
            <a:r>
              <a:rPr lang="hu-HU" sz="1400" dirty="0" err="1"/>
              <a:t>by</a:t>
            </a:r>
            <a:r>
              <a:rPr lang="hu-HU" sz="1400" dirty="0"/>
              <a:t> </a:t>
            </a:r>
            <a:r>
              <a:rPr lang="hu-HU" sz="1400" dirty="0" err="1"/>
              <a:t>the</a:t>
            </a:r>
            <a:r>
              <a:rPr lang="hu-HU" sz="1400" dirty="0"/>
              <a:t> E-ARK </a:t>
            </a:r>
            <a:r>
              <a:rPr lang="hu-HU" sz="1400" dirty="0" smtClean="0"/>
              <a:t>project. The main </a:t>
            </a:r>
            <a:r>
              <a:rPr lang="hu-HU" sz="1400" dirty="0" err="1" smtClean="0"/>
              <a:t>goal</a:t>
            </a:r>
            <a:r>
              <a:rPr lang="hu-HU" sz="1400" dirty="0" smtClean="0"/>
              <a:t> is </a:t>
            </a:r>
            <a:r>
              <a:rPr lang="hu-HU" sz="1400" dirty="0" err="1" smtClean="0"/>
              <a:t>provide</a:t>
            </a:r>
            <a:r>
              <a:rPr lang="hu-HU" sz="1400" dirty="0" smtClean="0"/>
              <a:t> </a:t>
            </a:r>
            <a:r>
              <a:rPr lang="hu-HU" sz="1400" dirty="0" err="1" smtClean="0"/>
              <a:t>content</a:t>
            </a:r>
            <a:r>
              <a:rPr lang="hu-HU" sz="1400" dirty="0" smtClean="0"/>
              <a:t> </a:t>
            </a:r>
            <a:r>
              <a:rPr lang="hu-HU" sz="1400" dirty="0" err="1" smtClean="0"/>
              <a:t>type</a:t>
            </a:r>
            <a:r>
              <a:rPr lang="hu-HU" sz="1400" dirty="0" smtClean="0"/>
              <a:t> </a:t>
            </a:r>
            <a:r>
              <a:rPr lang="hu-HU" sz="1400" dirty="0" err="1" smtClean="0"/>
              <a:t>specification</a:t>
            </a:r>
            <a:r>
              <a:rPr lang="hu-HU" sz="1400" dirty="0" smtClean="0"/>
              <a:t> </a:t>
            </a:r>
            <a:r>
              <a:rPr lang="hu-HU" sz="1400" dirty="0" err="1" smtClean="0"/>
              <a:t>to</a:t>
            </a:r>
            <a:r>
              <a:rPr lang="hu-HU" sz="1400" dirty="0" smtClean="0"/>
              <a:t> </a:t>
            </a:r>
            <a:r>
              <a:rPr lang="hu-HU" sz="1400" dirty="0" err="1" smtClean="0"/>
              <a:t>store</a:t>
            </a:r>
            <a:r>
              <a:rPr lang="hu-HU" sz="1400" dirty="0" smtClean="0"/>
              <a:t> </a:t>
            </a:r>
            <a:r>
              <a:rPr lang="hu-HU" sz="1400" dirty="0" err="1" smtClean="0"/>
              <a:t>records</a:t>
            </a:r>
            <a:r>
              <a:rPr lang="hu-HU" sz="1400" dirty="0" smtClean="0"/>
              <a:t> </a:t>
            </a:r>
            <a:r>
              <a:rPr lang="hu-HU" sz="1400" dirty="0" err="1" smtClean="0"/>
              <a:t>from</a:t>
            </a:r>
            <a:r>
              <a:rPr lang="hu-HU" sz="1400" dirty="0" smtClean="0"/>
              <a:t> a </a:t>
            </a:r>
            <a:r>
              <a:rPr lang="hu-HU" sz="1400" dirty="0" err="1" smtClean="0"/>
              <a:t>records</a:t>
            </a:r>
            <a:r>
              <a:rPr lang="hu-HU" sz="1400" dirty="0" smtClean="0"/>
              <a:t> management </a:t>
            </a:r>
            <a:r>
              <a:rPr lang="hu-HU" sz="1400" dirty="0" err="1" smtClean="0"/>
              <a:t>system</a:t>
            </a:r>
            <a:r>
              <a:rPr lang="hu-HU" sz="1400" dirty="0" smtClean="0"/>
              <a:t> </a:t>
            </a:r>
            <a:r>
              <a:rPr lang="hu-HU" sz="1400" dirty="0" err="1" smtClean="0"/>
              <a:t>in</a:t>
            </a:r>
            <a:r>
              <a:rPr lang="hu-HU" sz="1400" dirty="0" smtClean="0"/>
              <a:t> </a:t>
            </a:r>
            <a:r>
              <a:rPr lang="hu-HU" sz="1400" dirty="0" err="1" smtClean="0"/>
              <a:t>the</a:t>
            </a:r>
            <a:r>
              <a:rPr lang="hu-HU" sz="1400" dirty="0" smtClean="0"/>
              <a:t> E-ARK </a:t>
            </a:r>
            <a:r>
              <a:rPr lang="hu-HU" sz="1400" dirty="0" err="1" smtClean="0"/>
              <a:t>information</a:t>
            </a:r>
            <a:r>
              <a:rPr lang="hu-HU" sz="1400" dirty="0" smtClean="0"/>
              <a:t> </a:t>
            </a:r>
            <a:r>
              <a:rPr lang="hu-HU" sz="1400" dirty="0" err="1" smtClean="0"/>
              <a:t>packages</a:t>
            </a:r>
            <a:r>
              <a:rPr lang="hu-HU" sz="1400" dirty="0" smtClean="0"/>
              <a:t>. </a:t>
            </a:r>
          </a:p>
        </p:txBody>
      </p:sp>
      <p:grpSp>
        <p:nvGrpSpPr>
          <p:cNvPr id="21" name="Csoportba foglalás 20"/>
          <p:cNvGrpSpPr/>
          <p:nvPr/>
        </p:nvGrpSpPr>
        <p:grpSpPr>
          <a:xfrm>
            <a:off x="8109418" y="65722"/>
            <a:ext cx="325136" cy="288000"/>
            <a:chOff x="7756336" y="42844"/>
            <a:chExt cx="325136" cy="288000"/>
          </a:xfrm>
        </p:grpSpPr>
        <p:sp>
          <p:nvSpPr>
            <p:cNvPr id="22" name="Folyamatábra: Feldolgozás 2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Jobbra nyíl 8">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3" name="Téglalap 2"/>
          <p:cNvSpPr/>
          <p:nvPr/>
        </p:nvSpPr>
        <p:spPr>
          <a:xfrm>
            <a:off x="7144759" y="4609460"/>
            <a:ext cx="1819729" cy="338554"/>
          </a:xfrm>
          <a:prstGeom prst="rect">
            <a:avLst/>
          </a:prstGeom>
        </p:spPr>
        <p:txBody>
          <a:bodyPr wrap="none">
            <a:spAutoFit/>
          </a:bodyPr>
          <a:lstStyle/>
          <a:p>
            <a:r>
              <a:rPr lang="hu-HU" sz="1600" dirty="0">
                <a:hlinkClick r:id="rId4"/>
              </a:rPr>
              <a:t>D3.3 E-ARK SMURF </a:t>
            </a:r>
            <a:endParaRPr lang="hu-HU" sz="1600" dirty="0"/>
          </a:p>
        </p:txBody>
      </p:sp>
      <p:pic>
        <p:nvPicPr>
          <p:cNvPr id="2050" name="Picture 2"/>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4984519" y="1949936"/>
            <a:ext cx="3838184" cy="2573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églalap 11"/>
          <p:cNvSpPr/>
          <p:nvPr/>
        </p:nvSpPr>
        <p:spPr>
          <a:xfrm>
            <a:off x="395536" y="1909157"/>
            <a:ext cx="4176464" cy="2246769"/>
          </a:xfrm>
          <a:prstGeom prst="rect">
            <a:avLst/>
          </a:prstGeom>
        </p:spPr>
        <p:txBody>
          <a:bodyPr wrap="square">
            <a:spAutoFit/>
          </a:bodyPr>
          <a:lstStyle/>
          <a:p>
            <a:r>
              <a:rPr lang="en-US" sz="1400" b="1" dirty="0" smtClean="0"/>
              <a:t>SMURF</a:t>
            </a:r>
            <a:r>
              <a:rPr lang="hu-HU" sz="1400" b="1" dirty="0" smtClean="0"/>
              <a:t> </a:t>
            </a:r>
            <a:r>
              <a:rPr lang="en-US" sz="1400" b="1" dirty="0" smtClean="0"/>
              <a:t>is </a:t>
            </a:r>
            <a:r>
              <a:rPr lang="en-US" sz="1400" b="1" dirty="0"/>
              <a:t>further divided into two </a:t>
            </a:r>
            <a:r>
              <a:rPr lang="en-US" sz="1400" b="1" dirty="0" smtClean="0"/>
              <a:t>sub-formats</a:t>
            </a:r>
            <a:r>
              <a:rPr lang="en-US" sz="1400" dirty="0" smtClean="0"/>
              <a:t>:</a:t>
            </a:r>
            <a:endParaRPr lang="hu-HU" sz="1400" dirty="0" smtClean="0"/>
          </a:p>
          <a:p>
            <a:endParaRPr lang="hu-HU" sz="1400" dirty="0"/>
          </a:p>
          <a:p>
            <a:r>
              <a:rPr lang="en-GB" sz="1400" b="1" dirty="0"/>
              <a:t>SMURF ERMS</a:t>
            </a:r>
            <a:r>
              <a:rPr lang="en-GB" sz="1400" dirty="0"/>
              <a:t> – for records that have been exported from an ERMS. The specification is based on MoReq2010 standard</a:t>
            </a:r>
            <a:r>
              <a:rPr lang="en-GB" sz="1400" dirty="0" smtClean="0"/>
              <a:t>.</a:t>
            </a:r>
            <a:endParaRPr lang="hu-HU" sz="1400" dirty="0" smtClean="0"/>
          </a:p>
          <a:p>
            <a:endParaRPr lang="hu-HU" sz="1400" dirty="0"/>
          </a:p>
          <a:p>
            <a:r>
              <a:rPr lang="en-GB" sz="1400" b="1" dirty="0"/>
              <a:t>SMURF SFSB</a:t>
            </a:r>
            <a:r>
              <a:rPr lang="en-GB" sz="1400" dirty="0"/>
              <a:t> (simple file-system based records) – for records that contain simple file-system based folders for files, including those originating from content and data management systems, such as SharePoint.</a:t>
            </a:r>
            <a:endParaRPr lang="hu-HU" sz="1400" dirty="0"/>
          </a:p>
        </p:txBody>
      </p:sp>
      <p:sp>
        <p:nvSpPr>
          <p:cNvPr id="11" name="Jobbra nyíl 10">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3522806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en-GB" smtClean="0">
                <a:solidFill>
                  <a:srgbClr val="000000"/>
                </a:solidFill>
                <a:ea typeface="Times New Roman"/>
              </a:rPr>
              <a:t>Best Practices</a:t>
            </a:r>
            <a:endParaRPr lang="en-GB">
              <a:effectLst/>
              <a:ea typeface="Times New Roman"/>
            </a:endParaRPr>
          </a:p>
        </p:txBody>
      </p:sp>
      <p:sp>
        <p:nvSpPr>
          <p:cNvPr id="161" name="Jobbra nyíl 160"/>
          <p:cNvSpPr/>
          <p:nvPr/>
        </p:nvSpPr>
        <p:spPr>
          <a:xfrm>
            <a:off x="8513463" y="67801"/>
            <a:ext cx="595041" cy="288000"/>
          </a:xfrm>
          <a:prstGeom prst="rightArrow">
            <a:avLst>
              <a:gd name="adj1" fmla="val 63252"/>
              <a:gd name="adj2" fmla="val 68574"/>
            </a:avLst>
          </a:prstGeom>
          <a:solidFill>
            <a:schemeClr val="bg1">
              <a:lumMod val="75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GB" sz="1200" b="1" smtClean="0">
                <a:solidFill>
                  <a:schemeClr val="tx1"/>
                </a:solidFill>
              </a:rPr>
              <a:t>Next</a:t>
            </a:r>
            <a:endParaRPr lang="en-GB" sz="1200" b="1">
              <a:solidFill>
                <a:schemeClr val="tx1"/>
              </a:solidFill>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39" name="Téglalap 138"/>
          <p:cNvSpPr/>
          <p:nvPr/>
        </p:nvSpPr>
        <p:spPr>
          <a:xfrm>
            <a:off x="1115616" y="1576412"/>
            <a:ext cx="6840760" cy="923330"/>
          </a:xfrm>
          <a:prstGeom prst="rect">
            <a:avLst/>
          </a:prstGeom>
        </p:spPr>
        <p:txBody>
          <a:bodyPr wrap="square">
            <a:spAutoFit/>
          </a:bodyPr>
          <a:lstStyle/>
          <a:p>
            <a:r>
              <a:rPr lang="en-GB" dirty="0" smtClean="0"/>
              <a:t>Best practices of using E-ARK specifications and tools will be added </a:t>
            </a:r>
            <a:r>
              <a:rPr lang="hu-HU" dirty="0" smtClean="0"/>
              <a:t>here </a:t>
            </a:r>
            <a:r>
              <a:rPr lang="en-GB" dirty="0" smtClean="0"/>
              <a:t>after the completion of all pilots and external evaluations at the end of the E-ARK project, early 2017. </a:t>
            </a:r>
          </a:p>
        </p:txBody>
      </p:sp>
    </p:spTree>
    <p:extLst>
      <p:ext uri="{BB962C8B-B14F-4D97-AF65-F5344CB8AC3E}">
        <p14:creationId xmlns:p14="http://schemas.microsoft.com/office/powerpoint/2010/main" val="35782116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3" action="ppaction://hlinksldjump"/>
          </p:cNvPr>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4" action="ppaction://hlinksldjump"/>
          </p:cNvPr>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09" name="Szövegdoboz 108"/>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10" name="Szövegdoboz 10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11" name="Szövegdoboz 11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Create/Review transfer agreement</a:t>
            </a:r>
            <a:endParaRPr lang="en-GB" dirty="0"/>
          </a:p>
        </p:txBody>
      </p:sp>
      <p:sp>
        <p:nvSpPr>
          <p:cNvPr id="112" name="Szövegdoboz 111"/>
          <p:cNvSpPr txBox="1"/>
          <p:nvPr/>
        </p:nvSpPr>
        <p:spPr>
          <a:xfrm>
            <a:off x="-298961" y="890741"/>
            <a:ext cx="225513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Manual compilation</a:t>
            </a:r>
            <a:endParaRPr lang="en-GB" dirty="0"/>
          </a:p>
        </p:txBody>
      </p:sp>
      <p:sp>
        <p:nvSpPr>
          <p:cNvPr id="113" name="Szövegdoboz 112"/>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14" name="Szövegdoboz 113"/>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15" name="Szövegdoboz 114"/>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16" name="Szövegdoboz 115"/>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Receive SIP</a:t>
            </a:r>
            <a:endParaRPr lang="en-GB" dirty="0"/>
          </a:p>
        </p:txBody>
      </p:sp>
      <p:sp>
        <p:nvSpPr>
          <p:cNvPr id="117" name="Szövegdoboz 116"/>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hu-HU" dirty="0" err="1" smtClean="0"/>
              <a:t>Validate</a:t>
            </a:r>
            <a:r>
              <a:rPr lang="en-GB" dirty="0" smtClean="0"/>
              <a:t> </a:t>
            </a:r>
            <a:r>
              <a:rPr lang="hu-HU" dirty="0" smtClean="0"/>
              <a:t>SIP</a:t>
            </a:r>
            <a:endParaRPr lang="en-GB" dirty="0"/>
          </a:p>
        </p:txBody>
      </p:sp>
      <p:sp>
        <p:nvSpPr>
          <p:cNvPr id="118" name="Szövegdoboz 117"/>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19" name="Szövegdoboz 118"/>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20" name="Szövegdoboz 119"/>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21" name="Szövegdoboz 120"/>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22" name="Szövegdoboz 121"/>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Creatte DIP from AIP</a:t>
            </a:r>
            <a:endParaRPr lang="en-GB"/>
          </a:p>
        </p:txBody>
      </p:sp>
      <p:sp>
        <p:nvSpPr>
          <p:cNvPr id="123" name="Szövegdoboz 122"/>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24" name="Szövegdoboz 123"/>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44" name="Szövegdoboz 14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45" name="Folyamatábra: Bekötés 144"/>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3"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4"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3"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4"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5"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endCxn id="167" idx="6"/>
          </p:cNvCxnSpPr>
          <p:nvPr/>
        </p:nvCxnSpPr>
        <p:spPr>
          <a:xfrm flipH="1" flipV="1">
            <a:off x="1684990" y="2474680"/>
            <a:ext cx="1783037" cy="1081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a:off x="3560211" y="2523681"/>
            <a:ext cx="552427" cy="150234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p:nvPr/>
        </p:nvCxnSpPr>
        <p:spPr>
          <a:xfrm>
            <a:off x="3560211" y="2539497"/>
            <a:ext cx="465561" cy="168612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stCxn id="150" idx="5"/>
          </p:cNvCxnSpPr>
          <p:nvPr/>
        </p:nvCxnSpPr>
        <p:spPr>
          <a:xfrm flipV="1">
            <a:off x="1954641" y="2523681"/>
            <a:ext cx="1529202" cy="161067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6">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a:stCxn id="149" idx="5"/>
          </p:cNvCxnSpPr>
          <p:nvPr/>
        </p:nvCxnSpPr>
        <p:spPr>
          <a:xfrm flipV="1">
            <a:off x="2043479" y="2523681"/>
            <a:ext cx="1440364" cy="178746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Egyenes összekötő 150"/>
          <p:cNvCxnSpPr>
            <a:endCxn id="165" idx="6"/>
          </p:cNvCxnSpPr>
          <p:nvPr/>
        </p:nvCxnSpPr>
        <p:spPr>
          <a:xfrm flipH="1" flipV="1">
            <a:off x="1714103" y="2141590"/>
            <a:ext cx="1753924" cy="34390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152" name="Szövegdoboz 151"/>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53" name="Szövegdoboz 152"/>
          <p:cNvSpPr txBox="1"/>
          <p:nvPr/>
        </p:nvSpPr>
        <p:spPr>
          <a:xfrm>
            <a:off x="6976555" y="-4187"/>
            <a:ext cx="2167445" cy="538609"/>
          </a:xfrm>
          <a:prstGeom prst="rect">
            <a:avLst/>
          </a:prstGeom>
          <a:noFill/>
        </p:spPr>
        <p:txBody>
          <a:bodyPr wrap="square" rtlCol="0">
            <a:spAutoFit/>
          </a:bodyPr>
          <a:lstStyle/>
          <a:p>
            <a:r>
              <a:rPr lang="hu-HU" sz="1400" dirty="0" smtClean="0">
                <a:solidFill>
                  <a:schemeClr val="tx1">
                    <a:lumMod val="75000"/>
                    <a:lumOff val="25000"/>
                  </a:schemeClr>
                </a:solidFill>
              </a:rPr>
              <a:t>SIP2AIP </a:t>
            </a:r>
            <a:r>
              <a:rPr lang="hu-HU" sz="1400" dirty="0" err="1" smtClean="0">
                <a:solidFill>
                  <a:schemeClr val="tx1">
                    <a:lumMod val="75000"/>
                    <a:lumOff val="25000"/>
                  </a:schemeClr>
                </a:solidFill>
              </a:rPr>
              <a:t>Converter</a:t>
            </a:r>
            <a:endParaRPr lang="hu-HU" sz="1400"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54" name="Szövegdoboz 153"/>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55" name="Szövegdoboz 154"/>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7"/>
              </a:rPr>
              <a:t>Documentation</a:t>
            </a:r>
            <a:endParaRPr lang="en-US" dirty="0"/>
          </a:p>
        </p:txBody>
      </p:sp>
      <p:grpSp>
        <p:nvGrpSpPr>
          <p:cNvPr id="257" name="Csoportba foglalás 256"/>
          <p:cNvGrpSpPr/>
          <p:nvPr/>
        </p:nvGrpSpPr>
        <p:grpSpPr>
          <a:xfrm>
            <a:off x="2718906" y="4732022"/>
            <a:ext cx="576000" cy="288000"/>
            <a:chOff x="2718906" y="4732022"/>
            <a:chExt cx="576000" cy="288000"/>
          </a:xfrm>
        </p:grpSpPr>
        <p:sp>
          <p:nvSpPr>
            <p:cNvPr id="258" name="Folyamatábra: Bekötés 257">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1" name="Csoportba foglalás 260"/>
          <p:cNvGrpSpPr/>
          <p:nvPr/>
        </p:nvGrpSpPr>
        <p:grpSpPr>
          <a:xfrm>
            <a:off x="2632046" y="576000"/>
            <a:ext cx="723133" cy="288000"/>
            <a:chOff x="2632046" y="627566"/>
            <a:chExt cx="723133" cy="288000"/>
          </a:xfrm>
        </p:grpSpPr>
        <p:sp>
          <p:nvSpPr>
            <p:cNvPr id="262" name="Folyamatábra: Bekötés 261">
              <a:hlinkClick r:id="rId9"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Szövegdoboz 262">
              <a:hlinkClick r:id="rId9"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37" name="Folyamatábra: Bekötés 136">
            <a:hlinkClick r:id="rId10"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olyamatábra: Bekötés 137">
            <a:hlinkClick r:id="rId11"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olyamatábra: Bekötés 138">
            <a:hlinkClick r:id="rId12"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olyamatábra: Bekötés 139">
            <a:hlinkClick r:id="rId5"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olyamatábra: Bekötés 140">
            <a:hlinkClick r:id="rId13"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14"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15"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16"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17"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8"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9"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20"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21"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22"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23"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24"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25"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26"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7"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8"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9"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Lekerekített téglalap 238"/>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0" name="Lekerekített téglalap 239"/>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1" name="Lekerekített téglalap 240"/>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2" name="Lekerekített téglalap 241"/>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3" name="Lekerekített téglalap 242"/>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4" name="Lekerekített téglalap 24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45" name="Lekerekített téglalap 24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46" name="Lekerekített téglalap 24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47" name="Lekerekített téglalap 246"/>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49" name="Lekerekített téglalap 24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51" name="Lekerekített téglalap 25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55" name="Téglalap 254"/>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56" name="Téglalap 255"/>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4" name="Téglalap 26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5" name="Téglalap 26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6" name="Lekerekített téglalap 26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95" name="Táblázat 294"/>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96" name="Folyamatábra: Bekötés 295">
            <a:hlinkClick r:id="rId30"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31"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32"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33"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34"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35"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36"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37"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38"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39"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40"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41"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42"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43"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44"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45"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46"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47"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8"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9"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50"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51"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52"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Lekerekített téglalap 318"/>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20" name="Folyamatábra: Bekötés 319">
            <a:hlinkClick r:id="rId19"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53"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85611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2146918146"/>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Times New Roman"/>
              </a:rPr>
              <a:t>Tools</a:t>
            </a:r>
            <a:r>
              <a:rPr lang="hu-HU" dirty="0" smtClean="0">
                <a:solidFill>
                  <a:srgbClr val="000000"/>
                </a:solidFill>
                <a:ea typeface="Times New Roman"/>
              </a:rPr>
              <a:t> and </a:t>
            </a:r>
            <a:r>
              <a:rPr lang="hu-HU" dirty="0" err="1" smtClean="0">
                <a:solidFill>
                  <a:srgbClr val="000000"/>
                </a:solidFill>
                <a:ea typeface="Times New Roman"/>
              </a:rPr>
              <a:t>Content</a:t>
            </a:r>
            <a:r>
              <a:rPr lang="hu-HU" dirty="0" smtClean="0">
                <a:solidFill>
                  <a:srgbClr val="000000"/>
                </a:solidFill>
                <a:ea typeface="Times New Roman"/>
              </a:rPr>
              <a:t> </a:t>
            </a:r>
            <a:r>
              <a:rPr lang="hu-HU" dirty="0" err="1" smtClean="0">
                <a:solidFill>
                  <a:srgbClr val="000000"/>
                </a:solidFill>
                <a:ea typeface="Times New Roman"/>
              </a:rPr>
              <a:t>formats</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Csoportba foglalás 1"/>
          <p:cNvGrpSpPr/>
          <p:nvPr/>
        </p:nvGrpSpPr>
        <p:grpSpPr>
          <a:xfrm>
            <a:off x="8460504" y="3619421"/>
            <a:ext cx="648000" cy="546796"/>
            <a:chOff x="8198278" y="2889050"/>
            <a:chExt cx="891936" cy="546796"/>
          </a:xfrm>
        </p:grpSpPr>
        <p:pic>
          <p:nvPicPr>
            <p:cNvPr id="301" name="Picture 4" descr="C:\Users\alfisti\AppData\Local\Microsoft\Windows\Temporary Internet Files\Content.IE5\90OG1GHQ\cubo_olap[1].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8198278" y="2889050"/>
              <a:ext cx="891936" cy="546796"/>
            </a:xfrm>
            <a:prstGeom prst="rect">
              <a:avLst/>
            </a:prstGeom>
            <a:noFill/>
            <a:ln w="6350">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302" name="Szövegdoboz 3"/>
            <p:cNvSpPr txBox="1"/>
            <p:nvPr/>
          </p:nvSpPr>
          <p:spPr>
            <a:xfrm>
              <a:off x="8204016" y="2897346"/>
              <a:ext cx="587226" cy="170360"/>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13" name="Csoportba foglalás 12"/>
          <p:cNvGrpSpPr/>
          <p:nvPr/>
        </p:nvGrpSpPr>
        <p:grpSpPr>
          <a:xfrm>
            <a:off x="8441679" y="2843431"/>
            <a:ext cx="648000" cy="404395"/>
            <a:chOff x="8163774" y="2590777"/>
            <a:chExt cx="903586" cy="404395"/>
          </a:xfrm>
        </p:grpSpPr>
        <p:grpSp>
          <p:nvGrpSpPr>
            <p:cNvPr id="294" name="Csoportba foglalás 293"/>
            <p:cNvGrpSpPr/>
            <p:nvPr/>
          </p:nvGrpSpPr>
          <p:grpSpPr>
            <a:xfrm>
              <a:off x="8163774" y="2590777"/>
              <a:ext cx="903586" cy="404395"/>
              <a:chOff x="4260292" y="1765418"/>
              <a:chExt cx="903586" cy="404395"/>
            </a:xfrm>
          </p:grpSpPr>
          <p:sp>
            <p:nvSpPr>
              <p:cNvPr id="295" name="Téglalap 29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26" name="Csoportba foglalás 325"/>
          <p:cNvGrpSpPr/>
          <p:nvPr/>
        </p:nvGrpSpPr>
        <p:grpSpPr>
          <a:xfrm>
            <a:off x="8452412" y="2229888"/>
            <a:ext cx="648000" cy="541535"/>
            <a:chOff x="7010890" y="3110335"/>
            <a:chExt cx="900000" cy="541535"/>
          </a:xfrm>
        </p:grpSpPr>
        <p:pic>
          <p:nvPicPr>
            <p:cNvPr id="327" name="Kép 326"/>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29"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69" name="Szabadkézi sokszög 68">
            <a:hlinkClick r:id="rId9" action="ppaction://hlinksldjump"/>
          </p:cNvPr>
          <p:cNvSpPr/>
          <p:nvPr/>
        </p:nvSpPr>
        <p:spPr>
          <a:xfrm>
            <a:off x="4120581" y="4513345"/>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72" name="Folyamatábra: Bekötés 71">
            <a:hlinkClick r:id="rId10" action="ppaction://hlinksldjump"/>
          </p:cNvPr>
          <p:cNvSpPr>
            <a:spLocks noChangeAspect="1"/>
          </p:cNvSpPr>
          <p:nvPr/>
        </p:nvSpPr>
        <p:spPr>
          <a:xfrm flipH="1">
            <a:off x="3924873" y="486929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Lekerekített téglalap 72"/>
          <p:cNvSpPr/>
          <p:nvPr/>
        </p:nvSpPr>
        <p:spPr>
          <a:xfrm>
            <a:off x="4059564" y="4847123"/>
            <a:ext cx="768664" cy="153233"/>
          </a:xfrm>
          <a:prstGeom prst="roundRect">
            <a:avLst/>
          </a:prstGeom>
          <a:noFill/>
        </p:spPr>
        <p:txBody>
          <a:bodyPr wrap="square" lIns="36000" tIns="0" rIns="36000" bIns="0" rtlCol="0">
            <a:spAutoFit/>
          </a:bodyPr>
          <a:lstStyle/>
          <a:p>
            <a:r>
              <a:rPr lang="en-US" sz="900" dirty="0" smtClean="0">
                <a:ea typeface="Times New Roman"/>
                <a:cs typeface="Times New Roman"/>
              </a:rPr>
              <a:t>HDFS Storage</a:t>
            </a:r>
            <a:endParaRPr lang="en-US" sz="900" dirty="0">
              <a:ea typeface="Times New Roman"/>
              <a:cs typeface="Times New Roman"/>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flipH="1">
            <a:off x="6600395" y="1892894"/>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1" name="Egyenes összekötő 80"/>
          <p:cNvCxnSpPr/>
          <p:nvPr/>
        </p:nvCxnSpPr>
        <p:spPr>
          <a:xfrm flipH="1">
            <a:off x="6596023" y="2504535"/>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2" name="Egyenes összekötő 81"/>
          <p:cNvCxnSpPr/>
          <p:nvPr/>
        </p:nvCxnSpPr>
        <p:spPr>
          <a:xfrm flipH="1">
            <a:off x="4500389" y="4701817"/>
            <a:ext cx="39600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4" name="Egyenes összekötő 83"/>
          <p:cNvCxnSpPr/>
          <p:nvPr/>
        </p:nvCxnSpPr>
        <p:spPr>
          <a:xfrm>
            <a:off x="4906624" y="313704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85" name="Folyamatábra: Bekötés 84">
            <a:hlinkClick r:id="rId11" action="ppaction://hlinksldjump"/>
          </p:cNvPr>
          <p:cNvSpPr>
            <a:spLocks noChangeAspect="1"/>
          </p:cNvSpPr>
          <p:nvPr/>
        </p:nvSpPr>
        <p:spPr>
          <a:xfrm flipH="1">
            <a:off x="4969781" y="294756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Lekerekített téglalap 85"/>
          <p:cNvSpPr/>
          <p:nvPr/>
        </p:nvSpPr>
        <p:spPr>
          <a:xfrm>
            <a:off x="5089944" y="2849439"/>
            <a:ext cx="110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Search</a:t>
            </a:r>
            <a:endParaRPr lang="hu-HU" sz="900" dirty="0" smtClean="0">
              <a:ea typeface="Times New Roman"/>
              <a:cs typeface="Times New Roman"/>
            </a:endParaRPr>
          </a:p>
          <a:p>
            <a:r>
              <a:rPr lang="hu-HU" sz="900" dirty="0" smtClean="0">
                <a:ea typeface="Times New Roman"/>
                <a:cs typeface="Times New Roman"/>
              </a:rPr>
              <a:t>and Display GUI</a:t>
            </a:r>
          </a:p>
        </p:txBody>
      </p:sp>
      <p:cxnSp>
        <p:nvCxnSpPr>
          <p:cNvPr id="89" name="Egyenes összekötő 88"/>
          <p:cNvCxnSpPr/>
          <p:nvPr/>
        </p:nvCxnSpPr>
        <p:spPr>
          <a:xfrm>
            <a:off x="4906624" y="349708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0" name="Folyamatábra: Bekötés 89">
            <a:hlinkClick r:id="rId12" action="ppaction://hlinksldjump"/>
          </p:cNvPr>
          <p:cNvSpPr>
            <a:spLocks noChangeAspect="1"/>
          </p:cNvSpPr>
          <p:nvPr/>
        </p:nvSpPr>
        <p:spPr>
          <a:xfrm flipH="1">
            <a:off x="4969781" y="330397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Lekerekített téglalap 90"/>
          <p:cNvSpPr/>
          <p:nvPr/>
        </p:nvSpPr>
        <p:spPr>
          <a:xfrm>
            <a:off x="5089944" y="3201387"/>
            <a:ext cx="123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Order</a:t>
            </a:r>
            <a:endParaRPr lang="hu-HU" sz="900" dirty="0">
              <a:ea typeface="Times New Roman"/>
              <a:cs typeface="Times New Roman"/>
            </a:endParaRPr>
          </a:p>
          <a:p>
            <a:r>
              <a:rPr lang="hu-HU" sz="900" dirty="0" smtClean="0">
                <a:ea typeface="Times New Roman"/>
                <a:cs typeface="Times New Roman"/>
              </a:rPr>
              <a:t>Management </a:t>
            </a:r>
            <a:r>
              <a:rPr lang="hu-HU" sz="900" dirty="0" err="1" smtClean="0">
                <a:ea typeface="Times New Roman"/>
                <a:cs typeface="Times New Roman"/>
              </a:rPr>
              <a:t>Tool</a:t>
            </a:r>
            <a:endParaRPr lang="hu-HU" sz="900" dirty="0" smtClean="0">
              <a:ea typeface="Times New Roman"/>
              <a:cs typeface="Times New Roman"/>
            </a:endParaRPr>
          </a:p>
        </p:txBody>
      </p:sp>
      <p:cxnSp>
        <p:nvCxnSpPr>
          <p:cNvPr id="92" name="Egyenes összekötő 91"/>
          <p:cNvCxnSpPr/>
          <p:nvPr/>
        </p:nvCxnSpPr>
        <p:spPr>
          <a:xfrm>
            <a:off x="4908187" y="4264900"/>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3" name="Folyamatábra: Bekötés 92">
            <a:hlinkClick r:id="rId13" action="ppaction://hlinksldjump"/>
          </p:cNvPr>
          <p:cNvSpPr>
            <a:spLocks noChangeAspect="1"/>
          </p:cNvSpPr>
          <p:nvPr/>
        </p:nvSpPr>
        <p:spPr>
          <a:xfrm flipH="1">
            <a:off x="4971344" y="41077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Lekerekített téglalap 93"/>
          <p:cNvSpPr/>
          <p:nvPr/>
        </p:nvSpPr>
        <p:spPr>
          <a:xfrm>
            <a:off x="5091507" y="4120749"/>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GeoServer</a:t>
            </a:r>
            <a:endParaRPr lang="hu-HU" sz="900" dirty="0" smtClean="0">
              <a:ea typeface="Times New Roman"/>
              <a:cs typeface="Times New Roman"/>
            </a:endParaRPr>
          </a:p>
        </p:txBody>
      </p:sp>
      <p:cxnSp>
        <p:nvCxnSpPr>
          <p:cNvPr id="95" name="Egyenes összekötő 94"/>
          <p:cNvCxnSpPr/>
          <p:nvPr/>
        </p:nvCxnSpPr>
        <p:spPr>
          <a:xfrm>
            <a:off x="690840" y="4070209"/>
            <a:ext cx="61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6" name="Folyamatábra: Bekötés 95">
            <a:hlinkClick r:id="rId14" action="ppaction://hlinksldjump"/>
          </p:cNvPr>
          <p:cNvSpPr>
            <a:spLocks noChangeAspect="1"/>
          </p:cNvSpPr>
          <p:nvPr/>
        </p:nvSpPr>
        <p:spPr>
          <a:xfrm flipH="1">
            <a:off x="771478" y="39130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Lekerekített téglalap 96"/>
          <p:cNvSpPr/>
          <p:nvPr/>
        </p:nvSpPr>
        <p:spPr>
          <a:xfrm>
            <a:off x="883690" y="3926058"/>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98" name="Egyenes összekötő 97"/>
          <p:cNvCxnSpPr/>
          <p:nvPr/>
        </p:nvCxnSpPr>
        <p:spPr>
          <a:xfrm>
            <a:off x="4906624" y="488911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99" name="Folyamatábra: Bekötés 98">
            <a:hlinkClick r:id="rId15" action="ppaction://hlinksldjump"/>
          </p:cNvPr>
          <p:cNvSpPr>
            <a:spLocks noChangeAspect="1"/>
          </p:cNvSpPr>
          <p:nvPr/>
        </p:nvSpPr>
        <p:spPr>
          <a:xfrm flipH="1">
            <a:off x="4969781" y="473199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Lekerekített téglalap 99"/>
          <p:cNvSpPr/>
          <p:nvPr/>
        </p:nvSpPr>
        <p:spPr>
          <a:xfrm>
            <a:off x="5089944" y="4744968"/>
            <a:ext cx="1234524" cy="153233"/>
          </a:xfrm>
          <a:prstGeom prst="roundRect">
            <a:avLst/>
          </a:prstGeom>
          <a:noFill/>
        </p:spPr>
        <p:txBody>
          <a:bodyPr wrap="square" lIns="36000" tIns="0" rIns="36000" bIns="0" rtlCol="0">
            <a:spAutoFit/>
          </a:bodyPr>
          <a:lstStyle/>
          <a:p>
            <a:r>
              <a:rPr lang="hu-HU" sz="900" dirty="0" smtClean="0">
                <a:ea typeface="Times New Roman"/>
                <a:cs typeface="Times New Roman"/>
              </a:rPr>
              <a:t>E-ARK Web </a:t>
            </a:r>
            <a:r>
              <a:rPr lang="hu-HU" sz="900" dirty="0" err="1" smtClean="0">
                <a:ea typeface="Times New Roman"/>
                <a:cs typeface="Times New Roman"/>
              </a:rPr>
              <a:t>Search</a:t>
            </a:r>
            <a:r>
              <a:rPr lang="hu-HU" sz="900" dirty="0" smtClean="0">
                <a:ea typeface="Times New Roman"/>
                <a:cs typeface="Times New Roman"/>
              </a:rPr>
              <a:t> </a:t>
            </a:r>
          </a:p>
        </p:txBody>
      </p:sp>
      <p:cxnSp>
        <p:nvCxnSpPr>
          <p:cNvPr id="101" name="Egyenes összekötő 100"/>
          <p:cNvCxnSpPr/>
          <p:nvPr/>
        </p:nvCxnSpPr>
        <p:spPr>
          <a:xfrm>
            <a:off x="4906624" y="463566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02" name="Folyamatábra: Bekötés 101">
            <a:hlinkClick r:id="rId16" action="ppaction://hlinksldjump"/>
          </p:cNvPr>
          <p:cNvSpPr>
            <a:spLocks noChangeAspect="1"/>
          </p:cNvSpPr>
          <p:nvPr/>
        </p:nvSpPr>
        <p:spPr>
          <a:xfrm flipH="1">
            <a:off x="4969781" y="447854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Lekerekített téglalap 102"/>
          <p:cNvSpPr/>
          <p:nvPr/>
        </p:nvSpPr>
        <p:spPr>
          <a:xfrm>
            <a:off x="5089944" y="4491518"/>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Lily</a:t>
            </a:r>
            <a:r>
              <a:rPr lang="hu-HU" sz="900" dirty="0" smtClean="0">
                <a:ea typeface="Times New Roman"/>
                <a:cs typeface="Times New Roman"/>
              </a:rPr>
              <a:t> – Ingest</a:t>
            </a:r>
          </a:p>
        </p:txBody>
      </p: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8" name="Szabadkézi sokszög 107">
            <a:hlinkClick r:id="rId9" action="ppaction://hlinksldjump"/>
          </p:cNvPr>
          <p:cNvSpPr/>
          <p:nvPr/>
        </p:nvSpPr>
        <p:spPr>
          <a:xfrm>
            <a:off x="6796316" y="173642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t>
            </a:r>
            <a:r>
              <a:rPr lang="hu-HU" sz="900" dirty="0" smtClean="0">
                <a:solidFill>
                  <a:schemeClr val="tx1"/>
                </a:solidFill>
              </a:rPr>
              <a:t>D</a:t>
            </a:r>
            <a:r>
              <a:rPr lang="en-US" sz="900" dirty="0" smtClean="0">
                <a:solidFill>
                  <a:schemeClr val="tx1"/>
                </a:solidFill>
              </a:rPr>
              <a:t>IP</a:t>
            </a:r>
            <a:endParaRPr lang="en-US" sz="900" b="0" kern="1200" dirty="0">
              <a:solidFill>
                <a:schemeClr val="tx1"/>
              </a:solidFill>
            </a:endParaRPr>
          </a:p>
        </p:txBody>
      </p:sp>
      <p:sp>
        <p:nvSpPr>
          <p:cNvPr id="109" name="Szabadkézi sokszög 108">
            <a:hlinkClick r:id="rId9" action="ppaction://hlinksldjump"/>
          </p:cNvPr>
          <p:cNvSpPr/>
          <p:nvPr/>
        </p:nvSpPr>
        <p:spPr>
          <a:xfrm>
            <a:off x="6796316" y="234710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sp>
        <p:nvSpPr>
          <p:cNvPr id="110" name="Szabadkézi sokszög 109">
            <a:hlinkClick r:id="rId9" action="ppaction://hlinksldjump"/>
          </p:cNvPr>
          <p:cNvSpPr/>
          <p:nvPr/>
        </p:nvSpPr>
        <p:spPr>
          <a:xfrm>
            <a:off x="6804408" y="455354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4" name="Egyenes összekötő 113"/>
          <p:cNvCxnSpPr/>
          <p:nvPr/>
        </p:nvCxnSpPr>
        <p:spPr>
          <a:xfrm>
            <a:off x="6056340" y="4707451"/>
            <a:ext cx="756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15" name="Folyamatábra: Bekötés 114">
            <a:hlinkClick r:id="rId17" action="ppaction://hlinksldjump"/>
          </p:cNvPr>
          <p:cNvSpPr>
            <a:spLocks noChangeAspect="1"/>
          </p:cNvSpPr>
          <p:nvPr/>
        </p:nvSpPr>
        <p:spPr>
          <a:xfrm flipH="1">
            <a:off x="6123481" y="4525242"/>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Lekerekített téglalap 115"/>
          <p:cNvSpPr/>
          <p:nvPr/>
        </p:nvSpPr>
        <p:spPr>
          <a:xfrm>
            <a:off x="6237096" y="4427114"/>
            <a:ext cx="831728" cy="306467"/>
          </a:xfrm>
          <a:prstGeom prst="roundRect">
            <a:avLst/>
          </a:prstGeom>
          <a:noFill/>
        </p:spPr>
        <p:txBody>
          <a:bodyPr wrap="square" lIns="36000" tIns="0" rIns="36000" bIns="0" rtlCol="0">
            <a:spAutoFit/>
          </a:bodyPr>
          <a:lstStyle/>
          <a:p>
            <a:r>
              <a:rPr lang="hu-HU" sz="900" dirty="0" smtClean="0">
                <a:ea typeface="Times New Roman"/>
                <a:cs typeface="Times New Roman"/>
              </a:rPr>
              <a:t>AIP2DIP </a:t>
            </a:r>
            <a:r>
              <a:rPr lang="hu-HU" sz="900" dirty="0" err="1" smtClean="0">
                <a:ea typeface="Times New Roman"/>
                <a:cs typeface="Times New Roman"/>
              </a:rPr>
              <a:t>Converter</a:t>
            </a:r>
            <a:r>
              <a:rPr lang="hu-HU" sz="900" dirty="0" smtClean="0">
                <a:ea typeface="Times New Roman"/>
                <a:cs typeface="Times New Roman"/>
              </a:rPr>
              <a:t> </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Egyenes összekötő 117"/>
          <p:cNvCxnSpPr/>
          <p:nvPr/>
        </p:nvCxnSpPr>
        <p:spPr>
          <a:xfrm flipH="1">
            <a:off x="7164312" y="1886828"/>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19" name="Egyenes összekötő 118"/>
          <p:cNvCxnSpPr/>
          <p:nvPr/>
        </p:nvCxnSpPr>
        <p:spPr>
          <a:xfrm flipH="1">
            <a:off x="7159940" y="2514512"/>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p:nvPr/>
        </p:nvCxnSpPr>
        <p:spPr>
          <a:xfrm>
            <a:off x="7372508" y="3456628"/>
            <a:ext cx="1080000" cy="8316"/>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1" name="Folyamatábra: Bekötés 120">
            <a:hlinkClick r:id="rId18" action="ppaction://hlinksldjump"/>
          </p:cNvPr>
          <p:cNvSpPr>
            <a:spLocks noChangeAspect="1"/>
          </p:cNvSpPr>
          <p:nvPr/>
        </p:nvSpPr>
        <p:spPr>
          <a:xfrm flipH="1">
            <a:off x="7447741" y="329949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Lekerekített téglalap 121"/>
          <p:cNvSpPr/>
          <p:nvPr/>
        </p:nvSpPr>
        <p:spPr>
          <a:xfrm>
            <a:off x="7571900" y="3299102"/>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23" name="Egyenes összekötő 122"/>
          <p:cNvCxnSpPr/>
          <p:nvPr/>
        </p:nvCxnSpPr>
        <p:spPr>
          <a:xfrm>
            <a:off x="7372340" y="2715766"/>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4" name="Folyamatábra: Bekötés 123">
            <a:hlinkClick r:id="rId19" action="ppaction://hlinksldjump"/>
          </p:cNvPr>
          <p:cNvSpPr>
            <a:spLocks noChangeAspect="1"/>
          </p:cNvSpPr>
          <p:nvPr/>
        </p:nvSpPr>
        <p:spPr>
          <a:xfrm flipH="1">
            <a:off x="7447573" y="25427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Lekerekített téglalap 124"/>
          <p:cNvSpPr/>
          <p:nvPr/>
        </p:nvSpPr>
        <p:spPr>
          <a:xfrm>
            <a:off x="7580972" y="2438827"/>
            <a:ext cx="982768" cy="306467"/>
          </a:xfrm>
          <a:prstGeom prst="roundRect">
            <a:avLst/>
          </a:prstGeom>
          <a:noFill/>
        </p:spPr>
        <p:txBody>
          <a:bodyPr wrap="square" lIns="36000" tIns="0" rIns="36000" bIns="0" rtlCol="0">
            <a:spAutoFit/>
          </a:bodyPr>
          <a:lstStyle/>
          <a:p>
            <a:r>
              <a:rPr lang="hu-HU" sz="900" dirty="0" smtClean="0">
                <a:ea typeface="Times New Roman"/>
                <a:cs typeface="Times New Roman"/>
              </a:rPr>
              <a:t>CMIS </a:t>
            </a:r>
            <a:r>
              <a:rPr lang="hu-HU" sz="900" dirty="0" err="1" smtClean="0">
                <a:ea typeface="Times New Roman"/>
                <a:cs typeface="Times New Roman"/>
              </a:rPr>
              <a:t>Portal</a:t>
            </a:r>
            <a:r>
              <a:rPr lang="hu-HU" sz="900" dirty="0">
                <a:ea typeface="Times New Roman"/>
                <a:cs typeface="Times New Roman"/>
              </a:rPr>
              <a:t> </a:t>
            </a:r>
            <a:r>
              <a:rPr lang="hu-HU" sz="900" dirty="0" smtClean="0">
                <a:ea typeface="Times New Roman"/>
                <a:cs typeface="Times New Roman"/>
              </a:rPr>
              <a:t> </a:t>
            </a:r>
            <a:r>
              <a:rPr lang="hu-HU" sz="900" dirty="0" err="1" smtClean="0">
                <a:ea typeface="Times New Roman"/>
                <a:cs typeface="Times New Roman"/>
              </a:rPr>
              <a:t>Viewer</a:t>
            </a:r>
            <a:endParaRPr lang="hu-HU" sz="900" dirty="0" smtClean="0">
              <a:ea typeface="Times New Roman"/>
              <a:cs typeface="Times New Roman"/>
            </a:endParaRPr>
          </a:p>
        </p:txBody>
      </p:sp>
      <p:grpSp>
        <p:nvGrpSpPr>
          <p:cNvPr id="11" name="Csoportba foglalás 10"/>
          <p:cNvGrpSpPr>
            <a:grpSpLocks/>
          </p:cNvGrpSpPr>
          <p:nvPr/>
        </p:nvGrpSpPr>
        <p:grpSpPr>
          <a:xfrm>
            <a:off x="8442718" y="3266402"/>
            <a:ext cx="648000" cy="288000"/>
            <a:chOff x="8172400" y="1519097"/>
            <a:chExt cx="903600" cy="548597"/>
          </a:xfrm>
        </p:grpSpPr>
        <p:sp>
          <p:nvSpPr>
            <p:cNvPr id="126" name="Téglalap 125"/>
            <p:cNvSpPr/>
            <p:nvPr/>
          </p:nvSpPr>
          <p:spPr>
            <a:xfrm>
              <a:off x="8172400" y="1519097"/>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650"/>
            </a:p>
          </p:txBody>
        </p:sp>
        <p:sp>
          <p:nvSpPr>
            <p:cNvPr id="128" name="Szövegdoboz 3"/>
            <p:cNvSpPr txBox="1"/>
            <p:nvPr/>
          </p:nvSpPr>
          <p:spPr>
            <a:xfrm>
              <a:off x="8302583" y="1529759"/>
              <a:ext cx="750850" cy="151848"/>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spcAft>
                  <a:spcPts val="1000"/>
                </a:spcAft>
              </a:pPr>
              <a:r>
                <a:rPr lang="hu-HU" sz="900" b="1" dirty="0" smtClean="0">
                  <a:solidFill>
                    <a:srgbClr val="960000"/>
                  </a:solidFill>
                  <a:ea typeface="Calibri"/>
                  <a:cs typeface="Times New Roman"/>
                </a:rPr>
                <a:t>EAD</a:t>
              </a:r>
              <a:r>
                <a:rPr lang="hu-HU" sz="800" b="1" dirty="0">
                  <a:solidFill>
                    <a:srgbClr val="960000"/>
                  </a:solidFill>
                  <a:ea typeface="Calibri"/>
                  <a:cs typeface="Times New Roman"/>
                </a:rPr>
                <a:t> </a:t>
              </a:r>
              <a:r>
                <a:rPr lang="hu-HU" sz="700" b="1" dirty="0" err="1" smtClean="0">
                  <a:solidFill>
                    <a:srgbClr val="960000"/>
                  </a:solidFill>
                  <a:ea typeface="Calibri"/>
                  <a:cs typeface="Times New Roman"/>
                </a:rPr>
                <a:t>Metadata</a:t>
              </a:r>
              <a:endParaRPr lang="en-US" sz="700" b="1" dirty="0">
                <a:effectLst/>
                <a:ea typeface="Calibri"/>
                <a:cs typeface="Times New Roman"/>
              </a:endParaRPr>
            </a:p>
          </p:txBody>
        </p:sp>
      </p:grp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20"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133" name="Egyenes összekötő 132"/>
          <p:cNvCxnSpPr/>
          <p:nvPr/>
        </p:nvCxnSpPr>
        <p:spPr>
          <a:xfrm flipV="1">
            <a:off x="7372340" y="2403702"/>
            <a:ext cx="1080000" cy="0"/>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4" name="Folyamatábra: Bekötés 133">
            <a:hlinkClick r:id="rId18" action="ppaction://hlinksldjump"/>
          </p:cNvPr>
          <p:cNvSpPr>
            <a:spLocks noChangeAspect="1"/>
          </p:cNvSpPr>
          <p:nvPr/>
        </p:nvSpPr>
        <p:spPr>
          <a:xfrm flipH="1">
            <a:off x="7447573" y="224545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Lekerekített téglalap 134"/>
          <p:cNvSpPr/>
          <p:nvPr/>
        </p:nvSpPr>
        <p:spPr>
          <a:xfrm>
            <a:off x="7580024" y="2258685"/>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36" name="Egyenes összekötő 135"/>
          <p:cNvCxnSpPr/>
          <p:nvPr/>
        </p:nvCxnSpPr>
        <p:spPr>
          <a:xfrm flipV="1">
            <a:off x="7380432" y="3051566"/>
            <a:ext cx="1080000" cy="1018"/>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7" name="Folyamatábra: Bekötés 136">
            <a:hlinkClick r:id="rId18" action="ppaction://hlinksldjump"/>
          </p:cNvPr>
          <p:cNvSpPr>
            <a:spLocks noChangeAspect="1"/>
          </p:cNvSpPr>
          <p:nvPr/>
        </p:nvSpPr>
        <p:spPr>
          <a:xfrm flipH="1">
            <a:off x="7455665" y="28873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Lekerekített téglalap 137"/>
          <p:cNvSpPr/>
          <p:nvPr/>
        </p:nvSpPr>
        <p:spPr>
          <a:xfrm>
            <a:off x="7587916" y="2900341"/>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56" name="Egyenes összekötő 155"/>
          <p:cNvCxnSpPr/>
          <p:nvPr/>
        </p:nvCxnSpPr>
        <p:spPr>
          <a:xfrm flipH="1">
            <a:off x="7164312" y="4721779"/>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57" name="Egyenes összekötő 156"/>
          <p:cNvCxnSpPr/>
          <p:nvPr/>
        </p:nvCxnSpPr>
        <p:spPr>
          <a:xfrm>
            <a:off x="7372340" y="3883347"/>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58" name="Folyamatábra: Bekötés 157">
            <a:hlinkClick r:id="rId21" action="ppaction://hlinksldjump"/>
          </p:cNvPr>
          <p:cNvSpPr>
            <a:spLocks noChangeAspect="1"/>
          </p:cNvSpPr>
          <p:nvPr/>
        </p:nvSpPr>
        <p:spPr>
          <a:xfrm flipH="1">
            <a:off x="7447573" y="37023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Lekerekített téglalap 161"/>
          <p:cNvSpPr/>
          <p:nvPr/>
        </p:nvSpPr>
        <p:spPr>
          <a:xfrm>
            <a:off x="7580272" y="3595315"/>
            <a:ext cx="711988" cy="306467"/>
          </a:xfrm>
          <a:prstGeom prst="roundRect">
            <a:avLst/>
          </a:prstGeom>
          <a:noFill/>
        </p:spPr>
        <p:txBody>
          <a:bodyPr wrap="square" lIns="36000" tIns="0" rIns="36000" bIns="0" rtlCol="0">
            <a:spAutoFit/>
          </a:bodyPr>
          <a:lstStyle/>
          <a:p>
            <a:r>
              <a:rPr lang="hu-HU" sz="900" dirty="0" smtClean="0">
                <a:ea typeface="Times New Roman"/>
                <a:cs typeface="Times New Roman"/>
              </a:rPr>
              <a:t>Oracle OLAP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66" name="Egyenes összekötő 165"/>
          <p:cNvCxnSpPr/>
          <p:nvPr/>
        </p:nvCxnSpPr>
        <p:spPr>
          <a:xfrm>
            <a:off x="7372340" y="4273300"/>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67" name="Folyamatábra: Bekötés 166">
            <a:hlinkClick r:id="rId14" action="ppaction://hlinksldjump"/>
          </p:cNvPr>
          <p:cNvSpPr>
            <a:spLocks noChangeAspect="1"/>
          </p:cNvSpPr>
          <p:nvPr/>
        </p:nvSpPr>
        <p:spPr>
          <a:xfrm flipH="1">
            <a:off x="7447573" y="41161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Lekerekített téglalap 167"/>
          <p:cNvSpPr/>
          <p:nvPr/>
        </p:nvSpPr>
        <p:spPr>
          <a:xfrm>
            <a:off x="7579824" y="4121057"/>
            <a:ext cx="830837"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169" name="Egyenes összekötő 168"/>
          <p:cNvCxnSpPr/>
          <p:nvPr/>
        </p:nvCxnSpPr>
        <p:spPr>
          <a:xfrm>
            <a:off x="7372340" y="4717486"/>
            <a:ext cx="1080000" cy="2674"/>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70" name="Folyamatábra: Bekötés 169">
            <a:hlinkClick r:id="rId22" action="ppaction://hlinksldjump"/>
          </p:cNvPr>
          <p:cNvSpPr>
            <a:spLocks noChangeAspect="1"/>
          </p:cNvSpPr>
          <p:nvPr/>
        </p:nvSpPr>
        <p:spPr>
          <a:xfrm flipH="1">
            <a:off x="7447573" y="456035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Lekerekített téglalap 170"/>
          <p:cNvSpPr/>
          <p:nvPr/>
        </p:nvSpPr>
        <p:spPr>
          <a:xfrm>
            <a:off x="7579824" y="4565243"/>
            <a:ext cx="1280288" cy="153233"/>
          </a:xfrm>
          <a:prstGeom prst="roundRect">
            <a:avLst/>
          </a:prstGeom>
          <a:noFill/>
        </p:spPr>
        <p:txBody>
          <a:bodyPr wrap="square" lIns="36000" tIns="0" rIns="36000" bIns="0" rtlCol="0">
            <a:spAutoFit/>
          </a:bodyPr>
          <a:lstStyle/>
          <a:p>
            <a:r>
              <a:rPr lang="hu-HU" sz="900" dirty="0" err="1" smtClean="0">
                <a:ea typeface="Times New Roman"/>
                <a:cs typeface="Times New Roman"/>
              </a:rPr>
              <a:t>Peripleo</a:t>
            </a:r>
            <a:endParaRPr lang="hu-HU" sz="900" dirty="0" smtClean="0">
              <a:ea typeface="Times New Roman"/>
              <a:cs typeface="Times New Roman"/>
            </a:endParaRPr>
          </a:p>
        </p:txBody>
      </p:sp>
      <p:cxnSp>
        <p:nvCxnSpPr>
          <p:cNvPr id="220" name="Egyenes összekötő 219"/>
          <p:cNvCxnSpPr/>
          <p:nvPr/>
        </p:nvCxnSpPr>
        <p:spPr>
          <a:xfrm flipV="1">
            <a:off x="2035818" y="1880298"/>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1" name="Folyamatábra: Bekötés 220">
            <a:hlinkClick r:id="rId23" action="ppaction://hlinksldjump"/>
          </p:cNvPr>
          <p:cNvSpPr>
            <a:spLocks noChangeAspect="1"/>
          </p:cNvSpPr>
          <p:nvPr/>
        </p:nvSpPr>
        <p:spPr>
          <a:xfrm flipH="1">
            <a:off x="2112691" y="171560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Lekerekített téglalap 221"/>
          <p:cNvSpPr/>
          <p:nvPr/>
        </p:nvSpPr>
        <p:spPr>
          <a:xfrm>
            <a:off x="2250881" y="1728196"/>
            <a:ext cx="587318" cy="153233"/>
          </a:xfrm>
          <a:prstGeom prst="roundRect">
            <a:avLst/>
          </a:prstGeom>
          <a:noFill/>
        </p:spPr>
        <p:txBody>
          <a:bodyPr wrap="square" lIns="36000" tIns="0" rIns="36000" bIns="0" rtlCol="0">
            <a:spAutoFit/>
          </a:bodyPr>
          <a:lstStyle/>
          <a:p>
            <a:r>
              <a:rPr lang="en-US" sz="900" dirty="0" smtClean="0">
                <a:ea typeface="Times New Roman"/>
                <a:cs typeface="Times New Roman"/>
              </a:rPr>
              <a:t>RODA-In</a:t>
            </a:r>
            <a:endParaRPr lang="en-US" sz="900" dirty="0">
              <a:ea typeface="Times New Roman"/>
              <a:cs typeface="Times New Roman"/>
            </a:endParaRPr>
          </a:p>
        </p:txBody>
      </p:sp>
      <p:sp>
        <p:nvSpPr>
          <p:cNvPr id="223" name="Szabadkézi sokszög 222">
            <a:hlinkClick r:id="rId9" action="ppaction://hlinksldjump"/>
          </p:cNvPr>
          <p:cNvSpPr/>
          <p:nvPr/>
        </p:nvSpPr>
        <p:spPr>
          <a:xfrm>
            <a:off x="2834817" y="173249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flipV="1">
            <a:off x="2035818" y="2505332"/>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6" name="Folyamatábra: Bekötés 225">
            <a:hlinkClick r:id="rId24" action="ppaction://hlinksldjump"/>
          </p:cNvPr>
          <p:cNvSpPr>
            <a:spLocks noChangeAspect="1"/>
          </p:cNvSpPr>
          <p:nvPr/>
        </p:nvSpPr>
        <p:spPr>
          <a:xfrm flipH="1">
            <a:off x="2112691" y="231888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Lekerekített téglalap 226"/>
          <p:cNvSpPr/>
          <p:nvPr/>
        </p:nvSpPr>
        <p:spPr>
          <a:xfrm>
            <a:off x="2238551" y="2203310"/>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endParaRPr lang="hu-HU" sz="900" dirty="0" smtClean="0">
              <a:ea typeface="Times New Roman"/>
              <a:cs typeface="Times New Roman"/>
            </a:endParaRPr>
          </a:p>
          <a:p>
            <a:r>
              <a:rPr lang="hu-HU" sz="900" dirty="0" smtClean="0">
                <a:ea typeface="Times New Roman"/>
                <a:cs typeface="Times New Roman"/>
              </a:rPr>
              <a:t>Producer</a:t>
            </a:r>
            <a:endParaRPr lang="en-US" sz="900" dirty="0">
              <a:ea typeface="Times New Roman"/>
              <a:cs typeface="Times New Roman"/>
            </a:endParaRPr>
          </a:p>
        </p:txBody>
      </p:sp>
      <p:sp>
        <p:nvSpPr>
          <p:cNvPr id="229" name="Folyamatábra: Bekötés 228">
            <a:hlinkClick r:id="rId25" action="ppaction://hlinksldjump"/>
          </p:cNvPr>
          <p:cNvSpPr>
            <a:spLocks noChangeAspect="1"/>
          </p:cNvSpPr>
          <p:nvPr/>
        </p:nvSpPr>
        <p:spPr>
          <a:xfrm flipH="1">
            <a:off x="2105356" y="4498868"/>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Lekerekített téglalap 229"/>
          <p:cNvSpPr/>
          <p:nvPr/>
        </p:nvSpPr>
        <p:spPr>
          <a:xfrm>
            <a:off x="2244326" y="4389254"/>
            <a:ext cx="560304" cy="306467"/>
          </a:xfrm>
          <a:prstGeom prst="roundRect">
            <a:avLst/>
          </a:prstGeom>
          <a:noFill/>
        </p:spPr>
        <p:txBody>
          <a:bodyPr wrap="square" lIns="36000" tIns="0" rIns="36000" bIns="0" rtlCol="0">
            <a:spAutoFit/>
          </a:bodyPr>
          <a:lstStyle/>
          <a:p>
            <a:r>
              <a:rPr lang="hu-HU" sz="900" dirty="0" smtClean="0">
                <a:ea typeface="Times New Roman"/>
                <a:cs typeface="Times New Roman"/>
              </a:rPr>
              <a:t>SI</a:t>
            </a:r>
            <a:r>
              <a:rPr lang="en-US" sz="900" dirty="0" smtClean="0">
                <a:ea typeface="Times New Roman"/>
                <a:cs typeface="Times New Roman"/>
              </a:rPr>
              <a:t>P</a:t>
            </a:r>
            <a:r>
              <a:rPr lang="hu-HU" sz="900" dirty="0" smtClean="0">
                <a:ea typeface="Times New Roman"/>
                <a:cs typeface="Times New Roman"/>
              </a:rPr>
              <a:t> </a:t>
            </a:r>
            <a:r>
              <a:rPr lang="en-US" sz="900" dirty="0" smtClean="0">
                <a:ea typeface="Times New Roman"/>
                <a:cs typeface="Times New Roman"/>
              </a:rPr>
              <a:t>Creator</a:t>
            </a:r>
          </a:p>
        </p:txBody>
      </p:sp>
      <p:sp>
        <p:nvSpPr>
          <p:cNvPr id="231" name="Szabadkézi sokszög 230">
            <a:hlinkClick r:id="rId9" action="ppaction://hlinksldjump"/>
          </p:cNvPr>
          <p:cNvSpPr/>
          <p:nvPr/>
        </p:nvSpPr>
        <p:spPr>
          <a:xfrm>
            <a:off x="2836412" y="2353451"/>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sp>
        <p:nvSpPr>
          <p:cNvPr id="232" name="Szabadkézi sokszög 231">
            <a:hlinkClick r:id="rId9" action="ppaction://hlinksldjump"/>
          </p:cNvPr>
          <p:cNvSpPr/>
          <p:nvPr/>
        </p:nvSpPr>
        <p:spPr>
          <a:xfrm>
            <a:off x="2830025" y="4536430"/>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33" name="Egyenes összekötő 232"/>
          <p:cNvCxnSpPr/>
          <p:nvPr/>
        </p:nvCxnSpPr>
        <p:spPr>
          <a:xfrm flipV="1">
            <a:off x="3200173" y="4689669"/>
            <a:ext cx="908249" cy="6052"/>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234" name="Folyamatábra: Bekötés 233">
            <a:hlinkClick r:id="rId26" action="ppaction://hlinksldjump"/>
          </p:cNvPr>
          <p:cNvSpPr>
            <a:spLocks noChangeAspect="1"/>
          </p:cNvSpPr>
          <p:nvPr/>
        </p:nvSpPr>
        <p:spPr>
          <a:xfrm flipH="1">
            <a:off x="3297899" y="451980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Lekerekített téglalap 234"/>
          <p:cNvSpPr/>
          <p:nvPr/>
        </p:nvSpPr>
        <p:spPr>
          <a:xfrm>
            <a:off x="3419150" y="4403046"/>
            <a:ext cx="604404" cy="306467"/>
          </a:xfrm>
          <a:prstGeom prst="roundRect">
            <a:avLst/>
          </a:prstGeom>
          <a:noFill/>
        </p:spPr>
        <p:txBody>
          <a:bodyPr wrap="square" lIns="36000" tIns="0" rIns="36000" bIns="0" rtlCol="0">
            <a:spAutoFit/>
          </a:bodyPr>
          <a:lstStyle/>
          <a:p>
            <a:r>
              <a:rPr lang="en-US" sz="900" dirty="0" smtClean="0">
                <a:ea typeface="Times New Roman"/>
                <a:cs typeface="Times New Roman"/>
              </a:rPr>
              <a:t>SIP2AIP </a:t>
            </a:r>
            <a:endParaRPr lang="hu-HU" sz="900" dirty="0" smtClean="0">
              <a:ea typeface="Times New Roman"/>
              <a:cs typeface="Times New Roman"/>
            </a:endParaRPr>
          </a:p>
          <a:p>
            <a:r>
              <a:rPr lang="en-US" sz="900" dirty="0" smtClean="0">
                <a:ea typeface="Times New Roman"/>
                <a:cs typeface="Times New Roman"/>
              </a:rPr>
              <a:t>Converter</a:t>
            </a:r>
            <a:endParaRPr lang="hu-HU" sz="900" dirty="0" smtClean="0">
              <a:ea typeface="Times New Roman"/>
              <a:cs typeface="Times New Roman"/>
            </a:endParaRPr>
          </a:p>
        </p:txBody>
      </p:sp>
      <p:sp>
        <p:nvSpPr>
          <p:cNvPr id="237" name="Folyamatábra: Bekötés 236">
            <a:hlinkClick r:id="rId27" action="ppaction://hlinksldjump"/>
          </p:cNvPr>
          <p:cNvSpPr>
            <a:spLocks noChangeAspect="1"/>
          </p:cNvSpPr>
          <p:nvPr/>
        </p:nvSpPr>
        <p:spPr>
          <a:xfrm flipH="1">
            <a:off x="2106304" y="343584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Lekerekített téglalap 237"/>
          <p:cNvSpPr/>
          <p:nvPr/>
        </p:nvSpPr>
        <p:spPr>
          <a:xfrm>
            <a:off x="2252586" y="3444632"/>
            <a:ext cx="552044" cy="153233"/>
          </a:xfrm>
          <a:prstGeom prst="roundRect">
            <a:avLst/>
          </a:prstGeom>
          <a:noFill/>
        </p:spPr>
        <p:txBody>
          <a:bodyPr wrap="square" lIns="36000" tIns="0" rIns="36000" bIns="0" rtlCol="0">
            <a:spAutoFit/>
          </a:bodyPr>
          <a:lstStyle/>
          <a:p>
            <a:r>
              <a:rPr lang="en-US" sz="900" dirty="0" smtClean="0">
                <a:ea typeface="Times New Roman"/>
                <a:cs typeface="Times New Roman"/>
              </a:rPr>
              <a:t>UAM</a:t>
            </a:r>
            <a:endParaRPr lang="en-US" sz="900" dirty="0">
              <a:ea typeface="Times New Roman"/>
              <a:cs typeface="Times New Roman"/>
            </a:endParaRPr>
          </a:p>
        </p:txBody>
      </p:sp>
      <p:sp>
        <p:nvSpPr>
          <p:cNvPr id="239" name="Szabadkézi sokszög 238">
            <a:hlinkClick r:id="rId9" action="ppaction://hlinksldjump"/>
          </p:cNvPr>
          <p:cNvSpPr/>
          <p:nvPr/>
        </p:nvSpPr>
        <p:spPr>
          <a:xfrm>
            <a:off x="2836522" y="3444648"/>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grpSp>
        <p:nvGrpSpPr>
          <p:cNvPr id="242" name="Csoportba foglalás 241"/>
          <p:cNvGrpSpPr/>
          <p:nvPr/>
        </p:nvGrpSpPr>
        <p:grpSpPr>
          <a:xfrm>
            <a:off x="29435" y="3103459"/>
            <a:ext cx="648000" cy="404395"/>
            <a:chOff x="8163774" y="2590777"/>
            <a:chExt cx="903586" cy="404395"/>
          </a:xfrm>
        </p:grpSpPr>
        <p:grpSp>
          <p:nvGrpSpPr>
            <p:cNvPr id="243" name="Csoportba foglalás 242"/>
            <p:cNvGrpSpPr/>
            <p:nvPr/>
          </p:nvGrpSpPr>
          <p:grpSpPr>
            <a:xfrm>
              <a:off x="8163774" y="2590777"/>
              <a:ext cx="903586" cy="404395"/>
              <a:chOff x="4260292" y="1765418"/>
              <a:chExt cx="903586" cy="404395"/>
            </a:xfrm>
          </p:grpSpPr>
          <p:sp>
            <p:nvSpPr>
              <p:cNvPr id="245" name="Téglalap 24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46" name="Kép 24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244"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0" name="Csoportba foglalás 249"/>
          <p:cNvGrpSpPr/>
          <p:nvPr/>
        </p:nvGrpSpPr>
        <p:grpSpPr>
          <a:xfrm>
            <a:off x="29220" y="3779086"/>
            <a:ext cx="648000" cy="548597"/>
            <a:chOff x="8195422" y="3895361"/>
            <a:chExt cx="903600" cy="548597"/>
          </a:xfrm>
        </p:grpSpPr>
        <p:sp>
          <p:nvSpPr>
            <p:cNvPr id="251" name="Téglalap 250"/>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52" name="Kép 251"/>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253"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4" name="Csoportba foglalás 253"/>
          <p:cNvGrpSpPr/>
          <p:nvPr/>
        </p:nvGrpSpPr>
        <p:grpSpPr>
          <a:xfrm>
            <a:off x="40168" y="2363818"/>
            <a:ext cx="648000" cy="541535"/>
            <a:chOff x="7010890" y="3110335"/>
            <a:chExt cx="900000" cy="541535"/>
          </a:xfrm>
        </p:grpSpPr>
        <p:pic>
          <p:nvPicPr>
            <p:cNvPr id="255" name="Kép 254"/>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256" name="Kép 255"/>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257"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29"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sp>
        <p:nvSpPr>
          <p:cNvPr id="260" name="Folyamatábra: Bekötés 259">
            <a:hlinkClick r:id="rId30" action="ppaction://hlinksldjump"/>
          </p:cNvPr>
          <p:cNvSpPr>
            <a:spLocks noChangeAspect="1"/>
          </p:cNvSpPr>
          <p:nvPr/>
        </p:nvSpPr>
        <p:spPr>
          <a:xfrm flipH="1">
            <a:off x="780425" y="24506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Lekerekített téglalap 260"/>
          <p:cNvSpPr/>
          <p:nvPr/>
        </p:nvSpPr>
        <p:spPr>
          <a:xfrm>
            <a:off x="884686" y="2211710"/>
            <a:ext cx="534784" cy="459700"/>
          </a:xfrm>
          <a:prstGeom prst="roundRect">
            <a:avLst/>
          </a:prstGeom>
          <a:noFill/>
        </p:spPr>
        <p:txBody>
          <a:bodyPr wrap="square" lIns="36000" tIns="0" rIns="36000" bIns="0" rtlCol="0">
            <a:spAutoFit/>
          </a:bodyPr>
          <a:lstStyle/>
          <a:p>
            <a:r>
              <a:rPr lang="hu-HU" sz="900" dirty="0" smtClean="0">
                <a:ea typeface="Times New Roman"/>
                <a:cs typeface="Times New Roman"/>
              </a:rPr>
              <a:t>ERMS</a:t>
            </a:r>
            <a:r>
              <a:rPr lang="en-US" sz="900" dirty="0" smtClean="0">
                <a:ea typeface="Times New Roman"/>
                <a:cs typeface="Times New Roman"/>
              </a:rPr>
              <a:t> </a:t>
            </a:r>
          </a:p>
          <a:p>
            <a:r>
              <a:rPr lang="en-US" sz="900" dirty="0" smtClean="0">
                <a:ea typeface="Times New Roman"/>
                <a:cs typeface="Times New Roman"/>
              </a:rPr>
              <a:t>Export Module</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63" name="Egyenes összekötő 262"/>
          <p:cNvCxnSpPr/>
          <p:nvPr/>
        </p:nvCxnSpPr>
        <p:spPr>
          <a:xfrm flipV="1">
            <a:off x="692656" y="2651850"/>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31"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sp>
        <p:nvSpPr>
          <p:cNvPr id="265" name="Szabadkézi sokszög 264">
            <a:hlinkClick r:id="rId32" action="ppaction://hlinksldjump"/>
          </p:cNvPr>
          <p:cNvSpPr/>
          <p:nvPr/>
        </p:nvSpPr>
        <p:spPr>
          <a:xfrm>
            <a:off x="1368692" y="2488049"/>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(ERMS)</a:t>
            </a:r>
            <a:endParaRPr lang="en-US" sz="900" b="0" kern="1200" dirty="0">
              <a:solidFill>
                <a:schemeClr val="tx1"/>
              </a:solidFill>
            </a:endParaRPr>
          </a:p>
        </p:txBody>
      </p:sp>
      <p:cxnSp>
        <p:nvCxnSpPr>
          <p:cNvPr id="266" name="Egyenes összekötő 265"/>
          <p:cNvCxnSpPr/>
          <p:nvPr/>
        </p:nvCxnSpPr>
        <p:spPr>
          <a:xfrm flipH="1">
            <a:off x="1853696" y="1880046"/>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267" name="Egyenes összekötő 266"/>
          <p:cNvCxnSpPr/>
          <p:nvPr/>
        </p:nvCxnSpPr>
        <p:spPr>
          <a:xfrm flipH="1">
            <a:off x="1853720" y="2656232"/>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269" name="Egyenes összekötő 268"/>
          <p:cNvCxnSpPr/>
          <p:nvPr/>
        </p:nvCxnSpPr>
        <p:spPr>
          <a:xfrm flipH="1" flipV="1">
            <a:off x="677294" y="3303299"/>
            <a:ext cx="699362" cy="235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272" name="Szabadkézi sokszög 271">
            <a:hlinkClick r:id="rId9" action="ppaction://hlinksldjump"/>
          </p:cNvPr>
          <p:cNvSpPr/>
          <p:nvPr/>
        </p:nvSpPr>
        <p:spPr>
          <a:xfrm>
            <a:off x="1295688" y="3915491"/>
            <a:ext cx="540008"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spcBef>
                <a:spcPct val="0"/>
              </a:spcBef>
              <a:spcAft>
                <a:spcPct val="35000"/>
              </a:spcAft>
            </a:pPr>
            <a:r>
              <a:rPr lang="hu-HU" sz="900" dirty="0" smtClean="0">
                <a:solidFill>
                  <a:schemeClr val="tx1"/>
                </a:solidFill>
              </a:rPr>
              <a:t>Geo Data </a:t>
            </a:r>
            <a:r>
              <a:rPr lang="hu-HU" sz="900" b="0" kern="1200" dirty="0" smtClean="0">
                <a:solidFill>
                  <a:schemeClr val="tx1"/>
                </a:solidFill>
              </a:rPr>
              <a:t>(SMURF)</a:t>
            </a:r>
            <a:endParaRPr lang="en-US" sz="900" b="0" kern="1200" dirty="0">
              <a:solidFill>
                <a:schemeClr val="tx1"/>
              </a:solidFill>
            </a:endParaRPr>
          </a:p>
        </p:txBody>
      </p:sp>
      <p:cxnSp>
        <p:nvCxnSpPr>
          <p:cNvPr id="273" name="Egyenes összekötő 272"/>
          <p:cNvCxnSpPr/>
          <p:nvPr/>
        </p:nvCxnSpPr>
        <p:spPr>
          <a:xfrm flipH="1">
            <a:off x="1842968" y="4075581"/>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3208124" y="2505332"/>
            <a:ext cx="740709"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26" action="ppaction://hlinksldjump"/>
          </p:cNvPr>
          <p:cNvSpPr>
            <a:spLocks noChangeAspect="1"/>
          </p:cNvSpPr>
          <p:nvPr/>
        </p:nvSpPr>
        <p:spPr>
          <a:xfrm flipH="1">
            <a:off x="3309627" y="23268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Lekerekített téglalap 148"/>
          <p:cNvSpPr/>
          <p:nvPr/>
        </p:nvSpPr>
        <p:spPr>
          <a:xfrm>
            <a:off x="3443438" y="2206211"/>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r>
              <a:rPr lang="hu-HU" sz="900" dirty="0" smtClean="0">
                <a:ea typeface="Times New Roman"/>
                <a:cs typeface="Times New Roman"/>
              </a:rPr>
              <a:t> </a:t>
            </a:r>
          </a:p>
          <a:p>
            <a:r>
              <a:rPr lang="hu-HU" sz="900" dirty="0" err="1" smtClean="0">
                <a:ea typeface="Times New Roman"/>
                <a:cs typeface="Times New Roman"/>
              </a:rPr>
              <a:t>Archive</a:t>
            </a:r>
            <a:endParaRPr lang="en-US" sz="900" dirty="0">
              <a:ea typeface="Times New Roman"/>
              <a:cs typeface="Times New Roman"/>
            </a:endParaRPr>
          </a:p>
        </p:txBody>
      </p:sp>
      <p:cxnSp>
        <p:nvCxnSpPr>
          <p:cNvPr id="228" name="Egyenes összekötő 227"/>
          <p:cNvCxnSpPr/>
          <p:nvPr/>
        </p:nvCxnSpPr>
        <p:spPr>
          <a:xfrm>
            <a:off x="2029572" y="4689669"/>
            <a:ext cx="79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p:nvPr/>
        </p:nvCxnSpPr>
        <p:spPr>
          <a:xfrm>
            <a:off x="2037523" y="3594279"/>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stCxn id="7" idx="1"/>
          </p:cNvCxnSpPr>
          <p:nvPr/>
        </p:nvCxnSpPr>
        <p:spPr>
          <a:xfrm flipH="1">
            <a:off x="3208124" y="1902506"/>
            <a:ext cx="257765"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7" name="Lekerekített téglalap 6"/>
          <p:cNvSpPr/>
          <p:nvPr/>
        </p:nvSpPr>
        <p:spPr>
          <a:xfrm>
            <a:off x="3465889" y="1691303"/>
            <a:ext cx="3134506"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60" name="Lekerekített téglalap 159"/>
          <p:cNvSpPr/>
          <p:nvPr/>
        </p:nvSpPr>
        <p:spPr>
          <a:xfrm>
            <a:off x="3948833" y="2293361"/>
            <a:ext cx="2647190"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0" name="Téglalap 69"/>
          <p:cNvSpPr/>
          <p:nvPr/>
        </p:nvSpPr>
        <p:spPr>
          <a:xfrm>
            <a:off x="4626021" y="1783788"/>
            <a:ext cx="1266425" cy="283906"/>
          </a:xfrm>
          <a:prstGeom prst="rect">
            <a:avLst/>
          </a:prstGeom>
          <a:noFill/>
          <a:ln w="12700">
            <a:noFill/>
          </a:ln>
        </p:spPr>
        <p:txBody>
          <a:bodyPr wrap="square" lIns="36000" tIns="72000" rIns="0" bIns="72000" rtlCol="0">
            <a:spAutoFit/>
          </a:bodyPr>
          <a:lstStyle/>
          <a:p>
            <a:pPr marL="269875" indent="-3175"/>
            <a:r>
              <a:rPr lang="en-US" sz="900" dirty="0">
                <a:solidFill>
                  <a:schemeClr val="tx1"/>
                </a:solidFill>
                <a:ea typeface="Times New Roman"/>
                <a:cs typeface="Times New Roman"/>
              </a:rPr>
              <a:t>RODA </a:t>
            </a:r>
            <a:r>
              <a:rPr lang="en-US" sz="900" dirty="0" smtClean="0">
                <a:solidFill>
                  <a:schemeClr val="tx1"/>
                </a:solidFill>
                <a:ea typeface="Times New Roman"/>
                <a:cs typeface="Times New Roman"/>
              </a:rPr>
              <a:t>Repository</a:t>
            </a:r>
            <a:endParaRPr lang="hu-HU" sz="900" dirty="0" smtClean="0">
              <a:solidFill>
                <a:schemeClr val="tx1"/>
              </a:solidFill>
              <a:ea typeface="Times New Roman"/>
              <a:cs typeface="Times New Roman"/>
            </a:endParaRPr>
          </a:p>
        </p:txBody>
      </p:sp>
      <p:sp>
        <p:nvSpPr>
          <p:cNvPr id="71" name="Téglalap 70"/>
          <p:cNvSpPr/>
          <p:nvPr/>
        </p:nvSpPr>
        <p:spPr>
          <a:xfrm>
            <a:off x="4628769" y="2411383"/>
            <a:ext cx="1871545" cy="211203"/>
          </a:xfrm>
          <a:prstGeom prst="rect">
            <a:avLst/>
          </a:prstGeom>
          <a:noFill/>
          <a:ln w="12700">
            <a:noFill/>
          </a:ln>
        </p:spPr>
        <p:txBody>
          <a:bodyPr wrap="square" lIns="36000" tIns="36000" rIns="0" bIns="36000" rtlCol="0">
            <a:spAutoFit/>
          </a:bodyPr>
          <a:lstStyle/>
          <a:p>
            <a:pPr marL="269875" indent="-3175"/>
            <a:r>
              <a:rPr lang="en-US" sz="900" dirty="0" err="1">
                <a:solidFill>
                  <a:schemeClr val="tx1"/>
                </a:solidFill>
                <a:ea typeface="Times New Roman"/>
                <a:cs typeface="Times New Roman"/>
              </a:rPr>
              <a:t>ESSArch</a:t>
            </a:r>
            <a:r>
              <a:rPr lang="en-US" sz="900" dirty="0">
                <a:solidFill>
                  <a:schemeClr val="tx1"/>
                </a:solidFill>
                <a:ea typeface="Times New Roman"/>
                <a:cs typeface="Times New Roman"/>
              </a:rPr>
              <a:t> </a:t>
            </a:r>
            <a:r>
              <a:rPr lang="en-US" sz="900" dirty="0" smtClean="0">
                <a:solidFill>
                  <a:schemeClr val="tx1"/>
                </a:solidFill>
                <a:ea typeface="Times New Roman"/>
                <a:cs typeface="Times New Roman"/>
              </a:rPr>
              <a:t>Preservation Platform</a:t>
            </a:r>
            <a:endParaRPr lang="en-US" sz="800" dirty="0">
              <a:solidFill>
                <a:schemeClr val="tx1"/>
              </a:solidFill>
              <a:ea typeface="Times New Roman"/>
              <a:cs typeface="Times New Roman"/>
            </a:endParaRPr>
          </a:p>
        </p:txBody>
      </p:sp>
      <p:sp>
        <p:nvSpPr>
          <p:cNvPr id="75" name="Folyamatábra: Bekötés 74">
            <a:hlinkClick r:id="rId33" action="ppaction://hlinksldjump"/>
          </p:cNvPr>
          <p:cNvSpPr>
            <a:spLocks noChangeAspect="1"/>
          </p:cNvSpPr>
          <p:nvPr/>
        </p:nvSpPr>
        <p:spPr>
          <a:xfrm flipH="1">
            <a:off x="4723394" y="246886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olyamatábra: Bekötés 75">
            <a:hlinkClick r:id="rId34" action="ppaction://hlinksldjump"/>
          </p:cNvPr>
          <p:cNvSpPr>
            <a:spLocks noChangeAspect="1"/>
          </p:cNvSpPr>
          <p:nvPr/>
        </p:nvSpPr>
        <p:spPr>
          <a:xfrm flipH="1">
            <a:off x="4731469" y="18593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Szabadkézi sokszög 154">
            <a:hlinkClick r:id="rId9" action="ppaction://hlinksldjump"/>
          </p:cNvPr>
          <p:cNvSpPr/>
          <p:nvPr/>
        </p:nvSpPr>
        <p:spPr>
          <a:xfrm>
            <a:off x="4124050" y="1743694"/>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59" name="Szabadkézi sokszög 158">
            <a:hlinkClick r:id="rId9" action="ppaction://hlinksldjump"/>
          </p:cNvPr>
          <p:cNvSpPr/>
          <p:nvPr/>
        </p:nvSpPr>
        <p:spPr>
          <a:xfrm>
            <a:off x="4124487" y="2347326"/>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72" name="Folyamatábra: Bekötés 171">
            <a:hlinkClick r:id="rId10" action="ppaction://hlinksldjump"/>
          </p:cNvPr>
          <p:cNvSpPr>
            <a:spLocks noChangeAspect="1"/>
          </p:cNvSpPr>
          <p:nvPr/>
        </p:nvSpPr>
        <p:spPr>
          <a:xfrm flipH="1">
            <a:off x="3923813" y="501707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Lekerekített téglalap 172"/>
          <p:cNvSpPr/>
          <p:nvPr/>
        </p:nvSpPr>
        <p:spPr>
          <a:xfrm>
            <a:off x="4058504" y="5002854"/>
            <a:ext cx="768664" cy="153233"/>
          </a:xfrm>
          <a:prstGeom prst="roundRect">
            <a:avLst/>
          </a:prstGeom>
          <a:noFill/>
        </p:spPr>
        <p:txBody>
          <a:bodyPr wrap="square" lIns="36000" tIns="0" rIns="36000" bIns="0" rtlCol="0">
            <a:spAutoFit/>
          </a:bodyPr>
          <a:lstStyle/>
          <a:p>
            <a:r>
              <a:rPr lang="hu-HU" sz="900" dirty="0" smtClean="0">
                <a:ea typeface="Times New Roman"/>
                <a:cs typeface="Times New Roman"/>
              </a:rPr>
              <a:t>SOLR index</a:t>
            </a:r>
            <a:endParaRPr lang="en-US" sz="900" dirty="0">
              <a:ea typeface="Times New Roman"/>
              <a:cs typeface="Times New Roman"/>
            </a:endParaRPr>
          </a:p>
        </p:txBody>
      </p:sp>
      <p:sp>
        <p:nvSpPr>
          <p:cNvPr id="154" name="Téglalap 153"/>
          <p:cNvSpPr/>
          <p:nvPr/>
        </p:nvSpPr>
        <p:spPr>
          <a:xfrm>
            <a:off x="1920444" y="892162"/>
            <a:ext cx="1075331" cy="511558"/>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Téglalap 160"/>
          <p:cNvSpPr/>
          <p:nvPr/>
        </p:nvSpPr>
        <p:spPr>
          <a:xfrm>
            <a:off x="-36512" y="491468"/>
            <a:ext cx="3031551" cy="468053"/>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églalap 173"/>
          <p:cNvSpPr/>
          <p:nvPr/>
        </p:nvSpPr>
        <p:spPr>
          <a:xfrm>
            <a:off x="2911027" y="491469"/>
            <a:ext cx="812779" cy="936104"/>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Téglalap 174"/>
          <p:cNvSpPr/>
          <p:nvPr/>
        </p:nvSpPr>
        <p:spPr>
          <a:xfrm>
            <a:off x="3721353" y="493220"/>
            <a:ext cx="1185272" cy="224188"/>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Téglalap 175"/>
          <p:cNvSpPr/>
          <p:nvPr/>
        </p:nvSpPr>
        <p:spPr>
          <a:xfrm>
            <a:off x="467544" y="947897"/>
            <a:ext cx="1075331" cy="327709"/>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77" name="Egyenes összekötő 176"/>
          <p:cNvCxnSpPr/>
          <p:nvPr/>
        </p:nvCxnSpPr>
        <p:spPr>
          <a:xfrm>
            <a:off x="996840" y="4371950"/>
            <a:ext cx="8147160" cy="0"/>
          </a:xfrm>
          <a:prstGeom prst="line">
            <a:avLst/>
          </a:prstGeom>
          <a:ln w="12700">
            <a:solidFill>
              <a:schemeClr val="accent6">
                <a:lumMod val="50000"/>
              </a:schemeClr>
            </a:solidFill>
            <a:prstDash val="lgDash"/>
            <a:tailEnd type="none" w="med" len="lg"/>
          </a:ln>
        </p:spPr>
        <p:style>
          <a:lnRef idx="1">
            <a:schemeClr val="accent1"/>
          </a:lnRef>
          <a:fillRef idx="0">
            <a:schemeClr val="accent1"/>
          </a:fillRef>
          <a:effectRef idx="0">
            <a:schemeClr val="accent1"/>
          </a:effectRef>
          <a:fontRef idx="minor">
            <a:schemeClr val="tx1"/>
          </a:fontRef>
        </p:style>
      </p:cxnSp>
      <p:grpSp>
        <p:nvGrpSpPr>
          <p:cNvPr id="10" name="Csoportba foglalás 9"/>
          <p:cNvGrpSpPr/>
          <p:nvPr/>
        </p:nvGrpSpPr>
        <p:grpSpPr>
          <a:xfrm>
            <a:off x="8441464" y="4226912"/>
            <a:ext cx="648000" cy="548597"/>
            <a:chOff x="8195422" y="3895361"/>
            <a:chExt cx="903600" cy="548597"/>
          </a:xfrm>
        </p:grpSpPr>
        <p:sp>
          <p:nvSpPr>
            <p:cNvPr id="292" name="Téglalap 291"/>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93" name="Kép 292"/>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310"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179" name="Lekerekített téglalap 178"/>
          <p:cNvSpPr/>
          <p:nvPr/>
        </p:nvSpPr>
        <p:spPr>
          <a:xfrm>
            <a:off x="1120275" y="4396252"/>
            <a:ext cx="844660" cy="204311"/>
          </a:xfrm>
          <a:prstGeom prst="roundRect">
            <a:avLst/>
          </a:prstGeom>
          <a:noFill/>
        </p:spPr>
        <p:txBody>
          <a:bodyPr vert="horz" wrap="square" lIns="36000" tIns="0" rIns="36000" bIns="0" rtlCol="0">
            <a:spAutoFit/>
          </a:bodyPr>
          <a:lstStyle/>
          <a:p>
            <a:r>
              <a:rPr lang="hu-HU" sz="1200" b="1" dirty="0" smtClean="0">
                <a:solidFill>
                  <a:srgbClr val="A40000"/>
                </a:solidFill>
                <a:ea typeface="Times New Roman"/>
                <a:cs typeface="Times New Roman"/>
              </a:rPr>
              <a:t>E-ARK Web</a:t>
            </a:r>
            <a:endParaRPr lang="en-US" sz="1200" b="1" dirty="0" smtClean="0">
              <a:solidFill>
                <a:srgbClr val="A40000"/>
              </a:solidFill>
              <a:ea typeface="Times New Roman"/>
              <a:cs typeface="Times New Roman"/>
            </a:endParaRPr>
          </a:p>
        </p:txBody>
      </p:sp>
      <p:sp>
        <p:nvSpPr>
          <p:cNvPr id="180" name="Téglalap 179"/>
          <p:cNvSpPr/>
          <p:nvPr/>
        </p:nvSpPr>
        <p:spPr>
          <a:xfrm>
            <a:off x="3723807" y="699542"/>
            <a:ext cx="1183932" cy="648072"/>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églalap 180"/>
          <p:cNvSpPr/>
          <p:nvPr/>
        </p:nvSpPr>
        <p:spPr>
          <a:xfrm>
            <a:off x="4916138" y="493709"/>
            <a:ext cx="4176464" cy="454188"/>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Téglalap 181"/>
          <p:cNvSpPr/>
          <p:nvPr/>
        </p:nvSpPr>
        <p:spPr>
          <a:xfrm>
            <a:off x="4969781" y="980072"/>
            <a:ext cx="1114387" cy="511558"/>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églalap 182"/>
          <p:cNvSpPr/>
          <p:nvPr/>
        </p:nvSpPr>
        <p:spPr>
          <a:xfrm>
            <a:off x="6156176" y="987574"/>
            <a:ext cx="1216164" cy="360040"/>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églalap 183"/>
          <p:cNvSpPr/>
          <p:nvPr/>
        </p:nvSpPr>
        <p:spPr>
          <a:xfrm>
            <a:off x="7817149" y="987574"/>
            <a:ext cx="1075331" cy="360040"/>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Jobbra nyíl 177">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85" name="Szabadkézi sokszög 184">
            <a:hlinkClick r:id="rId32" action="ppaction://hlinksldjump"/>
          </p:cNvPr>
          <p:cNvSpPr/>
          <p:nvPr/>
        </p:nvSpPr>
        <p:spPr>
          <a:xfrm>
            <a:off x="1367696" y="3090551"/>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(SFSB)</a:t>
            </a:r>
            <a:endParaRPr lang="en-US" sz="900" b="0" kern="1200" dirty="0">
              <a:solidFill>
                <a:schemeClr val="tx1"/>
              </a:solidFill>
            </a:endParaRPr>
          </a:p>
        </p:txBody>
      </p:sp>
      <p:cxnSp>
        <p:nvCxnSpPr>
          <p:cNvPr id="186" name="Egyenes összekötő 185"/>
          <p:cNvCxnSpPr/>
          <p:nvPr/>
        </p:nvCxnSpPr>
        <p:spPr>
          <a:xfrm flipH="1">
            <a:off x="1835696" y="3291830"/>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05117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fade">
                                      <p:cBhvr>
                                        <p:cTn id="7" dur="20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1"/>
                                        </p:tgtEl>
                                        <p:attrNameLst>
                                          <p:attrName>style.visibility</p:attrName>
                                        </p:attrNameLst>
                                      </p:cBhvr>
                                      <p:to>
                                        <p:strVal val="visible"/>
                                      </p:to>
                                    </p:set>
                                    <p:animEffect transition="in" filter="fade">
                                      <p:cBhvr>
                                        <p:cTn id="12" dur="1000"/>
                                        <p:tgtEl>
                                          <p:spTgt spid="2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9"/>
                                        </p:tgtEl>
                                        <p:attrNameLst>
                                          <p:attrName>style.visibility</p:attrName>
                                        </p:attrNameLst>
                                      </p:cBhvr>
                                      <p:to>
                                        <p:strVal val="visible"/>
                                      </p:to>
                                    </p:set>
                                    <p:animEffect transition="in" filter="wipe(left)">
                                      <p:cBhvr>
                                        <p:cTn id="17" dur="500"/>
                                        <p:tgtEl>
                                          <p:spTgt spid="269"/>
                                        </p:tgtEl>
                                      </p:cBhvr>
                                    </p:animEffect>
                                  </p:childTnLst>
                                </p:cTn>
                              </p:par>
                            </p:childTnLst>
                          </p:cTn>
                        </p:par>
                        <p:par>
                          <p:cTn id="18" fill="hold">
                            <p:stCondLst>
                              <p:cond delay="500"/>
                            </p:stCondLst>
                            <p:childTnLst>
                              <p:par>
                                <p:cTn id="19" presetID="16" presetClass="entr" presetSubtype="42"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barn(outHorizontal)">
                                      <p:cBhvr>
                                        <p:cTn id="21" dur="500"/>
                                        <p:tgtEl>
                                          <p:spTgt spid="22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5"/>
                                        </p:tgtEl>
                                        <p:attrNameLst>
                                          <p:attrName>style.visibility</p:attrName>
                                        </p:attrNameLst>
                                      </p:cBhvr>
                                      <p:to>
                                        <p:strVal val="visible"/>
                                      </p:to>
                                    </p:set>
                                    <p:animEffect transition="in" filter="wipe(left)">
                                      <p:cBhvr>
                                        <p:cTn id="26" dur="500"/>
                                        <p:tgtEl>
                                          <p:spTgt spid="225"/>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226"/>
                                        </p:tgtEl>
                                        <p:attrNameLst>
                                          <p:attrName>style.visibility</p:attrName>
                                        </p:attrNameLst>
                                      </p:cBhvr>
                                      <p:to>
                                        <p:strVal val="visible"/>
                                      </p:to>
                                    </p:set>
                                    <p:animEffect transition="in" filter="fade">
                                      <p:cBhvr>
                                        <p:cTn id="30" dur="500"/>
                                        <p:tgtEl>
                                          <p:spTgt spid="226"/>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27"/>
                                        </p:tgtEl>
                                        <p:attrNameLst>
                                          <p:attrName>style.visibility</p:attrName>
                                        </p:attrNameLst>
                                      </p:cBhvr>
                                      <p:to>
                                        <p:strVal val="visible"/>
                                      </p:to>
                                    </p:set>
                                    <p:animEffect transition="in" filter="fade">
                                      <p:cBhvr>
                                        <p:cTn id="34" dur="500"/>
                                        <p:tgtEl>
                                          <p:spTgt spid="22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0" nodeType="clickEffect">
                                  <p:stCondLst>
                                    <p:cond delay="0"/>
                                  </p:stCondLst>
                                  <p:childTnLst>
                                    <p:animEffect transition="out" filter="fade">
                                      <p:cBhvr>
                                        <p:cTn id="38" dur="500"/>
                                        <p:tgtEl>
                                          <p:spTgt spid="154"/>
                                        </p:tgtEl>
                                      </p:cBhvr>
                                    </p:animEffect>
                                    <p:set>
                                      <p:cBhvr>
                                        <p:cTn id="39" dur="1" fill="hold">
                                          <p:stCondLst>
                                            <p:cond delay="499"/>
                                          </p:stCondLst>
                                        </p:cTn>
                                        <p:tgtEl>
                                          <p:spTgt spid="154"/>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0" nodeType="clickEffect">
                                  <p:stCondLst>
                                    <p:cond delay="0"/>
                                  </p:stCondLst>
                                  <p:childTnLst>
                                    <p:animEffect transition="out" filter="fade">
                                      <p:cBhvr>
                                        <p:cTn id="43" dur="500"/>
                                        <p:tgtEl>
                                          <p:spTgt spid="161"/>
                                        </p:tgtEl>
                                      </p:cBhvr>
                                    </p:animEffect>
                                    <p:set>
                                      <p:cBhvr>
                                        <p:cTn id="44" dur="1" fill="hold">
                                          <p:stCondLst>
                                            <p:cond delay="499"/>
                                          </p:stCondLst>
                                        </p:cTn>
                                        <p:tgtEl>
                                          <p:spTgt spid="161"/>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59"/>
                                        </p:tgtEl>
                                        <p:attrNameLst>
                                          <p:attrName>style.visibility</p:attrName>
                                        </p:attrNameLst>
                                      </p:cBhvr>
                                      <p:to>
                                        <p:strVal val="visible"/>
                                      </p:to>
                                    </p:set>
                                    <p:animEffect transition="in" filter="fade">
                                      <p:cBhvr>
                                        <p:cTn id="49" dur="500"/>
                                        <p:tgtEl>
                                          <p:spTgt spid="15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147"/>
                                        </p:tgtEl>
                                        <p:attrNameLst>
                                          <p:attrName>style.visibility</p:attrName>
                                        </p:attrNameLst>
                                      </p:cBhvr>
                                      <p:to>
                                        <p:strVal val="visible"/>
                                      </p:to>
                                    </p:set>
                                    <p:animEffect transition="in" filter="wipe(left)">
                                      <p:cBhvr>
                                        <p:cTn id="54" dur="500"/>
                                        <p:tgtEl>
                                          <p:spTgt spid="14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48"/>
                                        </p:tgtEl>
                                        <p:attrNameLst>
                                          <p:attrName>style.visibility</p:attrName>
                                        </p:attrNameLst>
                                      </p:cBhvr>
                                      <p:to>
                                        <p:strVal val="visible"/>
                                      </p:to>
                                    </p:set>
                                    <p:animEffect transition="in" filter="fade">
                                      <p:cBhvr>
                                        <p:cTn id="59" dur="500"/>
                                        <p:tgtEl>
                                          <p:spTgt spid="1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9"/>
                                        </p:tgtEl>
                                        <p:attrNameLst>
                                          <p:attrName>style.visibility</p:attrName>
                                        </p:attrNameLst>
                                      </p:cBhvr>
                                      <p:to>
                                        <p:strVal val="visible"/>
                                      </p:to>
                                    </p:set>
                                    <p:animEffect transition="in" filter="fade">
                                      <p:cBhvr>
                                        <p:cTn id="62" dur="500"/>
                                        <p:tgtEl>
                                          <p:spTgt spid="14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xit" presetSubtype="0" fill="hold" grpId="0" nodeType="clickEffect">
                                  <p:stCondLst>
                                    <p:cond delay="0"/>
                                  </p:stCondLst>
                                  <p:childTnLst>
                                    <p:animEffect transition="out" filter="fade">
                                      <p:cBhvr>
                                        <p:cTn id="66" dur="500"/>
                                        <p:tgtEl>
                                          <p:spTgt spid="174"/>
                                        </p:tgtEl>
                                      </p:cBhvr>
                                    </p:animEffect>
                                    <p:set>
                                      <p:cBhvr>
                                        <p:cTn id="67" dur="1" fill="hold">
                                          <p:stCondLst>
                                            <p:cond delay="499"/>
                                          </p:stCondLst>
                                        </p:cTn>
                                        <p:tgtEl>
                                          <p:spTgt spid="174"/>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75"/>
                                        </p:tgtEl>
                                        <p:attrNameLst>
                                          <p:attrName>style.visibility</p:attrName>
                                        </p:attrNameLst>
                                      </p:cBhvr>
                                      <p:to>
                                        <p:strVal val="visible"/>
                                      </p:to>
                                    </p:set>
                                    <p:animEffect transition="in" filter="fade">
                                      <p:cBhvr>
                                        <p:cTn id="72" dur="500"/>
                                        <p:tgtEl>
                                          <p:spTgt spid="75"/>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1"/>
                                        </p:tgtEl>
                                        <p:attrNameLst>
                                          <p:attrName>style.visibility</p:attrName>
                                        </p:attrNameLst>
                                      </p:cBhvr>
                                      <p:to>
                                        <p:strVal val="visible"/>
                                      </p:to>
                                    </p:set>
                                    <p:animEffect transition="in" filter="fade">
                                      <p:cBhvr>
                                        <p:cTn id="75" dur="500"/>
                                        <p:tgtEl>
                                          <p:spTgt spid="71"/>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0" nodeType="clickEffect">
                                  <p:stCondLst>
                                    <p:cond delay="0"/>
                                  </p:stCondLst>
                                  <p:childTnLst>
                                    <p:animEffect transition="out" filter="fade">
                                      <p:cBhvr>
                                        <p:cTn id="79" dur="500"/>
                                        <p:tgtEl>
                                          <p:spTgt spid="175"/>
                                        </p:tgtEl>
                                      </p:cBhvr>
                                    </p:animEffect>
                                    <p:set>
                                      <p:cBhvr>
                                        <p:cTn id="80" dur="1" fill="hold">
                                          <p:stCondLst>
                                            <p:cond delay="499"/>
                                          </p:stCondLst>
                                        </p:cTn>
                                        <p:tgtEl>
                                          <p:spTgt spid="175"/>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nodeType="clickEffect">
                                  <p:stCondLst>
                                    <p:cond delay="0"/>
                                  </p:stCondLst>
                                  <p:childTnLst>
                                    <p:set>
                                      <p:cBhvr>
                                        <p:cTn id="84" dur="1" fill="hold">
                                          <p:stCondLst>
                                            <p:cond delay="0"/>
                                          </p:stCondLst>
                                        </p:cTn>
                                        <p:tgtEl>
                                          <p:spTgt spid="254"/>
                                        </p:tgtEl>
                                        <p:attrNameLst>
                                          <p:attrName>style.visibility</p:attrName>
                                        </p:attrNameLst>
                                      </p:cBhvr>
                                      <p:to>
                                        <p:strVal val="visible"/>
                                      </p:to>
                                    </p:set>
                                    <p:animEffect transition="in" filter="fade">
                                      <p:cBhvr>
                                        <p:cTn id="85" dur="500"/>
                                        <p:tgtEl>
                                          <p:spTgt spid="254"/>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265"/>
                                        </p:tgtEl>
                                        <p:attrNameLst>
                                          <p:attrName>style.visibility</p:attrName>
                                        </p:attrNameLst>
                                      </p:cBhvr>
                                      <p:to>
                                        <p:strVal val="visible"/>
                                      </p:to>
                                    </p:set>
                                    <p:animEffect transition="in" filter="fade">
                                      <p:cBhvr>
                                        <p:cTn id="90" dur="500"/>
                                        <p:tgtEl>
                                          <p:spTgt spid="265"/>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nodeType="clickEffect">
                                  <p:stCondLst>
                                    <p:cond delay="0"/>
                                  </p:stCondLst>
                                  <p:childTnLst>
                                    <p:set>
                                      <p:cBhvr>
                                        <p:cTn id="94" dur="1" fill="hold">
                                          <p:stCondLst>
                                            <p:cond delay="0"/>
                                          </p:stCondLst>
                                        </p:cTn>
                                        <p:tgtEl>
                                          <p:spTgt spid="263"/>
                                        </p:tgtEl>
                                        <p:attrNameLst>
                                          <p:attrName>style.visibility</p:attrName>
                                        </p:attrNameLst>
                                      </p:cBhvr>
                                      <p:to>
                                        <p:strVal val="visible"/>
                                      </p:to>
                                    </p:set>
                                    <p:animEffect transition="in" filter="wipe(left)">
                                      <p:cBhvr>
                                        <p:cTn id="95" dur="500"/>
                                        <p:tgtEl>
                                          <p:spTgt spid="263"/>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260"/>
                                        </p:tgtEl>
                                        <p:attrNameLst>
                                          <p:attrName>style.visibility</p:attrName>
                                        </p:attrNameLst>
                                      </p:cBhvr>
                                      <p:to>
                                        <p:strVal val="visible"/>
                                      </p:to>
                                    </p:set>
                                    <p:animEffect transition="in" filter="fade">
                                      <p:cBhvr>
                                        <p:cTn id="100" dur="500"/>
                                        <p:tgtEl>
                                          <p:spTgt spid="26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61"/>
                                        </p:tgtEl>
                                        <p:attrNameLst>
                                          <p:attrName>style.visibility</p:attrName>
                                        </p:attrNameLst>
                                      </p:cBhvr>
                                      <p:to>
                                        <p:strVal val="visible"/>
                                      </p:to>
                                    </p:set>
                                    <p:animEffect transition="in" filter="fade">
                                      <p:cBhvr>
                                        <p:cTn id="103" dur="500"/>
                                        <p:tgtEl>
                                          <p:spTgt spid="261"/>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xit" presetSubtype="0" fill="hold" grpId="0" nodeType="clickEffect">
                                  <p:stCondLst>
                                    <p:cond delay="0"/>
                                  </p:stCondLst>
                                  <p:childTnLst>
                                    <p:animEffect transition="out" filter="fade">
                                      <p:cBhvr>
                                        <p:cTn id="107" dur="500"/>
                                        <p:tgtEl>
                                          <p:spTgt spid="176"/>
                                        </p:tgtEl>
                                      </p:cBhvr>
                                    </p:animEffect>
                                    <p:set>
                                      <p:cBhvr>
                                        <p:cTn id="108" dur="1" fill="hold">
                                          <p:stCondLst>
                                            <p:cond delay="499"/>
                                          </p:stCondLst>
                                        </p:cTn>
                                        <p:tgtEl>
                                          <p:spTgt spid="176"/>
                                        </p:tgtEl>
                                        <p:attrNameLst>
                                          <p:attrName>style.visibility</p:attrName>
                                        </p:attrNameLst>
                                      </p:cBhvr>
                                      <p:to>
                                        <p:strVal val="hidden"/>
                                      </p:to>
                                    </p:se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267"/>
                                        </p:tgtEl>
                                        <p:attrNameLst>
                                          <p:attrName>style.visibility</p:attrName>
                                        </p:attrNameLst>
                                      </p:cBhvr>
                                      <p:to>
                                        <p:strVal val="visible"/>
                                      </p:to>
                                    </p:set>
                                    <p:animEffect transition="in" filter="wipe(left)">
                                      <p:cBhvr>
                                        <p:cTn id="113" dur="500"/>
                                        <p:tgtEl>
                                          <p:spTgt spid="267"/>
                                        </p:tgtEl>
                                      </p:cBhvr>
                                    </p:animEffect>
                                  </p:childTnLst>
                                </p:cTn>
                              </p:par>
                            </p:childTnLst>
                          </p:cTn>
                        </p:par>
                      </p:childTnLst>
                    </p:cTn>
                  </p:par>
                  <p:par>
                    <p:cTn id="114" fill="hold">
                      <p:stCondLst>
                        <p:cond delay="indefinite"/>
                      </p:stCondLst>
                      <p:childTnLst>
                        <p:par>
                          <p:cTn id="115" fill="hold">
                            <p:stCondLst>
                              <p:cond delay="0"/>
                            </p:stCondLst>
                            <p:childTnLst>
                              <p:par>
                                <p:cTn id="116" presetID="10" presetClass="entr" presetSubtype="0" fill="hold" nodeType="clickEffect">
                                  <p:stCondLst>
                                    <p:cond delay="0"/>
                                  </p:stCondLst>
                                  <p:childTnLst>
                                    <p:set>
                                      <p:cBhvr>
                                        <p:cTn id="117" dur="1" fill="hold">
                                          <p:stCondLst>
                                            <p:cond delay="0"/>
                                          </p:stCondLst>
                                        </p:cTn>
                                        <p:tgtEl>
                                          <p:spTgt spid="247"/>
                                        </p:tgtEl>
                                        <p:attrNameLst>
                                          <p:attrName>style.visibility</p:attrName>
                                        </p:attrNameLst>
                                      </p:cBhvr>
                                      <p:to>
                                        <p:strVal val="visible"/>
                                      </p:to>
                                    </p:set>
                                    <p:animEffect transition="in" filter="fade">
                                      <p:cBhvr>
                                        <p:cTn id="118" dur="500"/>
                                        <p:tgtEl>
                                          <p:spTgt spid="247"/>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grpId="0" nodeType="clickEffect">
                                  <p:stCondLst>
                                    <p:cond delay="0"/>
                                  </p:stCondLst>
                                  <p:childTnLst>
                                    <p:set>
                                      <p:cBhvr>
                                        <p:cTn id="122" dur="1" fill="hold">
                                          <p:stCondLst>
                                            <p:cond delay="0"/>
                                          </p:stCondLst>
                                        </p:cTn>
                                        <p:tgtEl>
                                          <p:spTgt spid="264"/>
                                        </p:tgtEl>
                                        <p:attrNameLst>
                                          <p:attrName>style.visibility</p:attrName>
                                        </p:attrNameLst>
                                      </p:cBhvr>
                                      <p:to>
                                        <p:strVal val="visible"/>
                                      </p:to>
                                    </p:set>
                                    <p:animEffect transition="in" filter="fade">
                                      <p:cBhvr>
                                        <p:cTn id="123" dur="500"/>
                                        <p:tgtEl>
                                          <p:spTgt spid="264"/>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nodeType="clickEffect">
                                  <p:stCondLst>
                                    <p:cond delay="0"/>
                                  </p:stCondLst>
                                  <p:childTnLst>
                                    <p:set>
                                      <p:cBhvr>
                                        <p:cTn id="127" dur="1" fill="hold">
                                          <p:stCondLst>
                                            <p:cond delay="0"/>
                                          </p:stCondLst>
                                        </p:cTn>
                                        <p:tgtEl>
                                          <p:spTgt spid="262"/>
                                        </p:tgtEl>
                                        <p:attrNameLst>
                                          <p:attrName>style.visibility</p:attrName>
                                        </p:attrNameLst>
                                      </p:cBhvr>
                                      <p:to>
                                        <p:strVal val="visible"/>
                                      </p:to>
                                    </p:set>
                                    <p:animEffect transition="in" filter="wipe(left)">
                                      <p:cBhvr>
                                        <p:cTn id="128" dur="500"/>
                                        <p:tgtEl>
                                          <p:spTgt spid="262"/>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grpId="0" nodeType="clickEffect">
                                  <p:stCondLst>
                                    <p:cond delay="0"/>
                                  </p:stCondLst>
                                  <p:childTnLst>
                                    <p:set>
                                      <p:cBhvr>
                                        <p:cTn id="132" dur="1" fill="hold">
                                          <p:stCondLst>
                                            <p:cond delay="0"/>
                                          </p:stCondLst>
                                        </p:cTn>
                                        <p:tgtEl>
                                          <p:spTgt spid="258"/>
                                        </p:tgtEl>
                                        <p:attrNameLst>
                                          <p:attrName>style.visibility</p:attrName>
                                        </p:attrNameLst>
                                      </p:cBhvr>
                                      <p:to>
                                        <p:strVal val="visible"/>
                                      </p:to>
                                    </p:set>
                                    <p:animEffect transition="in" filter="fade">
                                      <p:cBhvr>
                                        <p:cTn id="133" dur="500"/>
                                        <p:tgtEl>
                                          <p:spTgt spid="258"/>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259"/>
                                        </p:tgtEl>
                                        <p:attrNameLst>
                                          <p:attrName>style.visibility</p:attrName>
                                        </p:attrNameLst>
                                      </p:cBhvr>
                                      <p:to>
                                        <p:strVal val="visible"/>
                                      </p:to>
                                    </p:set>
                                    <p:animEffect transition="in" filter="fade">
                                      <p:cBhvr>
                                        <p:cTn id="136" dur="500"/>
                                        <p:tgtEl>
                                          <p:spTgt spid="259"/>
                                        </p:tgtEl>
                                      </p:cBhvr>
                                    </p:animEffect>
                                  </p:childTnLst>
                                </p:cTn>
                              </p:par>
                            </p:childTnLst>
                          </p:cTn>
                        </p:par>
                      </p:childTnLst>
                    </p:cTn>
                  </p:par>
                  <p:par>
                    <p:cTn id="137" fill="hold">
                      <p:stCondLst>
                        <p:cond delay="indefinite"/>
                      </p:stCondLst>
                      <p:childTnLst>
                        <p:par>
                          <p:cTn id="138" fill="hold">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223"/>
                                        </p:tgtEl>
                                        <p:attrNameLst>
                                          <p:attrName>style.visibility</p:attrName>
                                        </p:attrNameLst>
                                      </p:cBhvr>
                                      <p:to>
                                        <p:strVal val="visible"/>
                                      </p:to>
                                    </p:set>
                                    <p:animEffect transition="in" filter="fade">
                                      <p:cBhvr>
                                        <p:cTn id="141" dur="500"/>
                                        <p:tgtEl>
                                          <p:spTgt spid="223"/>
                                        </p:tgtEl>
                                      </p:cBhvr>
                                    </p:animEffect>
                                  </p:childTnLst>
                                </p:cTn>
                              </p:par>
                            </p:childTnLst>
                          </p:cTn>
                        </p:par>
                        <p:par>
                          <p:cTn id="142" fill="hold">
                            <p:stCondLst>
                              <p:cond delay="500"/>
                            </p:stCondLst>
                            <p:childTnLst>
                              <p:par>
                                <p:cTn id="143" presetID="10" presetClass="entr" presetSubtype="0" fill="hold" grpId="0" nodeType="afterEffect">
                                  <p:stCondLst>
                                    <p:cond delay="0"/>
                                  </p:stCondLst>
                                  <p:childTnLst>
                                    <p:set>
                                      <p:cBhvr>
                                        <p:cTn id="144" dur="1" fill="hold">
                                          <p:stCondLst>
                                            <p:cond delay="0"/>
                                          </p:stCondLst>
                                        </p:cTn>
                                        <p:tgtEl>
                                          <p:spTgt spid="155"/>
                                        </p:tgtEl>
                                        <p:attrNameLst>
                                          <p:attrName>style.visibility</p:attrName>
                                        </p:attrNameLst>
                                      </p:cBhvr>
                                      <p:to>
                                        <p:strVal val="visible"/>
                                      </p:to>
                                    </p:set>
                                    <p:animEffect transition="in" filter="fade">
                                      <p:cBhvr>
                                        <p:cTn id="145" dur="500"/>
                                        <p:tgtEl>
                                          <p:spTgt spid="155"/>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nodeType="clickEffect">
                                  <p:stCondLst>
                                    <p:cond delay="0"/>
                                  </p:stCondLst>
                                  <p:childTnLst>
                                    <p:set>
                                      <p:cBhvr>
                                        <p:cTn id="149" dur="1" fill="hold">
                                          <p:stCondLst>
                                            <p:cond delay="0"/>
                                          </p:stCondLst>
                                        </p:cTn>
                                        <p:tgtEl>
                                          <p:spTgt spid="266"/>
                                        </p:tgtEl>
                                        <p:attrNameLst>
                                          <p:attrName>style.visibility</p:attrName>
                                        </p:attrNameLst>
                                      </p:cBhvr>
                                      <p:to>
                                        <p:strVal val="visible"/>
                                      </p:to>
                                    </p:set>
                                    <p:animEffect transition="in" filter="wipe(left)">
                                      <p:cBhvr>
                                        <p:cTn id="150" dur="500"/>
                                        <p:tgtEl>
                                          <p:spTgt spid="266"/>
                                        </p:tgtEl>
                                      </p:cBhvr>
                                    </p:animEffect>
                                  </p:childTnLst>
                                </p:cTn>
                              </p:par>
                            </p:childTnLst>
                          </p:cTn>
                        </p:par>
                        <p:par>
                          <p:cTn id="151" fill="hold">
                            <p:stCondLst>
                              <p:cond delay="500"/>
                            </p:stCondLst>
                            <p:childTnLst>
                              <p:par>
                                <p:cTn id="152" presetID="22" presetClass="entr" presetSubtype="8" fill="hold" nodeType="afterEffect">
                                  <p:stCondLst>
                                    <p:cond delay="0"/>
                                  </p:stCondLst>
                                  <p:childTnLst>
                                    <p:set>
                                      <p:cBhvr>
                                        <p:cTn id="153" dur="1" fill="hold">
                                          <p:stCondLst>
                                            <p:cond delay="0"/>
                                          </p:stCondLst>
                                        </p:cTn>
                                        <p:tgtEl>
                                          <p:spTgt spid="220"/>
                                        </p:tgtEl>
                                        <p:attrNameLst>
                                          <p:attrName>style.visibility</p:attrName>
                                        </p:attrNameLst>
                                      </p:cBhvr>
                                      <p:to>
                                        <p:strVal val="visible"/>
                                      </p:to>
                                    </p:set>
                                    <p:animEffect transition="in" filter="wipe(left)">
                                      <p:cBhvr>
                                        <p:cTn id="154" dur="500"/>
                                        <p:tgtEl>
                                          <p:spTgt spid="220"/>
                                        </p:tgtEl>
                                      </p:cBhvr>
                                    </p:animEffect>
                                  </p:childTnLst>
                                </p:cTn>
                              </p:par>
                            </p:childTnLst>
                          </p:cTn>
                        </p:par>
                        <p:par>
                          <p:cTn id="155" fill="hold">
                            <p:stCondLst>
                              <p:cond delay="1000"/>
                            </p:stCondLst>
                            <p:childTnLst>
                              <p:par>
                                <p:cTn id="156" presetID="22" presetClass="entr" presetSubtype="8" fill="hold" nodeType="afterEffect">
                                  <p:stCondLst>
                                    <p:cond delay="0"/>
                                  </p:stCondLst>
                                  <p:childTnLst>
                                    <p:set>
                                      <p:cBhvr>
                                        <p:cTn id="157" dur="1" fill="hold">
                                          <p:stCondLst>
                                            <p:cond delay="0"/>
                                          </p:stCondLst>
                                        </p:cTn>
                                        <p:tgtEl>
                                          <p:spTgt spid="150"/>
                                        </p:tgtEl>
                                        <p:attrNameLst>
                                          <p:attrName>style.visibility</p:attrName>
                                        </p:attrNameLst>
                                      </p:cBhvr>
                                      <p:to>
                                        <p:strVal val="visible"/>
                                      </p:to>
                                    </p:set>
                                    <p:animEffect transition="in" filter="wipe(left)">
                                      <p:cBhvr>
                                        <p:cTn id="158" dur="500"/>
                                        <p:tgtEl>
                                          <p:spTgt spid="150"/>
                                        </p:tgtEl>
                                      </p:cBhvr>
                                    </p:animEffect>
                                  </p:childTnLst>
                                </p:cTn>
                              </p:par>
                            </p:childTnLst>
                          </p:cTn>
                        </p:par>
                        <p:par>
                          <p:cTn id="159" fill="hold">
                            <p:stCondLst>
                              <p:cond delay="1500"/>
                            </p:stCondLst>
                            <p:childTnLst>
                              <p:par>
                                <p:cTn id="160" presetID="10" presetClass="entr" presetSubtype="0" fill="hold" grpId="0" nodeType="afterEffect">
                                  <p:stCondLst>
                                    <p:cond delay="0"/>
                                  </p:stCondLst>
                                  <p:childTnLst>
                                    <p:set>
                                      <p:cBhvr>
                                        <p:cTn id="161" dur="1" fill="hold">
                                          <p:stCondLst>
                                            <p:cond delay="0"/>
                                          </p:stCondLst>
                                        </p:cTn>
                                        <p:tgtEl>
                                          <p:spTgt spid="221"/>
                                        </p:tgtEl>
                                        <p:attrNameLst>
                                          <p:attrName>style.visibility</p:attrName>
                                        </p:attrNameLst>
                                      </p:cBhvr>
                                      <p:to>
                                        <p:strVal val="visible"/>
                                      </p:to>
                                    </p:set>
                                    <p:animEffect transition="in" filter="fade">
                                      <p:cBhvr>
                                        <p:cTn id="162" dur="500"/>
                                        <p:tgtEl>
                                          <p:spTgt spid="221"/>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222"/>
                                        </p:tgtEl>
                                        <p:attrNameLst>
                                          <p:attrName>style.visibility</p:attrName>
                                        </p:attrNameLst>
                                      </p:cBhvr>
                                      <p:to>
                                        <p:strVal val="visible"/>
                                      </p:to>
                                    </p:set>
                                    <p:animEffect transition="in" filter="fade">
                                      <p:cBhvr>
                                        <p:cTn id="165" dur="500"/>
                                        <p:tgtEl>
                                          <p:spTgt spid="222"/>
                                        </p:tgtEl>
                                      </p:cBhvr>
                                    </p:animEffect>
                                  </p:childTnLst>
                                </p:cTn>
                              </p:par>
                            </p:childTnLst>
                          </p:cTn>
                        </p:par>
                      </p:childTnLst>
                    </p:cTn>
                  </p:par>
                  <p:par>
                    <p:cTn id="166" fill="hold">
                      <p:stCondLst>
                        <p:cond delay="indefinite"/>
                      </p:stCondLst>
                      <p:childTnLst>
                        <p:par>
                          <p:cTn id="167" fill="hold">
                            <p:stCondLst>
                              <p:cond delay="0"/>
                            </p:stCondLst>
                            <p:childTnLst>
                              <p:par>
                                <p:cTn id="168" presetID="10" presetClass="entr" presetSubtype="0" fill="hold" grpId="0" nodeType="clickEffect">
                                  <p:stCondLst>
                                    <p:cond delay="0"/>
                                  </p:stCondLst>
                                  <p:childTnLst>
                                    <p:set>
                                      <p:cBhvr>
                                        <p:cTn id="169" dur="1" fill="hold">
                                          <p:stCondLst>
                                            <p:cond delay="0"/>
                                          </p:stCondLst>
                                        </p:cTn>
                                        <p:tgtEl>
                                          <p:spTgt spid="76"/>
                                        </p:tgtEl>
                                        <p:attrNameLst>
                                          <p:attrName>style.visibility</p:attrName>
                                        </p:attrNameLst>
                                      </p:cBhvr>
                                      <p:to>
                                        <p:strVal val="visible"/>
                                      </p:to>
                                    </p:set>
                                    <p:animEffect transition="in" filter="fade">
                                      <p:cBhvr>
                                        <p:cTn id="170" dur="500"/>
                                        <p:tgtEl>
                                          <p:spTgt spid="76"/>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70"/>
                                        </p:tgtEl>
                                        <p:attrNameLst>
                                          <p:attrName>style.visibility</p:attrName>
                                        </p:attrNameLst>
                                      </p:cBhvr>
                                      <p:to>
                                        <p:strVal val="visible"/>
                                      </p:to>
                                    </p:set>
                                    <p:animEffect transition="in" filter="fade">
                                      <p:cBhvr>
                                        <p:cTn id="173" dur="500"/>
                                        <p:tgtEl>
                                          <p:spTgt spid="70"/>
                                        </p:tgtEl>
                                      </p:cBhvr>
                                    </p:animEffect>
                                  </p:childTnLst>
                                </p:cTn>
                              </p:par>
                            </p:childTnLst>
                          </p:cTn>
                        </p:par>
                      </p:childTnLst>
                    </p:cTn>
                  </p:par>
                  <p:par>
                    <p:cTn id="174" fill="hold">
                      <p:stCondLst>
                        <p:cond delay="indefinite"/>
                      </p:stCondLst>
                      <p:childTnLst>
                        <p:par>
                          <p:cTn id="175" fill="hold">
                            <p:stCondLst>
                              <p:cond delay="0"/>
                            </p:stCondLst>
                            <p:childTnLst>
                              <p:par>
                                <p:cTn id="176" presetID="10" presetClass="exit" presetSubtype="0" fill="hold" grpId="0" nodeType="clickEffect">
                                  <p:stCondLst>
                                    <p:cond delay="0"/>
                                  </p:stCondLst>
                                  <p:childTnLst>
                                    <p:animEffect transition="out" filter="fade">
                                      <p:cBhvr>
                                        <p:cTn id="177" dur="500"/>
                                        <p:tgtEl>
                                          <p:spTgt spid="181"/>
                                        </p:tgtEl>
                                      </p:cBhvr>
                                    </p:animEffect>
                                    <p:set>
                                      <p:cBhvr>
                                        <p:cTn id="178" dur="1" fill="hold">
                                          <p:stCondLst>
                                            <p:cond delay="499"/>
                                          </p:stCondLst>
                                        </p:cTn>
                                        <p:tgtEl>
                                          <p:spTgt spid="181"/>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10" presetClass="entr" presetSubtype="0" fill="hold" grpId="0" nodeType="clickEffect">
                                  <p:stCondLst>
                                    <p:cond delay="0"/>
                                  </p:stCondLst>
                                  <p:childTnLst>
                                    <p:set>
                                      <p:cBhvr>
                                        <p:cTn id="182" dur="1" fill="hold">
                                          <p:stCondLst>
                                            <p:cond delay="0"/>
                                          </p:stCondLst>
                                        </p:cTn>
                                        <p:tgtEl>
                                          <p:spTgt spid="7"/>
                                        </p:tgtEl>
                                        <p:attrNameLst>
                                          <p:attrName>style.visibility</p:attrName>
                                        </p:attrNameLst>
                                      </p:cBhvr>
                                      <p:to>
                                        <p:strVal val="visible"/>
                                      </p:to>
                                    </p:set>
                                    <p:animEffect transition="in" filter="fade">
                                      <p:cBhvr>
                                        <p:cTn id="183" dur="500"/>
                                        <p:tgtEl>
                                          <p:spTgt spid="7"/>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60"/>
                                        </p:tgtEl>
                                        <p:attrNameLst>
                                          <p:attrName>style.visibility</p:attrName>
                                        </p:attrNameLst>
                                      </p:cBhvr>
                                      <p:to>
                                        <p:strVal val="visible"/>
                                      </p:to>
                                    </p:set>
                                    <p:animEffect transition="in" filter="fade">
                                      <p:cBhvr>
                                        <p:cTn id="186" dur="500"/>
                                        <p:tgtEl>
                                          <p:spTgt spid="160"/>
                                        </p:tgtEl>
                                      </p:cBhvr>
                                    </p:animEffect>
                                  </p:childTnLst>
                                </p:cTn>
                              </p:par>
                            </p:childTnLst>
                          </p:cTn>
                        </p:par>
                      </p:childTnLst>
                    </p:cTn>
                  </p:par>
                  <p:par>
                    <p:cTn id="187" fill="hold">
                      <p:stCondLst>
                        <p:cond delay="indefinite"/>
                      </p:stCondLst>
                      <p:childTnLst>
                        <p:par>
                          <p:cTn id="188" fill="hold">
                            <p:stCondLst>
                              <p:cond delay="0"/>
                            </p:stCondLst>
                            <p:childTnLst>
                              <p:par>
                                <p:cTn id="189" presetID="10" presetClass="exit" presetSubtype="0" fill="hold" grpId="0" nodeType="clickEffect">
                                  <p:stCondLst>
                                    <p:cond delay="0"/>
                                  </p:stCondLst>
                                  <p:childTnLst>
                                    <p:animEffect transition="out" filter="fade">
                                      <p:cBhvr>
                                        <p:cTn id="190" dur="500"/>
                                        <p:tgtEl>
                                          <p:spTgt spid="180"/>
                                        </p:tgtEl>
                                      </p:cBhvr>
                                    </p:animEffect>
                                    <p:set>
                                      <p:cBhvr>
                                        <p:cTn id="191" dur="1" fill="hold">
                                          <p:stCondLst>
                                            <p:cond delay="499"/>
                                          </p:stCondLst>
                                        </p:cTn>
                                        <p:tgtEl>
                                          <p:spTgt spid="180"/>
                                        </p:tgtEl>
                                        <p:attrNameLst>
                                          <p:attrName>style.visibility</p:attrName>
                                        </p:attrNameLst>
                                      </p:cBhvr>
                                      <p:to>
                                        <p:strVal val="hidden"/>
                                      </p:to>
                                    </p:set>
                                  </p:childTnLst>
                                </p:cTn>
                              </p:par>
                            </p:childTnLst>
                          </p:cTn>
                        </p:par>
                      </p:childTnLst>
                    </p:cTn>
                  </p:par>
                  <p:par>
                    <p:cTn id="192" fill="hold">
                      <p:stCondLst>
                        <p:cond delay="indefinite"/>
                      </p:stCondLst>
                      <p:childTnLst>
                        <p:par>
                          <p:cTn id="193" fill="hold">
                            <p:stCondLst>
                              <p:cond delay="0"/>
                            </p:stCondLst>
                            <p:childTnLst>
                              <p:par>
                                <p:cTn id="194" presetID="10" presetClass="exit" presetSubtype="0" fill="hold" grpId="0" nodeType="clickEffect">
                                  <p:stCondLst>
                                    <p:cond delay="0"/>
                                  </p:stCondLst>
                                  <p:childTnLst>
                                    <p:animEffect transition="out" filter="fade">
                                      <p:cBhvr>
                                        <p:cTn id="195" dur="500"/>
                                        <p:tgtEl>
                                          <p:spTgt spid="182"/>
                                        </p:tgtEl>
                                      </p:cBhvr>
                                    </p:animEffect>
                                    <p:set>
                                      <p:cBhvr>
                                        <p:cTn id="196" dur="1" fill="hold">
                                          <p:stCondLst>
                                            <p:cond delay="499"/>
                                          </p:stCondLst>
                                        </p:cTn>
                                        <p:tgtEl>
                                          <p:spTgt spid="182"/>
                                        </p:tgtEl>
                                        <p:attrNameLst>
                                          <p:attrName>style.visibility</p:attrName>
                                        </p:attrNameLst>
                                      </p:cBhvr>
                                      <p:to>
                                        <p:strVal val="hidden"/>
                                      </p:to>
                                    </p:set>
                                  </p:childTnLst>
                                </p:cTn>
                              </p:par>
                            </p:childTnLst>
                          </p:cTn>
                        </p:par>
                      </p:childTnLst>
                    </p:cTn>
                  </p:par>
                  <p:par>
                    <p:cTn id="197" fill="hold">
                      <p:stCondLst>
                        <p:cond delay="indefinite"/>
                      </p:stCondLst>
                      <p:childTnLst>
                        <p:par>
                          <p:cTn id="198" fill="hold">
                            <p:stCondLst>
                              <p:cond delay="0"/>
                            </p:stCondLst>
                            <p:childTnLst>
                              <p:par>
                                <p:cTn id="199" presetID="10" presetClass="exit" presetSubtype="0" fill="hold" grpId="0" nodeType="clickEffect">
                                  <p:stCondLst>
                                    <p:cond delay="0"/>
                                  </p:stCondLst>
                                  <p:childTnLst>
                                    <p:animEffect transition="out" filter="fade">
                                      <p:cBhvr>
                                        <p:cTn id="200" dur="500"/>
                                        <p:tgtEl>
                                          <p:spTgt spid="183"/>
                                        </p:tgtEl>
                                      </p:cBhvr>
                                    </p:animEffect>
                                    <p:set>
                                      <p:cBhvr>
                                        <p:cTn id="201" dur="1" fill="hold">
                                          <p:stCondLst>
                                            <p:cond delay="499"/>
                                          </p:stCondLst>
                                        </p:cTn>
                                        <p:tgtEl>
                                          <p:spTgt spid="183"/>
                                        </p:tgtEl>
                                        <p:attrNameLst>
                                          <p:attrName>style.visibility</p:attrName>
                                        </p:attrNameLst>
                                      </p:cBhvr>
                                      <p:to>
                                        <p:strVal val="hidden"/>
                                      </p:to>
                                    </p:set>
                                  </p:childTnLst>
                                </p:cTn>
                              </p:par>
                            </p:childTnLst>
                          </p:cTn>
                        </p:par>
                      </p:childTnLst>
                    </p:cTn>
                  </p:par>
                  <p:par>
                    <p:cTn id="202" fill="hold">
                      <p:stCondLst>
                        <p:cond delay="indefinite"/>
                      </p:stCondLst>
                      <p:childTnLst>
                        <p:par>
                          <p:cTn id="203" fill="hold">
                            <p:stCondLst>
                              <p:cond delay="0"/>
                            </p:stCondLst>
                            <p:childTnLst>
                              <p:par>
                                <p:cTn id="204" presetID="22" presetClass="entr" presetSubtype="8" fill="hold" nodeType="clickEffect">
                                  <p:stCondLst>
                                    <p:cond delay="0"/>
                                  </p:stCondLst>
                                  <p:childTnLst>
                                    <p:set>
                                      <p:cBhvr>
                                        <p:cTn id="205" dur="1" fill="hold">
                                          <p:stCondLst>
                                            <p:cond delay="0"/>
                                          </p:stCondLst>
                                        </p:cTn>
                                        <p:tgtEl>
                                          <p:spTgt spid="80"/>
                                        </p:tgtEl>
                                        <p:attrNameLst>
                                          <p:attrName>style.visibility</p:attrName>
                                        </p:attrNameLst>
                                      </p:cBhvr>
                                      <p:to>
                                        <p:strVal val="visible"/>
                                      </p:to>
                                    </p:set>
                                    <p:animEffect transition="in" filter="wipe(left)">
                                      <p:cBhvr>
                                        <p:cTn id="206" dur="500"/>
                                        <p:tgtEl>
                                          <p:spTgt spid="80"/>
                                        </p:tgtEl>
                                      </p:cBhvr>
                                    </p:animEffect>
                                  </p:childTnLst>
                                </p:cTn>
                              </p:par>
                              <p:par>
                                <p:cTn id="207" presetID="22" presetClass="entr" presetSubtype="8" fill="hold" nodeType="withEffect">
                                  <p:stCondLst>
                                    <p:cond delay="0"/>
                                  </p:stCondLst>
                                  <p:childTnLst>
                                    <p:set>
                                      <p:cBhvr>
                                        <p:cTn id="208" dur="1" fill="hold">
                                          <p:stCondLst>
                                            <p:cond delay="0"/>
                                          </p:stCondLst>
                                        </p:cTn>
                                        <p:tgtEl>
                                          <p:spTgt spid="81"/>
                                        </p:tgtEl>
                                        <p:attrNameLst>
                                          <p:attrName>style.visibility</p:attrName>
                                        </p:attrNameLst>
                                      </p:cBhvr>
                                      <p:to>
                                        <p:strVal val="visible"/>
                                      </p:to>
                                    </p:set>
                                    <p:animEffect transition="in" filter="wipe(left)">
                                      <p:cBhvr>
                                        <p:cTn id="209" dur="500"/>
                                        <p:tgtEl>
                                          <p:spTgt spid="81"/>
                                        </p:tgtEl>
                                      </p:cBhvr>
                                    </p:animEffect>
                                  </p:childTnLst>
                                </p:cTn>
                              </p:par>
                            </p:childTnLst>
                          </p:cTn>
                        </p:par>
                        <p:par>
                          <p:cTn id="210" fill="hold">
                            <p:stCondLst>
                              <p:cond delay="500"/>
                            </p:stCondLst>
                            <p:childTnLst>
                              <p:par>
                                <p:cTn id="211" presetID="10" presetClass="entr" presetSubtype="0" fill="hold" grpId="0" nodeType="afterEffect">
                                  <p:stCondLst>
                                    <p:cond delay="0"/>
                                  </p:stCondLst>
                                  <p:childTnLst>
                                    <p:set>
                                      <p:cBhvr>
                                        <p:cTn id="212" dur="1" fill="hold">
                                          <p:stCondLst>
                                            <p:cond delay="0"/>
                                          </p:stCondLst>
                                        </p:cTn>
                                        <p:tgtEl>
                                          <p:spTgt spid="108"/>
                                        </p:tgtEl>
                                        <p:attrNameLst>
                                          <p:attrName>style.visibility</p:attrName>
                                        </p:attrNameLst>
                                      </p:cBhvr>
                                      <p:to>
                                        <p:strVal val="visible"/>
                                      </p:to>
                                    </p:set>
                                    <p:animEffect transition="in" filter="fade">
                                      <p:cBhvr>
                                        <p:cTn id="213" dur="500"/>
                                        <p:tgtEl>
                                          <p:spTgt spid="108"/>
                                        </p:tgtEl>
                                      </p:cBhvr>
                                    </p:animEffect>
                                  </p:childTnLst>
                                </p:cTn>
                              </p:par>
                            </p:childTnLst>
                          </p:cTn>
                        </p:par>
                        <p:par>
                          <p:cTn id="214" fill="hold">
                            <p:stCondLst>
                              <p:cond delay="1000"/>
                            </p:stCondLst>
                            <p:childTnLst>
                              <p:par>
                                <p:cTn id="215" presetID="10" presetClass="entr" presetSubtype="0" fill="hold" grpId="0" nodeType="afterEffect">
                                  <p:stCondLst>
                                    <p:cond delay="0"/>
                                  </p:stCondLst>
                                  <p:childTnLst>
                                    <p:set>
                                      <p:cBhvr>
                                        <p:cTn id="216" dur="1" fill="hold">
                                          <p:stCondLst>
                                            <p:cond delay="0"/>
                                          </p:stCondLst>
                                        </p:cTn>
                                        <p:tgtEl>
                                          <p:spTgt spid="109"/>
                                        </p:tgtEl>
                                        <p:attrNameLst>
                                          <p:attrName>style.visibility</p:attrName>
                                        </p:attrNameLst>
                                      </p:cBhvr>
                                      <p:to>
                                        <p:strVal val="visible"/>
                                      </p:to>
                                    </p:set>
                                    <p:animEffect transition="in" filter="fade">
                                      <p:cBhvr>
                                        <p:cTn id="217" dur="500"/>
                                        <p:tgtEl>
                                          <p:spTgt spid="109"/>
                                        </p:tgtEl>
                                      </p:cBhvr>
                                    </p:animEffect>
                                  </p:childTnLst>
                                </p:cTn>
                              </p:par>
                            </p:childTnLst>
                          </p:cTn>
                        </p:par>
                      </p:childTnLst>
                    </p:cTn>
                  </p:par>
                  <p:par>
                    <p:cTn id="218" fill="hold">
                      <p:stCondLst>
                        <p:cond delay="indefinite"/>
                      </p:stCondLst>
                      <p:childTnLst>
                        <p:par>
                          <p:cTn id="219" fill="hold">
                            <p:stCondLst>
                              <p:cond delay="0"/>
                            </p:stCondLst>
                            <p:childTnLst>
                              <p:par>
                                <p:cTn id="220" presetID="16" presetClass="entr" presetSubtype="42" fill="hold" nodeType="clickEffect">
                                  <p:stCondLst>
                                    <p:cond delay="0"/>
                                  </p:stCondLst>
                                  <p:childTnLst>
                                    <p:set>
                                      <p:cBhvr>
                                        <p:cTn id="221" dur="1" fill="hold">
                                          <p:stCondLst>
                                            <p:cond delay="0"/>
                                          </p:stCondLst>
                                        </p:cTn>
                                        <p:tgtEl>
                                          <p:spTgt spid="79"/>
                                        </p:tgtEl>
                                        <p:attrNameLst>
                                          <p:attrName>style.visibility</p:attrName>
                                        </p:attrNameLst>
                                      </p:cBhvr>
                                      <p:to>
                                        <p:strVal val="visible"/>
                                      </p:to>
                                    </p:set>
                                    <p:animEffect transition="in" filter="barn(outHorizontal)">
                                      <p:cBhvr>
                                        <p:cTn id="222" dur="500"/>
                                        <p:tgtEl>
                                          <p:spTgt spid="79"/>
                                        </p:tgtEl>
                                      </p:cBhvr>
                                    </p:animEffect>
                                  </p:childTnLst>
                                </p:cTn>
                              </p:par>
                            </p:childTnLst>
                          </p:cTn>
                        </p:par>
                        <p:par>
                          <p:cTn id="223" fill="hold">
                            <p:stCondLst>
                              <p:cond delay="500"/>
                            </p:stCondLst>
                            <p:childTnLst>
                              <p:par>
                                <p:cTn id="224" presetID="22" presetClass="entr" presetSubtype="8" fill="hold" nodeType="afterEffect">
                                  <p:stCondLst>
                                    <p:cond delay="0"/>
                                  </p:stCondLst>
                                  <p:childTnLst>
                                    <p:set>
                                      <p:cBhvr>
                                        <p:cTn id="225" dur="1" fill="hold">
                                          <p:stCondLst>
                                            <p:cond delay="0"/>
                                          </p:stCondLst>
                                        </p:cTn>
                                        <p:tgtEl>
                                          <p:spTgt spid="84"/>
                                        </p:tgtEl>
                                        <p:attrNameLst>
                                          <p:attrName>style.visibility</p:attrName>
                                        </p:attrNameLst>
                                      </p:cBhvr>
                                      <p:to>
                                        <p:strVal val="visible"/>
                                      </p:to>
                                    </p:set>
                                    <p:animEffect transition="in" filter="wipe(left)">
                                      <p:cBhvr>
                                        <p:cTn id="226" dur="500"/>
                                        <p:tgtEl>
                                          <p:spTgt spid="84"/>
                                        </p:tgtEl>
                                      </p:cBhvr>
                                    </p:animEffect>
                                  </p:childTnLst>
                                </p:cTn>
                              </p:par>
                              <p:par>
                                <p:cTn id="227" presetID="22" presetClass="entr" presetSubtype="8" fill="hold" nodeType="withEffect">
                                  <p:stCondLst>
                                    <p:cond delay="0"/>
                                  </p:stCondLst>
                                  <p:childTnLst>
                                    <p:set>
                                      <p:cBhvr>
                                        <p:cTn id="228" dur="1" fill="hold">
                                          <p:stCondLst>
                                            <p:cond delay="0"/>
                                          </p:stCondLst>
                                        </p:cTn>
                                        <p:tgtEl>
                                          <p:spTgt spid="89"/>
                                        </p:tgtEl>
                                        <p:attrNameLst>
                                          <p:attrName>style.visibility</p:attrName>
                                        </p:attrNameLst>
                                      </p:cBhvr>
                                      <p:to>
                                        <p:strVal val="visible"/>
                                      </p:to>
                                    </p:set>
                                    <p:animEffect transition="in" filter="wipe(left)">
                                      <p:cBhvr>
                                        <p:cTn id="229" dur="500"/>
                                        <p:tgtEl>
                                          <p:spTgt spid="89"/>
                                        </p:tgtEl>
                                      </p:cBhvr>
                                    </p:animEffect>
                                  </p:childTnLst>
                                </p:cTn>
                              </p:par>
                              <p:par>
                                <p:cTn id="230" presetID="10" presetClass="entr" presetSubtype="0" fill="hold" grpId="0" nodeType="withEffect">
                                  <p:stCondLst>
                                    <p:cond delay="0"/>
                                  </p:stCondLst>
                                  <p:childTnLst>
                                    <p:set>
                                      <p:cBhvr>
                                        <p:cTn id="231" dur="1" fill="hold">
                                          <p:stCondLst>
                                            <p:cond delay="0"/>
                                          </p:stCondLst>
                                        </p:cTn>
                                        <p:tgtEl>
                                          <p:spTgt spid="85"/>
                                        </p:tgtEl>
                                        <p:attrNameLst>
                                          <p:attrName>style.visibility</p:attrName>
                                        </p:attrNameLst>
                                      </p:cBhvr>
                                      <p:to>
                                        <p:strVal val="visible"/>
                                      </p:to>
                                    </p:set>
                                    <p:animEffect transition="in" filter="fade">
                                      <p:cBhvr>
                                        <p:cTn id="232" dur="500"/>
                                        <p:tgtEl>
                                          <p:spTgt spid="85"/>
                                        </p:tgtEl>
                                      </p:cBhvr>
                                    </p:animEffect>
                                  </p:childTnLst>
                                </p:cTn>
                              </p:par>
                              <p:par>
                                <p:cTn id="233" presetID="10" presetClass="entr" presetSubtype="0" fill="hold" grpId="0" nodeType="withEffect">
                                  <p:stCondLst>
                                    <p:cond delay="0"/>
                                  </p:stCondLst>
                                  <p:childTnLst>
                                    <p:set>
                                      <p:cBhvr>
                                        <p:cTn id="234" dur="1" fill="hold">
                                          <p:stCondLst>
                                            <p:cond delay="0"/>
                                          </p:stCondLst>
                                        </p:cTn>
                                        <p:tgtEl>
                                          <p:spTgt spid="86"/>
                                        </p:tgtEl>
                                        <p:attrNameLst>
                                          <p:attrName>style.visibility</p:attrName>
                                        </p:attrNameLst>
                                      </p:cBhvr>
                                      <p:to>
                                        <p:strVal val="visible"/>
                                      </p:to>
                                    </p:set>
                                    <p:animEffect transition="in" filter="fade">
                                      <p:cBhvr>
                                        <p:cTn id="235" dur="500"/>
                                        <p:tgtEl>
                                          <p:spTgt spid="86"/>
                                        </p:tgtEl>
                                      </p:cBhvr>
                                    </p:animEffect>
                                  </p:childTnLst>
                                </p:cTn>
                              </p:par>
                              <p:par>
                                <p:cTn id="236" presetID="10" presetClass="entr" presetSubtype="0" fill="hold" grpId="0" nodeType="withEffect">
                                  <p:stCondLst>
                                    <p:cond delay="0"/>
                                  </p:stCondLst>
                                  <p:childTnLst>
                                    <p:set>
                                      <p:cBhvr>
                                        <p:cTn id="237" dur="1" fill="hold">
                                          <p:stCondLst>
                                            <p:cond delay="0"/>
                                          </p:stCondLst>
                                        </p:cTn>
                                        <p:tgtEl>
                                          <p:spTgt spid="90"/>
                                        </p:tgtEl>
                                        <p:attrNameLst>
                                          <p:attrName>style.visibility</p:attrName>
                                        </p:attrNameLst>
                                      </p:cBhvr>
                                      <p:to>
                                        <p:strVal val="visible"/>
                                      </p:to>
                                    </p:set>
                                    <p:animEffect transition="in" filter="fade">
                                      <p:cBhvr>
                                        <p:cTn id="238" dur="500"/>
                                        <p:tgtEl>
                                          <p:spTgt spid="90"/>
                                        </p:tgtEl>
                                      </p:cBhvr>
                                    </p:animEffect>
                                  </p:childTnLst>
                                </p:cTn>
                              </p:par>
                              <p:par>
                                <p:cTn id="239" presetID="10" presetClass="entr" presetSubtype="0" fill="hold" grpId="0" nodeType="withEffect">
                                  <p:stCondLst>
                                    <p:cond delay="0"/>
                                  </p:stCondLst>
                                  <p:childTnLst>
                                    <p:set>
                                      <p:cBhvr>
                                        <p:cTn id="240" dur="1" fill="hold">
                                          <p:stCondLst>
                                            <p:cond delay="0"/>
                                          </p:stCondLst>
                                        </p:cTn>
                                        <p:tgtEl>
                                          <p:spTgt spid="91"/>
                                        </p:tgtEl>
                                        <p:attrNameLst>
                                          <p:attrName>style.visibility</p:attrName>
                                        </p:attrNameLst>
                                      </p:cBhvr>
                                      <p:to>
                                        <p:strVal val="visible"/>
                                      </p:to>
                                    </p:set>
                                    <p:animEffect transition="in" filter="fade">
                                      <p:cBhvr>
                                        <p:cTn id="241" dur="500"/>
                                        <p:tgtEl>
                                          <p:spTgt spid="91"/>
                                        </p:tgtEl>
                                      </p:cBhvr>
                                    </p:animEffect>
                                  </p:childTnLst>
                                </p:cTn>
                              </p:par>
                            </p:childTnLst>
                          </p:cTn>
                        </p:par>
                        <p:par>
                          <p:cTn id="242" fill="hold">
                            <p:stCondLst>
                              <p:cond delay="1000"/>
                            </p:stCondLst>
                            <p:childTnLst>
                              <p:par>
                                <p:cTn id="243" presetID="16" presetClass="entr" presetSubtype="42" fill="hold" nodeType="afterEffect">
                                  <p:stCondLst>
                                    <p:cond delay="0"/>
                                  </p:stCondLst>
                                  <p:childTnLst>
                                    <p:set>
                                      <p:cBhvr>
                                        <p:cTn id="244" dur="1" fill="hold">
                                          <p:stCondLst>
                                            <p:cond delay="0"/>
                                          </p:stCondLst>
                                        </p:cTn>
                                        <p:tgtEl>
                                          <p:spTgt spid="107"/>
                                        </p:tgtEl>
                                        <p:attrNameLst>
                                          <p:attrName>style.visibility</p:attrName>
                                        </p:attrNameLst>
                                      </p:cBhvr>
                                      <p:to>
                                        <p:strVal val="visible"/>
                                      </p:to>
                                    </p:set>
                                    <p:animEffect transition="in" filter="barn(outHorizontal)">
                                      <p:cBhvr>
                                        <p:cTn id="245" dur="500"/>
                                        <p:tgtEl>
                                          <p:spTgt spid="107"/>
                                        </p:tgtEl>
                                      </p:cBhvr>
                                    </p:animEffect>
                                  </p:childTnLst>
                                </p:cTn>
                              </p:par>
                            </p:childTnLst>
                          </p:cTn>
                        </p:par>
                      </p:childTnLst>
                    </p:cTn>
                  </p:par>
                  <p:par>
                    <p:cTn id="246" fill="hold">
                      <p:stCondLst>
                        <p:cond delay="indefinite"/>
                      </p:stCondLst>
                      <p:childTnLst>
                        <p:par>
                          <p:cTn id="247" fill="hold">
                            <p:stCondLst>
                              <p:cond delay="0"/>
                            </p:stCondLst>
                            <p:childTnLst>
                              <p:par>
                                <p:cTn id="248" presetID="10" presetClass="exit" presetSubtype="0" fill="hold" grpId="0" nodeType="clickEffect">
                                  <p:stCondLst>
                                    <p:cond delay="0"/>
                                  </p:stCondLst>
                                  <p:childTnLst>
                                    <p:animEffect transition="out" filter="fade">
                                      <p:cBhvr>
                                        <p:cTn id="249" dur="500"/>
                                        <p:tgtEl>
                                          <p:spTgt spid="184"/>
                                        </p:tgtEl>
                                      </p:cBhvr>
                                    </p:animEffect>
                                    <p:set>
                                      <p:cBhvr>
                                        <p:cTn id="250" dur="1" fill="hold">
                                          <p:stCondLst>
                                            <p:cond delay="499"/>
                                          </p:stCondLst>
                                        </p:cTn>
                                        <p:tgtEl>
                                          <p:spTgt spid="184"/>
                                        </p:tgtEl>
                                        <p:attrNameLst>
                                          <p:attrName>style.visibility</p:attrName>
                                        </p:attrNameLst>
                                      </p:cBhvr>
                                      <p:to>
                                        <p:strVal val="hidden"/>
                                      </p:to>
                                    </p:set>
                                  </p:childTnLst>
                                </p:cTn>
                              </p:par>
                            </p:childTnLst>
                          </p:cTn>
                        </p:par>
                      </p:childTnLst>
                    </p:cTn>
                  </p:par>
                  <p:par>
                    <p:cTn id="251" fill="hold">
                      <p:stCondLst>
                        <p:cond delay="indefinite"/>
                      </p:stCondLst>
                      <p:childTnLst>
                        <p:par>
                          <p:cTn id="252" fill="hold">
                            <p:stCondLst>
                              <p:cond delay="0"/>
                            </p:stCondLst>
                            <p:childTnLst>
                              <p:par>
                                <p:cTn id="253" presetID="22" presetClass="entr" presetSubtype="8" fill="hold" nodeType="clickEffect">
                                  <p:stCondLst>
                                    <p:cond delay="0"/>
                                  </p:stCondLst>
                                  <p:childTnLst>
                                    <p:set>
                                      <p:cBhvr>
                                        <p:cTn id="254" dur="1" fill="hold">
                                          <p:stCondLst>
                                            <p:cond delay="0"/>
                                          </p:stCondLst>
                                        </p:cTn>
                                        <p:tgtEl>
                                          <p:spTgt spid="119"/>
                                        </p:tgtEl>
                                        <p:attrNameLst>
                                          <p:attrName>style.visibility</p:attrName>
                                        </p:attrNameLst>
                                      </p:cBhvr>
                                      <p:to>
                                        <p:strVal val="visible"/>
                                      </p:to>
                                    </p:set>
                                    <p:animEffect transition="in" filter="wipe(left)">
                                      <p:cBhvr>
                                        <p:cTn id="255" dur="500"/>
                                        <p:tgtEl>
                                          <p:spTgt spid="119"/>
                                        </p:tgtEl>
                                      </p:cBhvr>
                                    </p:animEffect>
                                  </p:childTnLst>
                                </p:cTn>
                              </p:par>
                            </p:childTnLst>
                          </p:cTn>
                        </p:par>
                      </p:childTnLst>
                    </p:cTn>
                  </p:par>
                  <p:par>
                    <p:cTn id="256" fill="hold">
                      <p:stCondLst>
                        <p:cond delay="indefinite"/>
                      </p:stCondLst>
                      <p:childTnLst>
                        <p:par>
                          <p:cTn id="257" fill="hold">
                            <p:stCondLst>
                              <p:cond delay="0"/>
                            </p:stCondLst>
                            <p:childTnLst>
                              <p:par>
                                <p:cTn id="258" presetID="16" presetClass="entr" presetSubtype="42" fill="hold" nodeType="clickEffect">
                                  <p:stCondLst>
                                    <p:cond delay="0"/>
                                  </p:stCondLst>
                                  <p:childTnLst>
                                    <p:set>
                                      <p:cBhvr>
                                        <p:cTn id="259" dur="1" fill="hold">
                                          <p:stCondLst>
                                            <p:cond delay="0"/>
                                          </p:stCondLst>
                                        </p:cTn>
                                        <p:tgtEl>
                                          <p:spTgt spid="117"/>
                                        </p:tgtEl>
                                        <p:attrNameLst>
                                          <p:attrName>style.visibility</p:attrName>
                                        </p:attrNameLst>
                                      </p:cBhvr>
                                      <p:to>
                                        <p:strVal val="visible"/>
                                      </p:to>
                                    </p:set>
                                    <p:animEffect transition="in" filter="barn(outHorizontal)">
                                      <p:cBhvr>
                                        <p:cTn id="260" dur="500"/>
                                        <p:tgtEl>
                                          <p:spTgt spid="117"/>
                                        </p:tgtEl>
                                      </p:cBhvr>
                                    </p:animEffect>
                                  </p:childTnLst>
                                </p:cTn>
                              </p:par>
                            </p:childTnLst>
                          </p:cTn>
                        </p:par>
                      </p:childTnLst>
                    </p:cTn>
                  </p:par>
                  <p:par>
                    <p:cTn id="261" fill="hold">
                      <p:stCondLst>
                        <p:cond delay="indefinite"/>
                      </p:stCondLst>
                      <p:childTnLst>
                        <p:par>
                          <p:cTn id="262" fill="hold">
                            <p:stCondLst>
                              <p:cond delay="0"/>
                            </p:stCondLst>
                            <p:childTnLst>
                              <p:par>
                                <p:cTn id="263" presetID="22" presetClass="entr" presetSubtype="8" fill="hold" nodeType="clickEffect">
                                  <p:stCondLst>
                                    <p:cond delay="0"/>
                                  </p:stCondLst>
                                  <p:childTnLst>
                                    <p:set>
                                      <p:cBhvr>
                                        <p:cTn id="264" dur="1" fill="hold">
                                          <p:stCondLst>
                                            <p:cond delay="0"/>
                                          </p:stCondLst>
                                        </p:cTn>
                                        <p:tgtEl>
                                          <p:spTgt spid="136"/>
                                        </p:tgtEl>
                                        <p:attrNameLst>
                                          <p:attrName>style.visibility</p:attrName>
                                        </p:attrNameLst>
                                      </p:cBhvr>
                                      <p:to>
                                        <p:strVal val="visible"/>
                                      </p:to>
                                    </p:set>
                                    <p:animEffect transition="in" filter="wipe(left)">
                                      <p:cBhvr>
                                        <p:cTn id="265" dur="500"/>
                                        <p:tgtEl>
                                          <p:spTgt spid="136"/>
                                        </p:tgtEl>
                                      </p:cBhvr>
                                    </p:animEffect>
                                  </p:childTnLst>
                                </p:cTn>
                              </p:par>
                            </p:childTnLst>
                          </p:cTn>
                        </p:par>
                        <p:par>
                          <p:cTn id="266" fill="hold">
                            <p:stCondLst>
                              <p:cond delay="500"/>
                            </p:stCondLst>
                            <p:childTnLst>
                              <p:par>
                                <p:cTn id="267" presetID="10" presetClass="entr" presetSubtype="0" fill="hold" nodeType="afterEffect">
                                  <p:stCondLst>
                                    <p:cond delay="0"/>
                                  </p:stCondLst>
                                  <p:childTnLst>
                                    <p:set>
                                      <p:cBhvr>
                                        <p:cTn id="268" dur="1" fill="hold">
                                          <p:stCondLst>
                                            <p:cond delay="0"/>
                                          </p:stCondLst>
                                        </p:cTn>
                                        <p:tgtEl>
                                          <p:spTgt spid="13"/>
                                        </p:tgtEl>
                                        <p:attrNameLst>
                                          <p:attrName>style.visibility</p:attrName>
                                        </p:attrNameLst>
                                      </p:cBhvr>
                                      <p:to>
                                        <p:strVal val="visible"/>
                                      </p:to>
                                    </p:set>
                                    <p:animEffect transition="in" filter="fade">
                                      <p:cBhvr>
                                        <p:cTn id="269" dur="500"/>
                                        <p:tgtEl>
                                          <p:spTgt spid="13"/>
                                        </p:tgtEl>
                                      </p:cBhvr>
                                    </p:animEffect>
                                  </p:childTnLst>
                                </p:cTn>
                              </p:par>
                            </p:childTnLst>
                          </p:cTn>
                        </p:par>
                      </p:childTnLst>
                    </p:cTn>
                  </p:par>
                  <p:par>
                    <p:cTn id="270" fill="hold">
                      <p:stCondLst>
                        <p:cond delay="indefinite"/>
                      </p:stCondLst>
                      <p:childTnLst>
                        <p:par>
                          <p:cTn id="271" fill="hold">
                            <p:stCondLst>
                              <p:cond delay="0"/>
                            </p:stCondLst>
                            <p:childTnLst>
                              <p:par>
                                <p:cTn id="272" presetID="10" presetClass="entr" presetSubtype="0" fill="hold" grpId="0" nodeType="clickEffect">
                                  <p:stCondLst>
                                    <p:cond delay="0"/>
                                  </p:stCondLst>
                                  <p:childTnLst>
                                    <p:set>
                                      <p:cBhvr>
                                        <p:cTn id="273" dur="1" fill="hold">
                                          <p:stCondLst>
                                            <p:cond delay="0"/>
                                          </p:stCondLst>
                                        </p:cTn>
                                        <p:tgtEl>
                                          <p:spTgt spid="137"/>
                                        </p:tgtEl>
                                        <p:attrNameLst>
                                          <p:attrName>style.visibility</p:attrName>
                                        </p:attrNameLst>
                                      </p:cBhvr>
                                      <p:to>
                                        <p:strVal val="visible"/>
                                      </p:to>
                                    </p:set>
                                    <p:animEffect transition="in" filter="fade">
                                      <p:cBhvr>
                                        <p:cTn id="274" dur="500"/>
                                        <p:tgtEl>
                                          <p:spTgt spid="137"/>
                                        </p:tgtEl>
                                      </p:cBhvr>
                                    </p:animEffect>
                                  </p:childTnLst>
                                </p:cTn>
                              </p:par>
                              <p:par>
                                <p:cTn id="275" presetID="10" presetClass="entr" presetSubtype="0" fill="hold" grpId="0" nodeType="withEffect">
                                  <p:stCondLst>
                                    <p:cond delay="0"/>
                                  </p:stCondLst>
                                  <p:childTnLst>
                                    <p:set>
                                      <p:cBhvr>
                                        <p:cTn id="276" dur="1" fill="hold">
                                          <p:stCondLst>
                                            <p:cond delay="0"/>
                                          </p:stCondLst>
                                        </p:cTn>
                                        <p:tgtEl>
                                          <p:spTgt spid="138"/>
                                        </p:tgtEl>
                                        <p:attrNameLst>
                                          <p:attrName>style.visibility</p:attrName>
                                        </p:attrNameLst>
                                      </p:cBhvr>
                                      <p:to>
                                        <p:strVal val="visible"/>
                                      </p:to>
                                    </p:set>
                                    <p:animEffect transition="in" filter="fade">
                                      <p:cBhvr>
                                        <p:cTn id="277" dur="500"/>
                                        <p:tgtEl>
                                          <p:spTgt spid="138"/>
                                        </p:tgtEl>
                                      </p:cBhvr>
                                    </p:animEffect>
                                  </p:childTnLst>
                                </p:cTn>
                              </p:par>
                            </p:childTnLst>
                          </p:cTn>
                        </p:par>
                      </p:childTnLst>
                    </p:cTn>
                  </p:par>
                  <p:par>
                    <p:cTn id="278" fill="hold">
                      <p:stCondLst>
                        <p:cond delay="indefinite"/>
                      </p:stCondLst>
                      <p:childTnLst>
                        <p:par>
                          <p:cTn id="279" fill="hold">
                            <p:stCondLst>
                              <p:cond delay="0"/>
                            </p:stCondLst>
                            <p:childTnLst>
                              <p:par>
                                <p:cTn id="280" presetID="22" presetClass="entr" presetSubtype="8" fill="hold" nodeType="clickEffect">
                                  <p:stCondLst>
                                    <p:cond delay="0"/>
                                  </p:stCondLst>
                                  <p:childTnLst>
                                    <p:set>
                                      <p:cBhvr>
                                        <p:cTn id="281" dur="1" fill="hold">
                                          <p:stCondLst>
                                            <p:cond delay="0"/>
                                          </p:stCondLst>
                                        </p:cTn>
                                        <p:tgtEl>
                                          <p:spTgt spid="133"/>
                                        </p:tgtEl>
                                        <p:attrNameLst>
                                          <p:attrName>style.visibility</p:attrName>
                                        </p:attrNameLst>
                                      </p:cBhvr>
                                      <p:to>
                                        <p:strVal val="visible"/>
                                      </p:to>
                                    </p:set>
                                    <p:animEffect transition="in" filter="wipe(left)">
                                      <p:cBhvr>
                                        <p:cTn id="282" dur="500"/>
                                        <p:tgtEl>
                                          <p:spTgt spid="133"/>
                                        </p:tgtEl>
                                      </p:cBhvr>
                                    </p:animEffect>
                                  </p:childTnLst>
                                </p:cTn>
                              </p:par>
                            </p:childTnLst>
                          </p:cTn>
                        </p:par>
                        <p:par>
                          <p:cTn id="283" fill="hold">
                            <p:stCondLst>
                              <p:cond delay="500"/>
                            </p:stCondLst>
                            <p:childTnLst>
                              <p:par>
                                <p:cTn id="284" presetID="10" presetClass="entr" presetSubtype="0" fill="hold" nodeType="afterEffect">
                                  <p:stCondLst>
                                    <p:cond delay="0"/>
                                  </p:stCondLst>
                                  <p:childTnLst>
                                    <p:set>
                                      <p:cBhvr>
                                        <p:cTn id="285" dur="1" fill="hold">
                                          <p:stCondLst>
                                            <p:cond delay="0"/>
                                          </p:stCondLst>
                                        </p:cTn>
                                        <p:tgtEl>
                                          <p:spTgt spid="326"/>
                                        </p:tgtEl>
                                        <p:attrNameLst>
                                          <p:attrName>style.visibility</p:attrName>
                                        </p:attrNameLst>
                                      </p:cBhvr>
                                      <p:to>
                                        <p:strVal val="visible"/>
                                      </p:to>
                                    </p:set>
                                    <p:animEffect transition="in" filter="fade">
                                      <p:cBhvr>
                                        <p:cTn id="286" dur="500"/>
                                        <p:tgtEl>
                                          <p:spTgt spid="326"/>
                                        </p:tgtEl>
                                      </p:cBhvr>
                                    </p:animEffect>
                                  </p:childTnLst>
                                </p:cTn>
                              </p:par>
                            </p:childTnLst>
                          </p:cTn>
                        </p:par>
                      </p:childTnLst>
                    </p:cTn>
                  </p:par>
                  <p:par>
                    <p:cTn id="287" fill="hold">
                      <p:stCondLst>
                        <p:cond delay="indefinite"/>
                      </p:stCondLst>
                      <p:childTnLst>
                        <p:par>
                          <p:cTn id="288" fill="hold">
                            <p:stCondLst>
                              <p:cond delay="0"/>
                            </p:stCondLst>
                            <p:childTnLst>
                              <p:par>
                                <p:cTn id="289" presetID="10" presetClass="entr" presetSubtype="0" fill="hold" grpId="0" nodeType="clickEffect">
                                  <p:stCondLst>
                                    <p:cond delay="0"/>
                                  </p:stCondLst>
                                  <p:childTnLst>
                                    <p:set>
                                      <p:cBhvr>
                                        <p:cTn id="290" dur="1" fill="hold">
                                          <p:stCondLst>
                                            <p:cond delay="0"/>
                                          </p:stCondLst>
                                        </p:cTn>
                                        <p:tgtEl>
                                          <p:spTgt spid="134"/>
                                        </p:tgtEl>
                                        <p:attrNameLst>
                                          <p:attrName>style.visibility</p:attrName>
                                        </p:attrNameLst>
                                      </p:cBhvr>
                                      <p:to>
                                        <p:strVal val="visible"/>
                                      </p:to>
                                    </p:set>
                                    <p:animEffect transition="in" filter="fade">
                                      <p:cBhvr>
                                        <p:cTn id="291" dur="500"/>
                                        <p:tgtEl>
                                          <p:spTgt spid="134"/>
                                        </p:tgtEl>
                                      </p:cBhvr>
                                    </p:animEffect>
                                  </p:childTnLst>
                                </p:cTn>
                              </p:par>
                              <p:par>
                                <p:cTn id="292" presetID="10" presetClass="entr" presetSubtype="0" fill="hold" grpId="0" nodeType="withEffect">
                                  <p:stCondLst>
                                    <p:cond delay="0"/>
                                  </p:stCondLst>
                                  <p:childTnLst>
                                    <p:set>
                                      <p:cBhvr>
                                        <p:cTn id="293" dur="1" fill="hold">
                                          <p:stCondLst>
                                            <p:cond delay="0"/>
                                          </p:stCondLst>
                                        </p:cTn>
                                        <p:tgtEl>
                                          <p:spTgt spid="135"/>
                                        </p:tgtEl>
                                        <p:attrNameLst>
                                          <p:attrName>style.visibility</p:attrName>
                                        </p:attrNameLst>
                                      </p:cBhvr>
                                      <p:to>
                                        <p:strVal val="visible"/>
                                      </p:to>
                                    </p:set>
                                    <p:animEffect transition="in" filter="fade">
                                      <p:cBhvr>
                                        <p:cTn id="294" dur="500"/>
                                        <p:tgtEl>
                                          <p:spTgt spid="135"/>
                                        </p:tgtEl>
                                      </p:cBhvr>
                                    </p:animEffect>
                                  </p:childTnLst>
                                </p:cTn>
                              </p:par>
                            </p:childTnLst>
                          </p:cTn>
                        </p:par>
                      </p:childTnLst>
                    </p:cTn>
                  </p:par>
                  <p:par>
                    <p:cTn id="295" fill="hold">
                      <p:stCondLst>
                        <p:cond delay="indefinite"/>
                      </p:stCondLst>
                      <p:childTnLst>
                        <p:par>
                          <p:cTn id="296" fill="hold">
                            <p:stCondLst>
                              <p:cond delay="0"/>
                            </p:stCondLst>
                            <p:childTnLst>
                              <p:par>
                                <p:cTn id="297" presetID="22" presetClass="entr" presetSubtype="8" fill="hold" nodeType="clickEffect">
                                  <p:stCondLst>
                                    <p:cond delay="0"/>
                                  </p:stCondLst>
                                  <p:childTnLst>
                                    <p:set>
                                      <p:cBhvr>
                                        <p:cTn id="298" dur="1" fill="hold">
                                          <p:stCondLst>
                                            <p:cond delay="0"/>
                                          </p:stCondLst>
                                        </p:cTn>
                                        <p:tgtEl>
                                          <p:spTgt spid="123"/>
                                        </p:tgtEl>
                                        <p:attrNameLst>
                                          <p:attrName>style.visibility</p:attrName>
                                        </p:attrNameLst>
                                      </p:cBhvr>
                                      <p:to>
                                        <p:strVal val="visible"/>
                                      </p:to>
                                    </p:set>
                                    <p:animEffect transition="in" filter="wipe(left)">
                                      <p:cBhvr>
                                        <p:cTn id="299" dur="500"/>
                                        <p:tgtEl>
                                          <p:spTgt spid="123"/>
                                        </p:tgtEl>
                                      </p:cBhvr>
                                    </p:animEffect>
                                  </p:childTnLst>
                                </p:cTn>
                              </p:par>
                            </p:childTnLst>
                          </p:cTn>
                        </p:par>
                        <p:par>
                          <p:cTn id="300" fill="hold">
                            <p:stCondLst>
                              <p:cond delay="500"/>
                            </p:stCondLst>
                            <p:childTnLst>
                              <p:par>
                                <p:cTn id="301" presetID="10" presetClass="entr" presetSubtype="0" fill="hold" grpId="0" nodeType="afterEffect">
                                  <p:stCondLst>
                                    <p:cond delay="0"/>
                                  </p:stCondLst>
                                  <p:childTnLst>
                                    <p:set>
                                      <p:cBhvr>
                                        <p:cTn id="302" dur="1" fill="hold">
                                          <p:stCondLst>
                                            <p:cond delay="0"/>
                                          </p:stCondLst>
                                        </p:cTn>
                                        <p:tgtEl>
                                          <p:spTgt spid="125"/>
                                        </p:tgtEl>
                                        <p:attrNameLst>
                                          <p:attrName>style.visibility</p:attrName>
                                        </p:attrNameLst>
                                      </p:cBhvr>
                                      <p:to>
                                        <p:strVal val="visible"/>
                                      </p:to>
                                    </p:set>
                                    <p:animEffect transition="in" filter="fade">
                                      <p:cBhvr>
                                        <p:cTn id="303" dur="500"/>
                                        <p:tgtEl>
                                          <p:spTgt spid="125"/>
                                        </p:tgtEl>
                                      </p:cBhvr>
                                    </p:animEffect>
                                  </p:childTnLst>
                                </p:cTn>
                              </p:par>
                            </p:childTnLst>
                          </p:cTn>
                        </p:par>
                        <p:par>
                          <p:cTn id="304" fill="hold">
                            <p:stCondLst>
                              <p:cond delay="1000"/>
                            </p:stCondLst>
                            <p:childTnLst>
                              <p:par>
                                <p:cTn id="305" presetID="10" presetClass="entr" presetSubtype="0" fill="hold" grpId="0" nodeType="afterEffect">
                                  <p:stCondLst>
                                    <p:cond delay="0"/>
                                  </p:stCondLst>
                                  <p:childTnLst>
                                    <p:set>
                                      <p:cBhvr>
                                        <p:cTn id="306" dur="1" fill="hold">
                                          <p:stCondLst>
                                            <p:cond delay="0"/>
                                          </p:stCondLst>
                                        </p:cTn>
                                        <p:tgtEl>
                                          <p:spTgt spid="124"/>
                                        </p:tgtEl>
                                        <p:attrNameLst>
                                          <p:attrName>style.visibility</p:attrName>
                                        </p:attrNameLst>
                                      </p:cBhvr>
                                      <p:to>
                                        <p:strVal val="visible"/>
                                      </p:to>
                                    </p:set>
                                    <p:animEffect transition="in" filter="fade">
                                      <p:cBhvr>
                                        <p:cTn id="307" dur="500"/>
                                        <p:tgtEl>
                                          <p:spTgt spid="124"/>
                                        </p:tgtEl>
                                      </p:cBhvr>
                                    </p:animEffect>
                                  </p:childTnLst>
                                </p:cTn>
                              </p:par>
                            </p:childTnLst>
                          </p:cTn>
                        </p:par>
                      </p:childTnLst>
                    </p:cTn>
                  </p:par>
                  <p:par>
                    <p:cTn id="308" fill="hold">
                      <p:stCondLst>
                        <p:cond delay="indefinite"/>
                      </p:stCondLst>
                      <p:childTnLst>
                        <p:par>
                          <p:cTn id="309" fill="hold">
                            <p:stCondLst>
                              <p:cond delay="0"/>
                            </p:stCondLst>
                            <p:childTnLst>
                              <p:par>
                                <p:cTn id="310" presetID="22" presetClass="entr" presetSubtype="8" fill="hold" nodeType="clickEffect">
                                  <p:stCondLst>
                                    <p:cond delay="0"/>
                                  </p:stCondLst>
                                  <p:childTnLst>
                                    <p:set>
                                      <p:cBhvr>
                                        <p:cTn id="311" dur="1" fill="hold">
                                          <p:stCondLst>
                                            <p:cond delay="0"/>
                                          </p:stCondLst>
                                        </p:cTn>
                                        <p:tgtEl>
                                          <p:spTgt spid="118"/>
                                        </p:tgtEl>
                                        <p:attrNameLst>
                                          <p:attrName>style.visibility</p:attrName>
                                        </p:attrNameLst>
                                      </p:cBhvr>
                                      <p:to>
                                        <p:strVal val="visible"/>
                                      </p:to>
                                    </p:set>
                                    <p:animEffect transition="in" filter="wipe(left)">
                                      <p:cBhvr>
                                        <p:cTn id="312" dur="500"/>
                                        <p:tgtEl>
                                          <p:spTgt spid="118"/>
                                        </p:tgtEl>
                                      </p:cBhvr>
                                    </p:animEffect>
                                  </p:childTnLst>
                                </p:cTn>
                              </p:par>
                            </p:childTnLst>
                          </p:cTn>
                        </p:par>
                        <p:par>
                          <p:cTn id="313" fill="hold">
                            <p:stCondLst>
                              <p:cond delay="500"/>
                            </p:stCondLst>
                            <p:childTnLst>
                              <p:par>
                                <p:cTn id="314" presetID="22" presetClass="entr" presetSubtype="8" fill="hold" nodeType="afterEffect">
                                  <p:stCondLst>
                                    <p:cond delay="0"/>
                                  </p:stCondLst>
                                  <p:childTnLst>
                                    <p:set>
                                      <p:cBhvr>
                                        <p:cTn id="315" dur="1" fill="hold">
                                          <p:stCondLst>
                                            <p:cond delay="0"/>
                                          </p:stCondLst>
                                        </p:cTn>
                                        <p:tgtEl>
                                          <p:spTgt spid="130"/>
                                        </p:tgtEl>
                                        <p:attrNameLst>
                                          <p:attrName>style.visibility</p:attrName>
                                        </p:attrNameLst>
                                      </p:cBhvr>
                                      <p:to>
                                        <p:strVal val="visible"/>
                                      </p:to>
                                    </p:set>
                                    <p:animEffect transition="in" filter="wipe(left)">
                                      <p:cBhvr>
                                        <p:cTn id="316" dur="500"/>
                                        <p:tgtEl>
                                          <p:spTgt spid="130"/>
                                        </p:tgtEl>
                                      </p:cBhvr>
                                    </p:animEffect>
                                  </p:childTnLst>
                                </p:cTn>
                              </p:par>
                            </p:childTnLst>
                          </p:cTn>
                        </p:par>
                        <p:par>
                          <p:cTn id="317" fill="hold">
                            <p:stCondLst>
                              <p:cond delay="1000"/>
                            </p:stCondLst>
                            <p:childTnLst>
                              <p:par>
                                <p:cTn id="318" presetID="10" presetClass="entr" presetSubtype="0" fill="hold" nodeType="afterEffect">
                                  <p:stCondLst>
                                    <p:cond delay="0"/>
                                  </p:stCondLst>
                                  <p:childTnLst>
                                    <p:set>
                                      <p:cBhvr>
                                        <p:cTn id="319" dur="1" fill="hold">
                                          <p:stCondLst>
                                            <p:cond delay="0"/>
                                          </p:stCondLst>
                                        </p:cTn>
                                        <p:tgtEl>
                                          <p:spTgt spid="307"/>
                                        </p:tgtEl>
                                        <p:attrNameLst>
                                          <p:attrName>style.visibility</p:attrName>
                                        </p:attrNameLst>
                                      </p:cBhvr>
                                      <p:to>
                                        <p:strVal val="visible"/>
                                      </p:to>
                                    </p:set>
                                    <p:animEffect transition="in" filter="fade">
                                      <p:cBhvr>
                                        <p:cTn id="320" dur="500"/>
                                        <p:tgtEl>
                                          <p:spTgt spid="307"/>
                                        </p:tgtEl>
                                      </p:cBhvr>
                                    </p:animEffect>
                                  </p:childTnLst>
                                </p:cTn>
                              </p:par>
                            </p:childTnLst>
                          </p:cTn>
                        </p:par>
                        <p:par>
                          <p:cTn id="321" fill="hold">
                            <p:stCondLst>
                              <p:cond delay="1500"/>
                            </p:stCondLst>
                            <p:childTnLst>
                              <p:par>
                                <p:cTn id="322" presetID="10" presetClass="entr" presetSubtype="0" fill="hold" grpId="0" nodeType="afterEffect">
                                  <p:stCondLst>
                                    <p:cond delay="0"/>
                                  </p:stCondLst>
                                  <p:childTnLst>
                                    <p:set>
                                      <p:cBhvr>
                                        <p:cTn id="323" dur="1" fill="hold">
                                          <p:stCondLst>
                                            <p:cond delay="0"/>
                                          </p:stCondLst>
                                        </p:cTn>
                                        <p:tgtEl>
                                          <p:spTgt spid="131"/>
                                        </p:tgtEl>
                                        <p:attrNameLst>
                                          <p:attrName>style.visibility</p:attrName>
                                        </p:attrNameLst>
                                      </p:cBhvr>
                                      <p:to>
                                        <p:strVal val="visible"/>
                                      </p:to>
                                    </p:set>
                                    <p:animEffect transition="in" filter="fade">
                                      <p:cBhvr>
                                        <p:cTn id="324" dur="500"/>
                                        <p:tgtEl>
                                          <p:spTgt spid="131"/>
                                        </p:tgtEl>
                                      </p:cBhvr>
                                    </p:animEffect>
                                  </p:childTnLst>
                                </p:cTn>
                              </p:par>
                            </p:childTnLst>
                          </p:cTn>
                        </p:par>
                        <p:par>
                          <p:cTn id="325" fill="hold">
                            <p:stCondLst>
                              <p:cond delay="2000"/>
                            </p:stCondLst>
                            <p:childTnLst>
                              <p:par>
                                <p:cTn id="326" presetID="10" presetClass="entr" presetSubtype="0" fill="hold" grpId="0" nodeType="afterEffect">
                                  <p:stCondLst>
                                    <p:cond delay="0"/>
                                  </p:stCondLst>
                                  <p:childTnLst>
                                    <p:set>
                                      <p:cBhvr>
                                        <p:cTn id="327" dur="1" fill="hold">
                                          <p:stCondLst>
                                            <p:cond delay="0"/>
                                          </p:stCondLst>
                                        </p:cTn>
                                        <p:tgtEl>
                                          <p:spTgt spid="132"/>
                                        </p:tgtEl>
                                        <p:attrNameLst>
                                          <p:attrName>style.visibility</p:attrName>
                                        </p:attrNameLst>
                                      </p:cBhvr>
                                      <p:to>
                                        <p:strVal val="visible"/>
                                      </p:to>
                                    </p:set>
                                    <p:animEffect transition="in" filter="fade">
                                      <p:cBhvr>
                                        <p:cTn id="328" dur="500"/>
                                        <p:tgtEl>
                                          <p:spTgt spid="132"/>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8" fill="hold" nodeType="clickEffect">
                                  <p:stCondLst>
                                    <p:cond delay="0"/>
                                  </p:stCondLst>
                                  <p:childTnLst>
                                    <p:set>
                                      <p:cBhvr>
                                        <p:cTn id="332" dur="1" fill="hold">
                                          <p:stCondLst>
                                            <p:cond delay="0"/>
                                          </p:stCondLst>
                                        </p:cTn>
                                        <p:tgtEl>
                                          <p:spTgt spid="120"/>
                                        </p:tgtEl>
                                        <p:attrNameLst>
                                          <p:attrName>style.visibility</p:attrName>
                                        </p:attrNameLst>
                                      </p:cBhvr>
                                      <p:to>
                                        <p:strVal val="visible"/>
                                      </p:to>
                                    </p:set>
                                    <p:animEffect transition="in" filter="wipe(left)">
                                      <p:cBhvr>
                                        <p:cTn id="333" dur="500"/>
                                        <p:tgtEl>
                                          <p:spTgt spid="120"/>
                                        </p:tgtEl>
                                      </p:cBhvr>
                                    </p:animEffect>
                                  </p:childTnLst>
                                </p:cTn>
                              </p:par>
                            </p:childTnLst>
                          </p:cTn>
                        </p:par>
                        <p:par>
                          <p:cTn id="334" fill="hold">
                            <p:stCondLst>
                              <p:cond delay="500"/>
                            </p:stCondLst>
                            <p:childTnLst>
                              <p:par>
                                <p:cTn id="335" presetID="10" presetClass="entr" presetSubtype="0" fill="hold" nodeType="afterEffect">
                                  <p:stCondLst>
                                    <p:cond delay="0"/>
                                  </p:stCondLst>
                                  <p:childTnLst>
                                    <p:set>
                                      <p:cBhvr>
                                        <p:cTn id="336" dur="1" fill="hold">
                                          <p:stCondLst>
                                            <p:cond delay="0"/>
                                          </p:stCondLst>
                                        </p:cTn>
                                        <p:tgtEl>
                                          <p:spTgt spid="11"/>
                                        </p:tgtEl>
                                        <p:attrNameLst>
                                          <p:attrName>style.visibility</p:attrName>
                                        </p:attrNameLst>
                                      </p:cBhvr>
                                      <p:to>
                                        <p:strVal val="visible"/>
                                      </p:to>
                                    </p:set>
                                    <p:animEffect transition="in" filter="fade">
                                      <p:cBhvr>
                                        <p:cTn id="337" dur="500"/>
                                        <p:tgtEl>
                                          <p:spTgt spid="11"/>
                                        </p:tgtEl>
                                      </p:cBhvr>
                                    </p:animEffect>
                                  </p:childTnLst>
                                </p:cTn>
                              </p:par>
                            </p:childTnLst>
                          </p:cTn>
                        </p:par>
                      </p:childTnLst>
                    </p:cTn>
                  </p:par>
                  <p:par>
                    <p:cTn id="338" fill="hold">
                      <p:stCondLst>
                        <p:cond delay="indefinite"/>
                      </p:stCondLst>
                      <p:childTnLst>
                        <p:par>
                          <p:cTn id="339" fill="hold">
                            <p:stCondLst>
                              <p:cond delay="0"/>
                            </p:stCondLst>
                            <p:childTnLst>
                              <p:par>
                                <p:cTn id="340" presetID="10" presetClass="entr" presetSubtype="0" fill="hold" grpId="0" nodeType="clickEffect">
                                  <p:stCondLst>
                                    <p:cond delay="0"/>
                                  </p:stCondLst>
                                  <p:childTnLst>
                                    <p:set>
                                      <p:cBhvr>
                                        <p:cTn id="341" dur="1" fill="hold">
                                          <p:stCondLst>
                                            <p:cond delay="0"/>
                                          </p:stCondLst>
                                        </p:cTn>
                                        <p:tgtEl>
                                          <p:spTgt spid="121"/>
                                        </p:tgtEl>
                                        <p:attrNameLst>
                                          <p:attrName>style.visibility</p:attrName>
                                        </p:attrNameLst>
                                      </p:cBhvr>
                                      <p:to>
                                        <p:strVal val="visible"/>
                                      </p:to>
                                    </p:set>
                                    <p:animEffect transition="in" filter="fade">
                                      <p:cBhvr>
                                        <p:cTn id="342" dur="500"/>
                                        <p:tgtEl>
                                          <p:spTgt spid="121"/>
                                        </p:tgtEl>
                                      </p:cBhvr>
                                    </p:animEffect>
                                  </p:childTnLst>
                                </p:cTn>
                              </p:par>
                              <p:par>
                                <p:cTn id="343" presetID="10" presetClass="entr" presetSubtype="0" fill="hold" grpId="0" nodeType="withEffect">
                                  <p:stCondLst>
                                    <p:cond delay="0"/>
                                  </p:stCondLst>
                                  <p:childTnLst>
                                    <p:set>
                                      <p:cBhvr>
                                        <p:cTn id="344" dur="1" fill="hold">
                                          <p:stCondLst>
                                            <p:cond delay="0"/>
                                          </p:stCondLst>
                                        </p:cTn>
                                        <p:tgtEl>
                                          <p:spTgt spid="122"/>
                                        </p:tgtEl>
                                        <p:attrNameLst>
                                          <p:attrName>style.visibility</p:attrName>
                                        </p:attrNameLst>
                                      </p:cBhvr>
                                      <p:to>
                                        <p:strVal val="visible"/>
                                      </p:to>
                                    </p:set>
                                    <p:animEffect transition="in" filter="fade">
                                      <p:cBhvr>
                                        <p:cTn id="345" dur="500"/>
                                        <p:tgtEl>
                                          <p:spTgt spid="122"/>
                                        </p:tgtEl>
                                      </p:cBhvr>
                                    </p:animEffect>
                                  </p:childTnLst>
                                </p:cTn>
                              </p:par>
                            </p:childTnLst>
                          </p:cTn>
                        </p:par>
                      </p:childTnLst>
                    </p:cTn>
                  </p:par>
                  <p:par>
                    <p:cTn id="346" fill="hold">
                      <p:stCondLst>
                        <p:cond delay="indefinite"/>
                      </p:stCondLst>
                      <p:childTnLst>
                        <p:par>
                          <p:cTn id="347" fill="hold">
                            <p:stCondLst>
                              <p:cond delay="0"/>
                            </p:stCondLst>
                            <p:childTnLst>
                              <p:par>
                                <p:cTn id="348" presetID="22" presetClass="entr" presetSubtype="8" fill="hold" nodeType="clickEffect">
                                  <p:stCondLst>
                                    <p:cond delay="0"/>
                                  </p:stCondLst>
                                  <p:childTnLst>
                                    <p:set>
                                      <p:cBhvr>
                                        <p:cTn id="349" dur="1" fill="hold">
                                          <p:stCondLst>
                                            <p:cond delay="0"/>
                                          </p:stCondLst>
                                        </p:cTn>
                                        <p:tgtEl>
                                          <p:spTgt spid="157"/>
                                        </p:tgtEl>
                                        <p:attrNameLst>
                                          <p:attrName>style.visibility</p:attrName>
                                        </p:attrNameLst>
                                      </p:cBhvr>
                                      <p:to>
                                        <p:strVal val="visible"/>
                                      </p:to>
                                    </p:set>
                                    <p:animEffect transition="in" filter="wipe(left)">
                                      <p:cBhvr>
                                        <p:cTn id="350" dur="500"/>
                                        <p:tgtEl>
                                          <p:spTgt spid="157"/>
                                        </p:tgtEl>
                                      </p:cBhvr>
                                    </p:animEffect>
                                  </p:childTnLst>
                                </p:cTn>
                              </p:par>
                            </p:childTnLst>
                          </p:cTn>
                        </p:par>
                        <p:par>
                          <p:cTn id="351" fill="hold">
                            <p:stCondLst>
                              <p:cond delay="500"/>
                            </p:stCondLst>
                            <p:childTnLst>
                              <p:par>
                                <p:cTn id="352" presetID="10" presetClass="entr" presetSubtype="0" fill="hold" nodeType="afterEffect">
                                  <p:stCondLst>
                                    <p:cond delay="0"/>
                                  </p:stCondLst>
                                  <p:childTnLst>
                                    <p:set>
                                      <p:cBhvr>
                                        <p:cTn id="353" dur="1" fill="hold">
                                          <p:stCondLst>
                                            <p:cond delay="0"/>
                                          </p:stCondLst>
                                        </p:cTn>
                                        <p:tgtEl>
                                          <p:spTgt spid="2"/>
                                        </p:tgtEl>
                                        <p:attrNameLst>
                                          <p:attrName>style.visibility</p:attrName>
                                        </p:attrNameLst>
                                      </p:cBhvr>
                                      <p:to>
                                        <p:strVal val="visible"/>
                                      </p:to>
                                    </p:set>
                                    <p:animEffect transition="in" filter="fade">
                                      <p:cBhvr>
                                        <p:cTn id="354" dur="500"/>
                                        <p:tgtEl>
                                          <p:spTgt spid="2"/>
                                        </p:tgtEl>
                                      </p:cBhvr>
                                    </p:animEffect>
                                  </p:childTnLst>
                                </p:cTn>
                              </p:par>
                            </p:childTnLst>
                          </p:cTn>
                        </p:par>
                        <p:par>
                          <p:cTn id="355" fill="hold">
                            <p:stCondLst>
                              <p:cond delay="1000"/>
                            </p:stCondLst>
                            <p:childTnLst>
                              <p:par>
                                <p:cTn id="356" presetID="10" presetClass="entr" presetSubtype="0" fill="hold" grpId="0" nodeType="afterEffect">
                                  <p:stCondLst>
                                    <p:cond delay="0"/>
                                  </p:stCondLst>
                                  <p:childTnLst>
                                    <p:set>
                                      <p:cBhvr>
                                        <p:cTn id="357" dur="1" fill="hold">
                                          <p:stCondLst>
                                            <p:cond delay="0"/>
                                          </p:stCondLst>
                                        </p:cTn>
                                        <p:tgtEl>
                                          <p:spTgt spid="158"/>
                                        </p:tgtEl>
                                        <p:attrNameLst>
                                          <p:attrName>style.visibility</p:attrName>
                                        </p:attrNameLst>
                                      </p:cBhvr>
                                      <p:to>
                                        <p:strVal val="visible"/>
                                      </p:to>
                                    </p:set>
                                    <p:animEffect transition="in" filter="fade">
                                      <p:cBhvr>
                                        <p:cTn id="358" dur="500"/>
                                        <p:tgtEl>
                                          <p:spTgt spid="158"/>
                                        </p:tgtEl>
                                      </p:cBhvr>
                                    </p:animEffect>
                                  </p:childTnLst>
                                </p:cTn>
                              </p:par>
                            </p:childTnLst>
                          </p:cTn>
                        </p:par>
                        <p:par>
                          <p:cTn id="359" fill="hold">
                            <p:stCondLst>
                              <p:cond delay="1500"/>
                            </p:stCondLst>
                            <p:childTnLst>
                              <p:par>
                                <p:cTn id="360" presetID="10" presetClass="entr" presetSubtype="0" fill="hold" grpId="0" nodeType="afterEffect">
                                  <p:stCondLst>
                                    <p:cond delay="0"/>
                                  </p:stCondLst>
                                  <p:childTnLst>
                                    <p:set>
                                      <p:cBhvr>
                                        <p:cTn id="361" dur="1" fill="hold">
                                          <p:stCondLst>
                                            <p:cond delay="0"/>
                                          </p:stCondLst>
                                        </p:cTn>
                                        <p:tgtEl>
                                          <p:spTgt spid="162"/>
                                        </p:tgtEl>
                                        <p:attrNameLst>
                                          <p:attrName>style.visibility</p:attrName>
                                        </p:attrNameLst>
                                      </p:cBhvr>
                                      <p:to>
                                        <p:strVal val="visible"/>
                                      </p:to>
                                    </p:set>
                                    <p:animEffect transition="in" filter="fade">
                                      <p:cBhvr>
                                        <p:cTn id="362" dur="500"/>
                                        <p:tgtEl>
                                          <p:spTgt spid="162"/>
                                        </p:tgtEl>
                                      </p:cBhvr>
                                    </p:animEffect>
                                  </p:childTnLst>
                                </p:cTn>
                              </p:par>
                            </p:childTnLst>
                          </p:cTn>
                        </p:par>
                      </p:childTnLst>
                    </p:cTn>
                  </p:par>
                  <p:par>
                    <p:cTn id="363" fill="hold">
                      <p:stCondLst>
                        <p:cond delay="indefinite"/>
                      </p:stCondLst>
                      <p:childTnLst>
                        <p:par>
                          <p:cTn id="364" fill="hold">
                            <p:stCondLst>
                              <p:cond delay="0"/>
                            </p:stCondLst>
                            <p:childTnLst>
                              <p:par>
                                <p:cTn id="365" presetID="10" presetClass="entr" presetSubtype="0" fill="hold" nodeType="clickEffect">
                                  <p:stCondLst>
                                    <p:cond delay="0"/>
                                  </p:stCondLst>
                                  <p:childTnLst>
                                    <p:set>
                                      <p:cBhvr>
                                        <p:cTn id="366" dur="1" fill="hold">
                                          <p:stCondLst>
                                            <p:cond delay="0"/>
                                          </p:stCondLst>
                                        </p:cTn>
                                        <p:tgtEl>
                                          <p:spTgt spid="250"/>
                                        </p:tgtEl>
                                        <p:attrNameLst>
                                          <p:attrName>style.visibility</p:attrName>
                                        </p:attrNameLst>
                                      </p:cBhvr>
                                      <p:to>
                                        <p:strVal val="visible"/>
                                      </p:to>
                                    </p:set>
                                    <p:animEffect transition="in" filter="fade">
                                      <p:cBhvr>
                                        <p:cTn id="367" dur="500"/>
                                        <p:tgtEl>
                                          <p:spTgt spid="250"/>
                                        </p:tgtEl>
                                      </p:cBhvr>
                                    </p:animEffect>
                                  </p:childTnLst>
                                </p:cTn>
                              </p:par>
                            </p:childTnLst>
                          </p:cTn>
                        </p:par>
                      </p:childTnLst>
                    </p:cTn>
                  </p:par>
                  <p:par>
                    <p:cTn id="368" fill="hold">
                      <p:stCondLst>
                        <p:cond delay="indefinite"/>
                      </p:stCondLst>
                      <p:childTnLst>
                        <p:par>
                          <p:cTn id="369" fill="hold">
                            <p:stCondLst>
                              <p:cond delay="0"/>
                            </p:stCondLst>
                            <p:childTnLst>
                              <p:par>
                                <p:cTn id="370" presetID="10" presetClass="entr" presetSubtype="0" fill="hold" grpId="0" nodeType="clickEffect">
                                  <p:stCondLst>
                                    <p:cond delay="0"/>
                                  </p:stCondLst>
                                  <p:childTnLst>
                                    <p:set>
                                      <p:cBhvr>
                                        <p:cTn id="371" dur="1" fill="hold">
                                          <p:stCondLst>
                                            <p:cond delay="0"/>
                                          </p:stCondLst>
                                        </p:cTn>
                                        <p:tgtEl>
                                          <p:spTgt spid="272"/>
                                        </p:tgtEl>
                                        <p:attrNameLst>
                                          <p:attrName>style.visibility</p:attrName>
                                        </p:attrNameLst>
                                      </p:cBhvr>
                                      <p:to>
                                        <p:strVal val="visible"/>
                                      </p:to>
                                    </p:set>
                                    <p:animEffect transition="in" filter="fade">
                                      <p:cBhvr>
                                        <p:cTn id="372" dur="500"/>
                                        <p:tgtEl>
                                          <p:spTgt spid="272"/>
                                        </p:tgtEl>
                                      </p:cBhvr>
                                    </p:animEffect>
                                  </p:childTnLst>
                                </p:cTn>
                              </p:par>
                            </p:childTnLst>
                          </p:cTn>
                        </p:par>
                      </p:childTnLst>
                    </p:cTn>
                  </p:par>
                  <p:par>
                    <p:cTn id="373" fill="hold">
                      <p:stCondLst>
                        <p:cond delay="indefinite"/>
                      </p:stCondLst>
                      <p:childTnLst>
                        <p:par>
                          <p:cTn id="374" fill="hold">
                            <p:stCondLst>
                              <p:cond delay="0"/>
                            </p:stCondLst>
                            <p:childTnLst>
                              <p:par>
                                <p:cTn id="375" presetID="22" presetClass="entr" presetSubtype="8" fill="hold" nodeType="clickEffect">
                                  <p:stCondLst>
                                    <p:cond delay="0"/>
                                  </p:stCondLst>
                                  <p:childTnLst>
                                    <p:set>
                                      <p:cBhvr>
                                        <p:cTn id="376" dur="1" fill="hold">
                                          <p:stCondLst>
                                            <p:cond delay="0"/>
                                          </p:stCondLst>
                                        </p:cTn>
                                        <p:tgtEl>
                                          <p:spTgt spid="95"/>
                                        </p:tgtEl>
                                        <p:attrNameLst>
                                          <p:attrName>style.visibility</p:attrName>
                                        </p:attrNameLst>
                                      </p:cBhvr>
                                      <p:to>
                                        <p:strVal val="visible"/>
                                      </p:to>
                                    </p:set>
                                    <p:animEffect transition="in" filter="wipe(left)">
                                      <p:cBhvr>
                                        <p:cTn id="377" dur="500"/>
                                        <p:tgtEl>
                                          <p:spTgt spid="95"/>
                                        </p:tgtEl>
                                      </p:cBhvr>
                                    </p:animEffect>
                                  </p:childTnLst>
                                </p:cTn>
                              </p:par>
                            </p:childTnLst>
                          </p:cTn>
                        </p:par>
                      </p:childTnLst>
                    </p:cTn>
                  </p:par>
                  <p:par>
                    <p:cTn id="378" fill="hold">
                      <p:stCondLst>
                        <p:cond delay="indefinite"/>
                      </p:stCondLst>
                      <p:childTnLst>
                        <p:par>
                          <p:cTn id="379" fill="hold">
                            <p:stCondLst>
                              <p:cond delay="0"/>
                            </p:stCondLst>
                            <p:childTnLst>
                              <p:par>
                                <p:cTn id="380" presetID="10" presetClass="entr" presetSubtype="0" fill="hold" grpId="0" nodeType="clickEffect">
                                  <p:stCondLst>
                                    <p:cond delay="0"/>
                                  </p:stCondLst>
                                  <p:childTnLst>
                                    <p:set>
                                      <p:cBhvr>
                                        <p:cTn id="381" dur="1" fill="hold">
                                          <p:stCondLst>
                                            <p:cond delay="0"/>
                                          </p:stCondLst>
                                        </p:cTn>
                                        <p:tgtEl>
                                          <p:spTgt spid="96"/>
                                        </p:tgtEl>
                                        <p:attrNameLst>
                                          <p:attrName>style.visibility</p:attrName>
                                        </p:attrNameLst>
                                      </p:cBhvr>
                                      <p:to>
                                        <p:strVal val="visible"/>
                                      </p:to>
                                    </p:set>
                                    <p:animEffect transition="in" filter="fade">
                                      <p:cBhvr>
                                        <p:cTn id="382" dur="500"/>
                                        <p:tgtEl>
                                          <p:spTgt spid="96"/>
                                        </p:tgtEl>
                                      </p:cBhvr>
                                    </p:animEffect>
                                  </p:childTnLst>
                                </p:cTn>
                              </p:par>
                              <p:par>
                                <p:cTn id="383" presetID="10" presetClass="entr" presetSubtype="0" fill="hold" grpId="0" nodeType="withEffect">
                                  <p:stCondLst>
                                    <p:cond delay="0"/>
                                  </p:stCondLst>
                                  <p:childTnLst>
                                    <p:set>
                                      <p:cBhvr>
                                        <p:cTn id="384" dur="1" fill="hold">
                                          <p:stCondLst>
                                            <p:cond delay="0"/>
                                          </p:stCondLst>
                                        </p:cTn>
                                        <p:tgtEl>
                                          <p:spTgt spid="97"/>
                                        </p:tgtEl>
                                        <p:attrNameLst>
                                          <p:attrName>style.visibility</p:attrName>
                                        </p:attrNameLst>
                                      </p:cBhvr>
                                      <p:to>
                                        <p:strVal val="visible"/>
                                      </p:to>
                                    </p:set>
                                    <p:animEffect transition="in" filter="fade">
                                      <p:cBhvr>
                                        <p:cTn id="385" dur="500"/>
                                        <p:tgtEl>
                                          <p:spTgt spid="97"/>
                                        </p:tgtEl>
                                      </p:cBhvr>
                                    </p:animEffect>
                                  </p:childTnLst>
                                </p:cTn>
                              </p:par>
                            </p:childTnLst>
                          </p:cTn>
                        </p:par>
                      </p:childTnLst>
                    </p:cTn>
                  </p:par>
                  <p:par>
                    <p:cTn id="386" fill="hold">
                      <p:stCondLst>
                        <p:cond delay="indefinite"/>
                      </p:stCondLst>
                      <p:childTnLst>
                        <p:par>
                          <p:cTn id="387" fill="hold">
                            <p:stCondLst>
                              <p:cond delay="0"/>
                            </p:stCondLst>
                            <p:childTnLst>
                              <p:par>
                                <p:cTn id="388" presetID="22" presetClass="entr" presetSubtype="4" fill="hold" nodeType="clickEffect">
                                  <p:stCondLst>
                                    <p:cond delay="0"/>
                                  </p:stCondLst>
                                  <p:childTnLst>
                                    <p:set>
                                      <p:cBhvr>
                                        <p:cTn id="389" dur="1" fill="hold">
                                          <p:stCondLst>
                                            <p:cond delay="0"/>
                                          </p:stCondLst>
                                        </p:cTn>
                                        <p:tgtEl>
                                          <p:spTgt spid="273"/>
                                        </p:tgtEl>
                                        <p:attrNameLst>
                                          <p:attrName>style.visibility</p:attrName>
                                        </p:attrNameLst>
                                      </p:cBhvr>
                                      <p:to>
                                        <p:strVal val="visible"/>
                                      </p:to>
                                    </p:set>
                                    <p:animEffect transition="in" filter="wipe(down)">
                                      <p:cBhvr>
                                        <p:cTn id="390" dur="500"/>
                                        <p:tgtEl>
                                          <p:spTgt spid="273"/>
                                        </p:tgtEl>
                                      </p:cBhvr>
                                    </p:animEffect>
                                  </p:childTnLst>
                                </p:cTn>
                              </p:par>
                            </p:childTnLst>
                          </p:cTn>
                        </p:par>
                      </p:childTnLst>
                    </p:cTn>
                  </p:par>
                  <p:par>
                    <p:cTn id="391" fill="hold">
                      <p:stCondLst>
                        <p:cond delay="indefinite"/>
                      </p:stCondLst>
                      <p:childTnLst>
                        <p:par>
                          <p:cTn id="392" fill="hold">
                            <p:stCondLst>
                              <p:cond delay="0"/>
                            </p:stCondLst>
                            <p:childTnLst>
                              <p:par>
                                <p:cTn id="393" presetID="22" presetClass="entr" presetSubtype="8" fill="hold" nodeType="clickEffect">
                                  <p:stCondLst>
                                    <p:cond delay="0"/>
                                  </p:stCondLst>
                                  <p:childTnLst>
                                    <p:set>
                                      <p:cBhvr>
                                        <p:cTn id="394" dur="1" fill="hold">
                                          <p:stCondLst>
                                            <p:cond delay="0"/>
                                          </p:stCondLst>
                                        </p:cTn>
                                        <p:tgtEl>
                                          <p:spTgt spid="166"/>
                                        </p:tgtEl>
                                        <p:attrNameLst>
                                          <p:attrName>style.visibility</p:attrName>
                                        </p:attrNameLst>
                                      </p:cBhvr>
                                      <p:to>
                                        <p:strVal val="visible"/>
                                      </p:to>
                                    </p:set>
                                    <p:animEffect transition="in" filter="wipe(left)">
                                      <p:cBhvr>
                                        <p:cTn id="395" dur="500"/>
                                        <p:tgtEl>
                                          <p:spTgt spid="166"/>
                                        </p:tgtEl>
                                      </p:cBhvr>
                                    </p:animEffect>
                                  </p:childTnLst>
                                </p:cTn>
                              </p:par>
                            </p:childTnLst>
                          </p:cTn>
                        </p:par>
                        <p:par>
                          <p:cTn id="396" fill="hold">
                            <p:stCondLst>
                              <p:cond delay="500"/>
                            </p:stCondLst>
                            <p:childTnLst>
                              <p:par>
                                <p:cTn id="397" presetID="10" presetClass="entr" presetSubtype="0" fill="hold" nodeType="afterEffect">
                                  <p:stCondLst>
                                    <p:cond delay="0"/>
                                  </p:stCondLst>
                                  <p:childTnLst>
                                    <p:set>
                                      <p:cBhvr>
                                        <p:cTn id="398" dur="1" fill="hold">
                                          <p:stCondLst>
                                            <p:cond delay="0"/>
                                          </p:stCondLst>
                                        </p:cTn>
                                        <p:tgtEl>
                                          <p:spTgt spid="10"/>
                                        </p:tgtEl>
                                        <p:attrNameLst>
                                          <p:attrName>style.visibility</p:attrName>
                                        </p:attrNameLst>
                                      </p:cBhvr>
                                      <p:to>
                                        <p:strVal val="visible"/>
                                      </p:to>
                                    </p:set>
                                    <p:animEffect transition="in" filter="fade">
                                      <p:cBhvr>
                                        <p:cTn id="399" dur="500"/>
                                        <p:tgtEl>
                                          <p:spTgt spid="10"/>
                                        </p:tgtEl>
                                      </p:cBhvr>
                                    </p:animEffect>
                                  </p:childTnLst>
                                </p:cTn>
                              </p:par>
                            </p:childTnLst>
                          </p:cTn>
                        </p:par>
                      </p:childTnLst>
                    </p:cTn>
                  </p:par>
                  <p:par>
                    <p:cTn id="400" fill="hold">
                      <p:stCondLst>
                        <p:cond delay="indefinite"/>
                      </p:stCondLst>
                      <p:childTnLst>
                        <p:par>
                          <p:cTn id="401" fill="hold">
                            <p:stCondLst>
                              <p:cond delay="0"/>
                            </p:stCondLst>
                            <p:childTnLst>
                              <p:par>
                                <p:cTn id="402" presetID="10" presetClass="entr" presetSubtype="0" fill="hold" grpId="0" nodeType="clickEffect">
                                  <p:stCondLst>
                                    <p:cond delay="0"/>
                                  </p:stCondLst>
                                  <p:childTnLst>
                                    <p:set>
                                      <p:cBhvr>
                                        <p:cTn id="403" dur="1" fill="hold">
                                          <p:stCondLst>
                                            <p:cond delay="0"/>
                                          </p:stCondLst>
                                        </p:cTn>
                                        <p:tgtEl>
                                          <p:spTgt spid="167"/>
                                        </p:tgtEl>
                                        <p:attrNameLst>
                                          <p:attrName>style.visibility</p:attrName>
                                        </p:attrNameLst>
                                      </p:cBhvr>
                                      <p:to>
                                        <p:strVal val="visible"/>
                                      </p:to>
                                    </p:set>
                                    <p:animEffect transition="in" filter="fade">
                                      <p:cBhvr>
                                        <p:cTn id="404" dur="500"/>
                                        <p:tgtEl>
                                          <p:spTgt spid="167"/>
                                        </p:tgtEl>
                                      </p:cBhvr>
                                    </p:animEffect>
                                  </p:childTnLst>
                                </p:cTn>
                              </p:par>
                              <p:par>
                                <p:cTn id="405" presetID="10" presetClass="entr" presetSubtype="0" fill="hold" grpId="0" nodeType="withEffect">
                                  <p:stCondLst>
                                    <p:cond delay="0"/>
                                  </p:stCondLst>
                                  <p:childTnLst>
                                    <p:set>
                                      <p:cBhvr>
                                        <p:cTn id="406" dur="1" fill="hold">
                                          <p:stCondLst>
                                            <p:cond delay="0"/>
                                          </p:stCondLst>
                                        </p:cTn>
                                        <p:tgtEl>
                                          <p:spTgt spid="168"/>
                                        </p:tgtEl>
                                        <p:attrNameLst>
                                          <p:attrName>style.visibility</p:attrName>
                                        </p:attrNameLst>
                                      </p:cBhvr>
                                      <p:to>
                                        <p:strVal val="visible"/>
                                      </p:to>
                                    </p:set>
                                    <p:animEffect transition="in" filter="fade">
                                      <p:cBhvr>
                                        <p:cTn id="407" dur="500"/>
                                        <p:tgtEl>
                                          <p:spTgt spid="168"/>
                                        </p:tgtEl>
                                      </p:cBhvr>
                                    </p:animEffect>
                                  </p:childTnLst>
                                </p:cTn>
                              </p:par>
                            </p:childTnLst>
                          </p:cTn>
                        </p:par>
                      </p:childTnLst>
                    </p:cTn>
                  </p:par>
                  <p:par>
                    <p:cTn id="408" fill="hold">
                      <p:stCondLst>
                        <p:cond delay="indefinite"/>
                      </p:stCondLst>
                      <p:childTnLst>
                        <p:par>
                          <p:cTn id="409" fill="hold">
                            <p:stCondLst>
                              <p:cond delay="0"/>
                            </p:stCondLst>
                            <p:childTnLst>
                              <p:par>
                                <p:cTn id="410" presetID="10" presetClass="entr" presetSubtype="0" fill="hold" nodeType="clickEffect">
                                  <p:stCondLst>
                                    <p:cond delay="0"/>
                                  </p:stCondLst>
                                  <p:childTnLst>
                                    <p:set>
                                      <p:cBhvr>
                                        <p:cTn id="411" dur="1" fill="hold">
                                          <p:stCondLst>
                                            <p:cond delay="0"/>
                                          </p:stCondLst>
                                        </p:cTn>
                                        <p:tgtEl>
                                          <p:spTgt spid="177"/>
                                        </p:tgtEl>
                                        <p:attrNameLst>
                                          <p:attrName>style.visibility</p:attrName>
                                        </p:attrNameLst>
                                      </p:cBhvr>
                                      <p:to>
                                        <p:strVal val="visible"/>
                                      </p:to>
                                    </p:set>
                                    <p:animEffect transition="in" filter="fade">
                                      <p:cBhvr>
                                        <p:cTn id="412" dur="500"/>
                                        <p:tgtEl>
                                          <p:spTgt spid="177"/>
                                        </p:tgtEl>
                                      </p:cBhvr>
                                    </p:animEffect>
                                  </p:childTnLst>
                                </p:cTn>
                              </p:par>
                              <p:par>
                                <p:cTn id="413" presetID="10" presetClass="entr" presetSubtype="0" fill="hold" grpId="0" nodeType="withEffect">
                                  <p:stCondLst>
                                    <p:cond delay="0"/>
                                  </p:stCondLst>
                                  <p:childTnLst>
                                    <p:set>
                                      <p:cBhvr>
                                        <p:cTn id="414" dur="1" fill="hold">
                                          <p:stCondLst>
                                            <p:cond delay="0"/>
                                          </p:stCondLst>
                                        </p:cTn>
                                        <p:tgtEl>
                                          <p:spTgt spid="179"/>
                                        </p:tgtEl>
                                        <p:attrNameLst>
                                          <p:attrName>style.visibility</p:attrName>
                                        </p:attrNameLst>
                                      </p:cBhvr>
                                      <p:to>
                                        <p:strVal val="visible"/>
                                      </p:to>
                                    </p:set>
                                    <p:animEffect transition="in" filter="fade">
                                      <p:cBhvr>
                                        <p:cTn id="415" dur="500"/>
                                        <p:tgtEl>
                                          <p:spTgt spid="179"/>
                                        </p:tgtEl>
                                      </p:cBhvr>
                                    </p:animEffect>
                                  </p:childTnLst>
                                </p:cTn>
                              </p:par>
                            </p:childTnLst>
                          </p:cTn>
                        </p:par>
                      </p:childTnLst>
                    </p:cTn>
                  </p:par>
                  <p:par>
                    <p:cTn id="416" fill="hold">
                      <p:stCondLst>
                        <p:cond delay="indefinite"/>
                      </p:stCondLst>
                      <p:childTnLst>
                        <p:par>
                          <p:cTn id="417" fill="hold">
                            <p:stCondLst>
                              <p:cond delay="0"/>
                            </p:stCondLst>
                            <p:childTnLst>
                              <p:par>
                                <p:cTn id="418" presetID="22" presetClass="entr" presetSubtype="8" fill="hold" nodeType="clickEffect">
                                  <p:stCondLst>
                                    <p:cond delay="0"/>
                                  </p:stCondLst>
                                  <p:childTnLst>
                                    <p:set>
                                      <p:cBhvr>
                                        <p:cTn id="419" dur="1" fill="hold">
                                          <p:stCondLst>
                                            <p:cond delay="0"/>
                                          </p:stCondLst>
                                        </p:cTn>
                                        <p:tgtEl>
                                          <p:spTgt spid="228"/>
                                        </p:tgtEl>
                                        <p:attrNameLst>
                                          <p:attrName>style.visibility</p:attrName>
                                        </p:attrNameLst>
                                      </p:cBhvr>
                                      <p:to>
                                        <p:strVal val="visible"/>
                                      </p:to>
                                    </p:set>
                                    <p:animEffect transition="in" filter="wipe(left)">
                                      <p:cBhvr>
                                        <p:cTn id="420" dur="500"/>
                                        <p:tgtEl>
                                          <p:spTgt spid="228"/>
                                        </p:tgtEl>
                                      </p:cBhvr>
                                    </p:animEffect>
                                  </p:childTnLst>
                                </p:cTn>
                              </p:par>
                            </p:childTnLst>
                          </p:cTn>
                        </p:par>
                        <p:par>
                          <p:cTn id="421" fill="hold">
                            <p:stCondLst>
                              <p:cond delay="500"/>
                            </p:stCondLst>
                            <p:childTnLst>
                              <p:par>
                                <p:cTn id="422" presetID="10" presetClass="entr" presetSubtype="0" fill="hold" grpId="0" nodeType="afterEffect">
                                  <p:stCondLst>
                                    <p:cond delay="0"/>
                                  </p:stCondLst>
                                  <p:childTnLst>
                                    <p:set>
                                      <p:cBhvr>
                                        <p:cTn id="423" dur="1" fill="hold">
                                          <p:stCondLst>
                                            <p:cond delay="0"/>
                                          </p:stCondLst>
                                        </p:cTn>
                                        <p:tgtEl>
                                          <p:spTgt spid="232"/>
                                        </p:tgtEl>
                                        <p:attrNameLst>
                                          <p:attrName>style.visibility</p:attrName>
                                        </p:attrNameLst>
                                      </p:cBhvr>
                                      <p:to>
                                        <p:strVal val="visible"/>
                                      </p:to>
                                    </p:set>
                                    <p:animEffect transition="in" filter="fade">
                                      <p:cBhvr>
                                        <p:cTn id="424" dur="500"/>
                                        <p:tgtEl>
                                          <p:spTgt spid="232"/>
                                        </p:tgtEl>
                                      </p:cBhvr>
                                    </p:animEffect>
                                  </p:childTnLst>
                                </p:cTn>
                              </p:par>
                            </p:childTnLst>
                          </p:cTn>
                        </p:par>
                      </p:childTnLst>
                    </p:cTn>
                  </p:par>
                  <p:par>
                    <p:cTn id="425" fill="hold">
                      <p:stCondLst>
                        <p:cond delay="indefinite"/>
                      </p:stCondLst>
                      <p:childTnLst>
                        <p:par>
                          <p:cTn id="426" fill="hold">
                            <p:stCondLst>
                              <p:cond delay="0"/>
                            </p:stCondLst>
                            <p:childTnLst>
                              <p:par>
                                <p:cTn id="427" presetID="22" presetClass="entr" presetSubtype="8" fill="hold" nodeType="clickEffect">
                                  <p:stCondLst>
                                    <p:cond delay="0"/>
                                  </p:stCondLst>
                                  <p:childTnLst>
                                    <p:set>
                                      <p:cBhvr>
                                        <p:cTn id="428" dur="1" fill="hold">
                                          <p:stCondLst>
                                            <p:cond delay="0"/>
                                          </p:stCondLst>
                                        </p:cTn>
                                        <p:tgtEl>
                                          <p:spTgt spid="233"/>
                                        </p:tgtEl>
                                        <p:attrNameLst>
                                          <p:attrName>style.visibility</p:attrName>
                                        </p:attrNameLst>
                                      </p:cBhvr>
                                      <p:to>
                                        <p:strVal val="visible"/>
                                      </p:to>
                                    </p:set>
                                    <p:animEffect transition="in" filter="wipe(left)">
                                      <p:cBhvr>
                                        <p:cTn id="429" dur="500"/>
                                        <p:tgtEl>
                                          <p:spTgt spid="233"/>
                                        </p:tgtEl>
                                      </p:cBhvr>
                                    </p:animEffect>
                                  </p:childTnLst>
                                </p:cTn>
                              </p:par>
                            </p:childTnLst>
                          </p:cTn>
                        </p:par>
                        <p:par>
                          <p:cTn id="430" fill="hold">
                            <p:stCondLst>
                              <p:cond delay="500"/>
                            </p:stCondLst>
                            <p:childTnLst>
                              <p:par>
                                <p:cTn id="431" presetID="10" presetClass="entr" presetSubtype="0" fill="hold" grpId="0" nodeType="afterEffect">
                                  <p:stCondLst>
                                    <p:cond delay="0"/>
                                  </p:stCondLst>
                                  <p:childTnLst>
                                    <p:set>
                                      <p:cBhvr>
                                        <p:cTn id="432" dur="1" fill="hold">
                                          <p:stCondLst>
                                            <p:cond delay="0"/>
                                          </p:stCondLst>
                                        </p:cTn>
                                        <p:tgtEl>
                                          <p:spTgt spid="69"/>
                                        </p:tgtEl>
                                        <p:attrNameLst>
                                          <p:attrName>style.visibility</p:attrName>
                                        </p:attrNameLst>
                                      </p:cBhvr>
                                      <p:to>
                                        <p:strVal val="visible"/>
                                      </p:to>
                                    </p:set>
                                    <p:animEffect transition="in" filter="fade">
                                      <p:cBhvr>
                                        <p:cTn id="433" dur="500"/>
                                        <p:tgtEl>
                                          <p:spTgt spid="69"/>
                                        </p:tgtEl>
                                      </p:cBhvr>
                                    </p:animEffect>
                                  </p:childTnLst>
                                </p:cTn>
                              </p:par>
                            </p:childTnLst>
                          </p:cTn>
                        </p:par>
                        <p:par>
                          <p:cTn id="434" fill="hold">
                            <p:stCondLst>
                              <p:cond delay="1000"/>
                            </p:stCondLst>
                            <p:childTnLst>
                              <p:par>
                                <p:cTn id="435" presetID="22" presetClass="entr" presetSubtype="8" fill="hold" nodeType="afterEffect">
                                  <p:stCondLst>
                                    <p:cond delay="0"/>
                                  </p:stCondLst>
                                  <p:childTnLst>
                                    <p:set>
                                      <p:cBhvr>
                                        <p:cTn id="436" dur="1" fill="hold">
                                          <p:stCondLst>
                                            <p:cond delay="0"/>
                                          </p:stCondLst>
                                        </p:cTn>
                                        <p:tgtEl>
                                          <p:spTgt spid="82"/>
                                        </p:tgtEl>
                                        <p:attrNameLst>
                                          <p:attrName>style.visibility</p:attrName>
                                        </p:attrNameLst>
                                      </p:cBhvr>
                                      <p:to>
                                        <p:strVal val="visible"/>
                                      </p:to>
                                    </p:set>
                                    <p:animEffect transition="in" filter="wipe(left)">
                                      <p:cBhvr>
                                        <p:cTn id="437" dur="500"/>
                                        <p:tgtEl>
                                          <p:spTgt spid="82"/>
                                        </p:tgtEl>
                                      </p:cBhvr>
                                    </p:animEffect>
                                  </p:childTnLst>
                                </p:cTn>
                              </p:par>
                            </p:childTnLst>
                          </p:cTn>
                        </p:par>
                      </p:childTnLst>
                    </p:cTn>
                  </p:par>
                  <p:par>
                    <p:cTn id="438" fill="hold">
                      <p:stCondLst>
                        <p:cond delay="indefinite"/>
                      </p:stCondLst>
                      <p:childTnLst>
                        <p:par>
                          <p:cTn id="439" fill="hold">
                            <p:stCondLst>
                              <p:cond delay="0"/>
                            </p:stCondLst>
                            <p:childTnLst>
                              <p:par>
                                <p:cTn id="440" presetID="22" presetClass="entr" presetSubtype="8" fill="hold" nodeType="clickEffect">
                                  <p:stCondLst>
                                    <p:cond delay="0"/>
                                  </p:stCondLst>
                                  <p:childTnLst>
                                    <p:set>
                                      <p:cBhvr>
                                        <p:cTn id="441" dur="1" fill="hold">
                                          <p:stCondLst>
                                            <p:cond delay="0"/>
                                          </p:stCondLst>
                                        </p:cTn>
                                        <p:tgtEl>
                                          <p:spTgt spid="114"/>
                                        </p:tgtEl>
                                        <p:attrNameLst>
                                          <p:attrName>style.visibility</p:attrName>
                                        </p:attrNameLst>
                                      </p:cBhvr>
                                      <p:to>
                                        <p:strVal val="visible"/>
                                      </p:to>
                                    </p:set>
                                    <p:animEffect transition="in" filter="wipe(left)">
                                      <p:cBhvr>
                                        <p:cTn id="442" dur="500"/>
                                        <p:tgtEl>
                                          <p:spTgt spid="114"/>
                                        </p:tgtEl>
                                      </p:cBhvr>
                                    </p:animEffect>
                                  </p:childTnLst>
                                </p:cTn>
                              </p:par>
                            </p:childTnLst>
                          </p:cTn>
                        </p:par>
                        <p:par>
                          <p:cTn id="443" fill="hold">
                            <p:stCondLst>
                              <p:cond delay="500"/>
                            </p:stCondLst>
                            <p:childTnLst>
                              <p:par>
                                <p:cTn id="444" presetID="10" presetClass="entr" presetSubtype="0" fill="hold" grpId="0" nodeType="afterEffect">
                                  <p:stCondLst>
                                    <p:cond delay="0"/>
                                  </p:stCondLst>
                                  <p:childTnLst>
                                    <p:set>
                                      <p:cBhvr>
                                        <p:cTn id="445" dur="1" fill="hold">
                                          <p:stCondLst>
                                            <p:cond delay="0"/>
                                          </p:stCondLst>
                                        </p:cTn>
                                        <p:tgtEl>
                                          <p:spTgt spid="110"/>
                                        </p:tgtEl>
                                        <p:attrNameLst>
                                          <p:attrName>style.visibility</p:attrName>
                                        </p:attrNameLst>
                                      </p:cBhvr>
                                      <p:to>
                                        <p:strVal val="visible"/>
                                      </p:to>
                                    </p:set>
                                    <p:animEffect transition="in" filter="fade">
                                      <p:cBhvr>
                                        <p:cTn id="446" dur="500"/>
                                        <p:tgtEl>
                                          <p:spTgt spid="110"/>
                                        </p:tgtEl>
                                      </p:cBhvr>
                                    </p:animEffect>
                                  </p:childTnLst>
                                </p:cTn>
                              </p:par>
                            </p:childTnLst>
                          </p:cTn>
                        </p:par>
                      </p:childTnLst>
                    </p:cTn>
                  </p:par>
                  <p:par>
                    <p:cTn id="447" fill="hold">
                      <p:stCondLst>
                        <p:cond delay="indefinite"/>
                      </p:stCondLst>
                      <p:childTnLst>
                        <p:par>
                          <p:cTn id="448" fill="hold">
                            <p:stCondLst>
                              <p:cond delay="0"/>
                            </p:stCondLst>
                            <p:childTnLst>
                              <p:par>
                                <p:cTn id="449" presetID="22" presetClass="entr" presetSubtype="8" fill="hold" nodeType="clickEffect">
                                  <p:stCondLst>
                                    <p:cond delay="0"/>
                                  </p:stCondLst>
                                  <p:childTnLst>
                                    <p:set>
                                      <p:cBhvr>
                                        <p:cTn id="450" dur="1" fill="hold">
                                          <p:stCondLst>
                                            <p:cond delay="0"/>
                                          </p:stCondLst>
                                        </p:cTn>
                                        <p:tgtEl>
                                          <p:spTgt spid="156"/>
                                        </p:tgtEl>
                                        <p:attrNameLst>
                                          <p:attrName>style.visibility</p:attrName>
                                        </p:attrNameLst>
                                      </p:cBhvr>
                                      <p:to>
                                        <p:strVal val="visible"/>
                                      </p:to>
                                    </p:set>
                                    <p:animEffect transition="in" filter="wipe(left)">
                                      <p:cBhvr>
                                        <p:cTn id="451" dur="500"/>
                                        <p:tgtEl>
                                          <p:spTgt spid="156"/>
                                        </p:tgtEl>
                                      </p:cBhvr>
                                    </p:animEffect>
                                  </p:childTnLst>
                                </p:cTn>
                              </p:par>
                            </p:childTnLst>
                          </p:cTn>
                        </p:par>
                      </p:childTnLst>
                    </p:cTn>
                  </p:par>
                  <p:par>
                    <p:cTn id="452" fill="hold">
                      <p:stCondLst>
                        <p:cond delay="indefinite"/>
                      </p:stCondLst>
                      <p:childTnLst>
                        <p:par>
                          <p:cTn id="453" fill="hold">
                            <p:stCondLst>
                              <p:cond delay="0"/>
                            </p:stCondLst>
                            <p:childTnLst>
                              <p:par>
                                <p:cTn id="454" presetID="10" presetClass="entr" presetSubtype="0" fill="hold" grpId="0" nodeType="clickEffect">
                                  <p:stCondLst>
                                    <p:cond delay="0"/>
                                  </p:stCondLst>
                                  <p:childTnLst>
                                    <p:set>
                                      <p:cBhvr>
                                        <p:cTn id="455" dur="1" fill="hold">
                                          <p:stCondLst>
                                            <p:cond delay="0"/>
                                          </p:stCondLst>
                                        </p:cTn>
                                        <p:tgtEl>
                                          <p:spTgt spid="229"/>
                                        </p:tgtEl>
                                        <p:attrNameLst>
                                          <p:attrName>style.visibility</p:attrName>
                                        </p:attrNameLst>
                                      </p:cBhvr>
                                      <p:to>
                                        <p:strVal val="visible"/>
                                      </p:to>
                                    </p:set>
                                    <p:animEffect transition="in" filter="fade">
                                      <p:cBhvr>
                                        <p:cTn id="456" dur="500"/>
                                        <p:tgtEl>
                                          <p:spTgt spid="229"/>
                                        </p:tgtEl>
                                      </p:cBhvr>
                                    </p:animEffect>
                                  </p:childTnLst>
                                </p:cTn>
                              </p:par>
                              <p:par>
                                <p:cTn id="457" presetID="10" presetClass="entr" presetSubtype="0" fill="hold" grpId="0" nodeType="withEffect">
                                  <p:stCondLst>
                                    <p:cond delay="0"/>
                                  </p:stCondLst>
                                  <p:childTnLst>
                                    <p:set>
                                      <p:cBhvr>
                                        <p:cTn id="458" dur="1" fill="hold">
                                          <p:stCondLst>
                                            <p:cond delay="0"/>
                                          </p:stCondLst>
                                        </p:cTn>
                                        <p:tgtEl>
                                          <p:spTgt spid="230"/>
                                        </p:tgtEl>
                                        <p:attrNameLst>
                                          <p:attrName>style.visibility</p:attrName>
                                        </p:attrNameLst>
                                      </p:cBhvr>
                                      <p:to>
                                        <p:strVal val="visible"/>
                                      </p:to>
                                    </p:set>
                                    <p:animEffect transition="in" filter="fade">
                                      <p:cBhvr>
                                        <p:cTn id="459" dur="500"/>
                                        <p:tgtEl>
                                          <p:spTgt spid="230"/>
                                        </p:tgtEl>
                                      </p:cBhvr>
                                    </p:animEffect>
                                  </p:childTnLst>
                                </p:cTn>
                              </p:par>
                            </p:childTnLst>
                          </p:cTn>
                        </p:par>
                        <p:par>
                          <p:cTn id="460" fill="hold">
                            <p:stCondLst>
                              <p:cond delay="500"/>
                            </p:stCondLst>
                            <p:childTnLst>
                              <p:par>
                                <p:cTn id="461" presetID="10" presetClass="entr" presetSubtype="0" fill="hold" grpId="0" nodeType="afterEffect">
                                  <p:stCondLst>
                                    <p:cond delay="0"/>
                                  </p:stCondLst>
                                  <p:childTnLst>
                                    <p:set>
                                      <p:cBhvr>
                                        <p:cTn id="462" dur="1" fill="hold">
                                          <p:stCondLst>
                                            <p:cond delay="0"/>
                                          </p:stCondLst>
                                        </p:cTn>
                                        <p:tgtEl>
                                          <p:spTgt spid="234"/>
                                        </p:tgtEl>
                                        <p:attrNameLst>
                                          <p:attrName>style.visibility</p:attrName>
                                        </p:attrNameLst>
                                      </p:cBhvr>
                                      <p:to>
                                        <p:strVal val="visible"/>
                                      </p:to>
                                    </p:set>
                                    <p:animEffect transition="in" filter="fade">
                                      <p:cBhvr>
                                        <p:cTn id="463" dur="500"/>
                                        <p:tgtEl>
                                          <p:spTgt spid="234"/>
                                        </p:tgtEl>
                                      </p:cBhvr>
                                    </p:animEffect>
                                  </p:childTnLst>
                                </p:cTn>
                              </p:par>
                            </p:childTnLst>
                          </p:cTn>
                        </p:par>
                        <p:par>
                          <p:cTn id="464" fill="hold">
                            <p:stCondLst>
                              <p:cond delay="1000"/>
                            </p:stCondLst>
                            <p:childTnLst>
                              <p:par>
                                <p:cTn id="465" presetID="10" presetClass="entr" presetSubtype="0" fill="hold" grpId="0" nodeType="afterEffect">
                                  <p:stCondLst>
                                    <p:cond delay="0"/>
                                  </p:stCondLst>
                                  <p:childTnLst>
                                    <p:set>
                                      <p:cBhvr>
                                        <p:cTn id="466" dur="1" fill="hold">
                                          <p:stCondLst>
                                            <p:cond delay="0"/>
                                          </p:stCondLst>
                                        </p:cTn>
                                        <p:tgtEl>
                                          <p:spTgt spid="235"/>
                                        </p:tgtEl>
                                        <p:attrNameLst>
                                          <p:attrName>style.visibility</p:attrName>
                                        </p:attrNameLst>
                                      </p:cBhvr>
                                      <p:to>
                                        <p:strVal val="visible"/>
                                      </p:to>
                                    </p:set>
                                    <p:animEffect transition="in" filter="fade">
                                      <p:cBhvr>
                                        <p:cTn id="467" dur="500"/>
                                        <p:tgtEl>
                                          <p:spTgt spid="235"/>
                                        </p:tgtEl>
                                      </p:cBhvr>
                                    </p:animEffect>
                                  </p:childTnLst>
                                </p:cTn>
                              </p:par>
                            </p:childTnLst>
                          </p:cTn>
                        </p:par>
                      </p:childTnLst>
                    </p:cTn>
                  </p:par>
                  <p:par>
                    <p:cTn id="468" fill="hold">
                      <p:stCondLst>
                        <p:cond delay="indefinite"/>
                      </p:stCondLst>
                      <p:childTnLst>
                        <p:par>
                          <p:cTn id="469" fill="hold">
                            <p:stCondLst>
                              <p:cond delay="0"/>
                            </p:stCondLst>
                            <p:childTnLst>
                              <p:par>
                                <p:cTn id="470" presetID="10" presetClass="entr" presetSubtype="0" fill="hold" grpId="0" nodeType="clickEffect">
                                  <p:stCondLst>
                                    <p:cond delay="0"/>
                                  </p:stCondLst>
                                  <p:childTnLst>
                                    <p:set>
                                      <p:cBhvr>
                                        <p:cTn id="471" dur="1" fill="hold">
                                          <p:stCondLst>
                                            <p:cond delay="0"/>
                                          </p:stCondLst>
                                        </p:cTn>
                                        <p:tgtEl>
                                          <p:spTgt spid="72"/>
                                        </p:tgtEl>
                                        <p:attrNameLst>
                                          <p:attrName>style.visibility</p:attrName>
                                        </p:attrNameLst>
                                      </p:cBhvr>
                                      <p:to>
                                        <p:strVal val="visible"/>
                                      </p:to>
                                    </p:set>
                                    <p:animEffect transition="in" filter="fade">
                                      <p:cBhvr>
                                        <p:cTn id="472" dur="500"/>
                                        <p:tgtEl>
                                          <p:spTgt spid="72"/>
                                        </p:tgtEl>
                                      </p:cBhvr>
                                    </p:animEffect>
                                  </p:childTnLst>
                                </p:cTn>
                              </p:par>
                              <p:par>
                                <p:cTn id="473" presetID="10" presetClass="entr" presetSubtype="0" fill="hold" grpId="0" nodeType="withEffect">
                                  <p:stCondLst>
                                    <p:cond delay="0"/>
                                  </p:stCondLst>
                                  <p:childTnLst>
                                    <p:set>
                                      <p:cBhvr>
                                        <p:cTn id="474" dur="1" fill="hold">
                                          <p:stCondLst>
                                            <p:cond delay="0"/>
                                          </p:stCondLst>
                                        </p:cTn>
                                        <p:tgtEl>
                                          <p:spTgt spid="73"/>
                                        </p:tgtEl>
                                        <p:attrNameLst>
                                          <p:attrName>style.visibility</p:attrName>
                                        </p:attrNameLst>
                                      </p:cBhvr>
                                      <p:to>
                                        <p:strVal val="visible"/>
                                      </p:to>
                                    </p:set>
                                    <p:animEffect transition="in" filter="fade">
                                      <p:cBhvr>
                                        <p:cTn id="475" dur="500"/>
                                        <p:tgtEl>
                                          <p:spTgt spid="73"/>
                                        </p:tgtEl>
                                      </p:cBhvr>
                                    </p:animEffect>
                                  </p:childTnLst>
                                </p:cTn>
                              </p:par>
                              <p:par>
                                <p:cTn id="476" presetID="10" presetClass="entr" presetSubtype="0" fill="hold" grpId="0" nodeType="withEffect">
                                  <p:stCondLst>
                                    <p:cond delay="0"/>
                                  </p:stCondLst>
                                  <p:childTnLst>
                                    <p:set>
                                      <p:cBhvr>
                                        <p:cTn id="477" dur="1" fill="hold">
                                          <p:stCondLst>
                                            <p:cond delay="0"/>
                                          </p:stCondLst>
                                        </p:cTn>
                                        <p:tgtEl>
                                          <p:spTgt spid="172"/>
                                        </p:tgtEl>
                                        <p:attrNameLst>
                                          <p:attrName>style.visibility</p:attrName>
                                        </p:attrNameLst>
                                      </p:cBhvr>
                                      <p:to>
                                        <p:strVal val="visible"/>
                                      </p:to>
                                    </p:set>
                                    <p:animEffect transition="in" filter="fade">
                                      <p:cBhvr>
                                        <p:cTn id="478" dur="500"/>
                                        <p:tgtEl>
                                          <p:spTgt spid="172"/>
                                        </p:tgtEl>
                                      </p:cBhvr>
                                    </p:animEffect>
                                  </p:childTnLst>
                                </p:cTn>
                              </p:par>
                              <p:par>
                                <p:cTn id="479" presetID="10" presetClass="entr" presetSubtype="0" fill="hold" grpId="0" nodeType="withEffect">
                                  <p:stCondLst>
                                    <p:cond delay="0"/>
                                  </p:stCondLst>
                                  <p:childTnLst>
                                    <p:set>
                                      <p:cBhvr>
                                        <p:cTn id="480" dur="1" fill="hold">
                                          <p:stCondLst>
                                            <p:cond delay="0"/>
                                          </p:stCondLst>
                                        </p:cTn>
                                        <p:tgtEl>
                                          <p:spTgt spid="173"/>
                                        </p:tgtEl>
                                        <p:attrNameLst>
                                          <p:attrName>style.visibility</p:attrName>
                                        </p:attrNameLst>
                                      </p:cBhvr>
                                      <p:to>
                                        <p:strVal val="visible"/>
                                      </p:to>
                                    </p:set>
                                    <p:animEffect transition="in" filter="fade">
                                      <p:cBhvr>
                                        <p:cTn id="481" dur="500"/>
                                        <p:tgtEl>
                                          <p:spTgt spid="173"/>
                                        </p:tgtEl>
                                      </p:cBhvr>
                                    </p:animEffect>
                                  </p:childTnLst>
                                </p:cTn>
                              </p:par>
                            </p:childTnLst>
                          </p:cTn>
                        </p:par>
                      </p:childTnLst>
                    </p:cTn>
                  </p:par>
                  <p:par>
                    <p:cTn id="482" fill="hold">
                      <p:stCondLst>
                        <p:cond delay="indefinite"/>
                      </p:stCondLst>
                      <p:childTnLst>
                        <p:par>
                          <p:cTn id="483" fill="hold">
                            <p:stCondLst>
                              <p:cond delay="0"/>
                            </p:stCondLst>
                            <p:childTnLst>
                              <p:par>
                                <p:cTn id="484" presetID="22" presetClass="entr" presetSubtype="8" fill="hold" nodeType="clickEffect">
                                  <p:stCondLst>
                                    <p:cond delay="0"/>
                                  </p:stCondLst>
                                  <p:childTnLst>
                                    <p:set>
                                      <p:cBhvr>
                                        <p:cTn id="485" dur="1" fill="hold">
                                          <p:stCondLst>
                                            <p:cond delay="0"/>
                                          </p:stCondLst>
                                        </p:cTn>
                                        <p:tgtEl>
                                          <p:spTgt spid="101"/>
                                        </p:tgtEl>
                                        <p:attrNameLst>
                                          <p:attrName>style.visibility</p:attrName>
                                        </p:attrNameLst>
                                      </p:cBhvr>
                                      <p:to>
                                        <p:strVal val="visible"/>
                                      </p:to>
                                    </p:set>
                                    <p:animEffect transition="in" filter="wipe(left)">
                                      <p:cBhvr>
                                        <p:cTn id="486" dur="500"/>
                                        <p:tgtEl>
                                          <p:spTgt spid="101"/>
                                        </p:tgtEl>
                                      </p:cBhvr>
                                    </p:animEffect>
                                  </p:childTnLst>
                                </p:cTn>
                              </p:par>
                            </p:childTnLst>
                          </p:cTn>
                        </p:par>
                        <p:par>
                          <p:cTn id="487" fill="hold">
                            <p:stCondLst>
                              <p:cond delay="500"/>
                            </p:stCondLst>
                            <p:childTnLst>
                              <p:par>
                                <p:cTn id="488" presetID="10" presetClass="entr" presetSubtype="0" fill="hold" grpId="0" nodeType="afterEffect">
                                  <p:stCondLst>
                                    <p:cond delay="0"/>
                                  </p:stCondLst>
                                  <p:childTnLst>
                                    <p:set>
                                      <p:cBhvr>
                                        <p:cTn id="489" dur="1" fill="hold">
                                          <p:stCondLst>
                                            <p:cond delay="0"/>
                                          </p:stCondLst>
                                        </p:cTn>
                                        <p:tgtEl>
                                          <p:spTgt spid="102"/>
                                        </p:tgtEl>
                                        <p:attrNameLst>
                                          <p:attrName>style.visibility</p:attrName>
                                        </p:attrNameLst>
                                      </p:cBhvr>
                                      <p:to>
                                        <p:strVal val="visible"/>
                                      </p:to>
                                    </p:set>
                                    <p:animEffect transition="in" filter="fade">
                                      <p:cBhvr>
                                        <p:cTn id="490" dur="500"/>
                                        <p:tgtEl>
                                          <p:spTgt spid="102"/>
                                        </p:tgtEl>
                                      </p:cBhvr>
                                    </p:animEffect>
                                  </p:childTnLst>
                                </p:cTn>
                              </p:par>
                            </p:childTnLst>
                          </p:cTn>
                        </p:par>
                        <p:par>
                          <p:cTn id="491" fill="hold">
                            <p:stCondLst>
                              <p:cond delay="1000"/>
                            </p:stCondLst>
                            <p:childTnLst>
                              <p:par>
                                <p:cTn id="492" presetID="10" presetClass="entr" presetSubtype="0" fill="hold" grpId="0" nodeType="afterEffect">
                                  <p:stCondLst>
                                    <p:cond delay="0"/>
                                  </p:stCondLst>
                                  <p:childTnLst>
                                    <p:set>
                                      <p:cBhvr>
                                        <p:cTn id="493" dur="1" fill="hold">
                                          <p:stCondLst>
                                            <p:cond delay="0"/>
                                          </p:stCondLst>
                                        </p:cTn>
                                        <p:tgtEl>
                                          <p:spTgt spid="103"/>
                                        </p:tgtEl>
                                        <p:attrNameLst>
                                          <p:attrName>style.visibility</p:attrName>
                                        </p:attrNameLst>
                                      </p:cBhvr>
                                      <p:to>
                                        <p:strVal val="visible"/>
                                      </p:to>
                                    </p:set>
                                    <p:animEffect transition="in" filter="fade">
                                      <p:cBhvr>
                                        <p:cTn id="494" dur="500"/>
                                        <p:tgtEl>
                                          <p:spTgt spid="103"/>
                                        </p:tgtEl>
                                      </p:cBhvr>
                                    </p:animEffect>
                                  </p:childTnLst>
                                </p:cTn>
                              </p:par>
                            </p:childTnLst>
                          </p:cTn>
                        </p:par>
                      </p:childTnLst>
                    </p:cTn>
                  </p:par>
                  <p:par>
                    <p:cTn id="495" fill="hold">
                      <p:stCondLst>
                        <p:cond delay="indefinite"/>
                      </p:stCondLst>
                      <p:childTnLst>
                        <p:par>
                          <p:cTn id="496" fill="hold">
                            <p:stCondLst>
                              <p:cond delay="0"/>
                            </p:stCondLst>
                            <p:childTnLst>
                              <p:par>
                                <p:cTn id="497" presetID="22" presetClass="entr" presetSubtype="8" fill="hold" nodeType="clickEffect">
                                  <p:stCondLst>
                                    <p:cond delay="0"/>
                                  </p:stCondLst>
                                  <p:childTnLst>
                                    <p:set>
                                      <p:cBhvr>
                                        <p:cTn id="498" dur="1" fill="hold">
                                          <p:stCondLst>
                                            <p:cond delay="0"/>
                                          </p:stCondLst>
                                        </p:cTn>
                                        <p:tgtEl>
                                          <p:spTgt spid="98"/>
                                        </p:tgtEl>
                                        <p:attrNameLst>
                                          <p:attrName>style.visibility</p:attrName>
                                        </p:attrNameLst>
                                      </p:cBhvr>
                                      <p:to>
                                        <p:strVal val="visible"/>
                                      </p:to>
                                    </p:set>
                                    <p:animEffect transition="in" filter="wipe(left)">
                                      <p:cBhvr>
                                        <p:cTn id="499" dur="500"/>
                                        <p:tgtEl>
                                          <p:spTgt spid="98"/>
                                        </p:tgtEl>
                                      </p:cBhvr>
                                    </p:animEffect>
                                  </p:childTnLst>
                                </p:cTn>
                              </p:par>
                            </p:childTnLst>
                          </p:cTn>
                        </p:par>
                        <p:par>
                          <p:cTn id="500" fill="hold">
                            <p:stCondLst>
                              <p:cond delay="500"/>
                            </p:stCondLst>
                            <p:childTnLst>
                              <p:par>
                                <p:cTn id="501" presetID="10" presetClass="entr" presetSubtype="0" fill="hold" grpId="0" nodeType="afterEffect">
                                  <p:stCondLst>
                                    <p:cond delay="0"/>
                                  </p:stCondLst>
                                  <p:childTnLst>
                                    <p:set>
                                      <p:cBhvr>
                                        <p:cTn id="502" dur="1" fill="hold">
                                          <p:stCondLst>
                                            <p:cond delay="0"/>
                                          </p:stCondLst>
                                        </p:cTn>
                                        <p:tgtEl>
                                          <p:spTgt spid="99"/>
                                        </p:tgtEl>
                                        <p:attrNameLst>
                                          <p:attrName>style.visibility</p:attrName>
                                        </p:attrNameLst>
                                      </p:cBhvr>
                                      <p:to>
                                        <p:strVal val="visible"/>
                                      </p:to>
                                    </p:set>
                                    <p:animEffect transition="in" filter="fade">
                                      <p:cBhvr>
                                        <p:cTn id="503" dur="500"/>
                                        <p:tgtEl>
                                          <p:spTgt spid="99"/>
                                        </p:tgtEl>
                                      </p:cBhvr>
                                    </p:animEffect>
                                  </p:childTnLst>
                                </p:cTn>
                              </p:par>
                            </p:childTnLst>
                          </p:cTn>
                        </p:par>
                        <p:par>
                          <p:cTn id="504" fill="hold">
                            <p:stCondLst>
                              <p:cond delay="1000"/>
                            </p:stCondLst>
                            <p:childTnLst>
                              <p:par>
                                <p:cTn id="505" presetID="10" presetClass="entr" presetSubtype="0" fill="hold" grpId="0" nodeType="afterEffect">
                                  <p:stCondLst>
                                    <p:cond delay="0"/>
                                  </p:stCondLst>
                                  <p:childTnLst>
                                    <p:set>
                                      <p:cBhvr>
                                        <p:cTn id="506" dur="1" fill="hold">
                                          <p:stCondLst>
                                            <p:cond delay="0"/>
                                          </p:stCondLst>
                                        </p:cTn>
                                        <p:tgtEl>
                                          <p:spTgt spid="100"/>
                                        </p:tgtEl>
                                        <p:attrNameLst>
                                          <p:attrName>style.visibility</p:attrName>
                                        </p:attrNameLst>
                                      </p:cBhvr>
                                      <p:to>
                                        <p:strVal val="visible"/>
                                      </p:to>
                                    </p:set>
                                    <p:animEffect transition="in" filter="fade">
                                      <p:cBhvr>
                                        <p:cTn id="507" dur="500"/>
                                        <p:tgtEl>
                                          <p:spTgt spid="100"/>
                                        </p:tgtEl>
                                      </p:cBhvr>
                                    </p:animEffect>
                                  </p:childTnLst>
                                </p:cTn>
                              </p:par>
                            </p:childTnLst>
                          </p:cTn>
                        </p:par>
                      </p:childTnLst>
                    </p:cTn>
                  </p:par>
                  <p:par>
                    <p:cTn id="508" fill="hold">
                      <p:stCondLst>
                        <p:cond delay="indefinite"/>
                      </p:stCondLst>
                      <p:childTnLst>
                        <p:par>
                          <p:cTn id="509" fill="hold">
                            <p:stCondLst>
                              <p:cond delay="0"/>
                            </p:stCondLst>
                            <p:childTnLst>
                              <p:par>
                                <p:cTn id="510" presetID="10" presetClass="entr" presetSubtype="0" fill="hold" grpId="0" nodeType="clickEffect">
                                  <p:stCondLst>
                                    <p:cond delay="0"/>
                                  </p:stCondLst>
                                  <p:childTnLst>
                                    <p:set>
                                      <p:cBhvr>
                                        <p:cTn id="511" dur="1" fill="hold">
                                          <p:stCondLst>
                                            <p:cond delay="0"/>
                                          </p:stCondLst>
                                        </p:cTn>
                                        <p:tgtEl>
                                          <p:spTgt spid="115"/>
                                        </p:tgtEl>
                                        <p:attrNameLst>
                                          <p:attrName>style.visibility</p:attrName>
                                        </p:attrNameLst>
                                      </p:cBhvr>
                                      <p:to>
                                        <p:strVal val="visible"/>
                                      </p:to>
                                    </p:set>
                                    <p:animEffect transition="in" filter="fade">
                                      <p:cBhvr>
                                        <p:cTn id="512" dur="500"/>
                                        <p:tgtEl>
                                          <p:spTgt spid="115"/>
                                        </p:tgtEl>
                                      </p:cBhvr>
                                    </p:animEffect>
                                  </p:childTnLst>
                                </p:cTn>
                              </p:par>
                              <p:par>
                                <p:cTn id="513" presetID="10" presetClass="entr" presetSubtype="0" fill="hold" grpId="0" nodeType="withEffect">
                                  <p:stCondLst>
                                    <p:cond delay="0"/>
                                  </p:stCondLst>
                                  <p:childTnLst>
                                    <p:set>
                                      <p:cBhvr>
                                        <p:cTn id="514" dur="1" fill="hold">
                                          <p:stCondLst>
                                            <p:cond delay="0"/>
                                          </p:stCondLst>
                                        </p:cTn>
                                        <p:tgtEl>
                                          <p:spTgt spid="116"/>
                                        </p:tgtEl>
                                        <p:attrNameLst>
                                          <p:attrName>style.visibility</p:attrName>
                                        </p:attrNameLst>
                                      </p:cBhvr>
                                      <p:to>
                                        <p:strVal val="visible"/>
                                      </p:to>
                                    </p:set>
                                    <p:animEffect transition="in" filter="fade">
                                      <p:cBhvr>
                                        <p:cTn id="515" dur="500"/>
                                        <p:tgtEl>
                                          <p:spTgt spid="116"/>
                                        </p:tgtEl>
                                      </p:cBhvr>
                                    </p:animEffect>
                                  </p:childTnLst>
                                </p:cTn>
                              </p:par>
                            </p:childTnLst>
                          </p:cTn>
                        </p:par>
                      </p:childTnLst>
                    </p:cTn>
                  </p:par>
                  <p:par>
                    <p:cTn id="516" fill="hold">
                      <p:stCondLst>
                        <p:cond delay="indefinite"/>
                      </p:stCondLst>
                      <p:childTnLst>
                        <p:par>
                          <p:cTn id="517" fill="hold">
                            <p:stCondLst>
                              <p:cond delay="0"/>
                            </p:stCondLst>
                            <p:childTnLst>
                              <p:par>
                                <p:cTn id="518" presetID="22" presetClass="entr" presetSubtype="8" fill="hold" nodeType="clickEffect">
                                  <p:stCondLst>
                                    <p:cond delay="0"/>
                                  </p:stCondLst>
                                  <p:childTnLst>
                                    <p:set>
                                      <p:cBhvr>
                                        <p:cTn id="519" dur="1" fill="hold">
                                          <p:stCondLst>
                                            <p:cond delay="0"/>
                                          </p:stCondLst>
                                        </p:cTn>
                                        <p:tgtEl>
                                          <p:spTgt spid="169"/>
                                        </p:tgtEl>
                                        <p:attrNameLst>
                                          <p:attrName>style.visibility</p:attrName>
                                        </p:attrNameLst>
                                      </p:cBhvr>
                                      <p:to>
                                        <p:strVal val="visible"/>
                                      </p:to>
                                    </p:set>
                                    <p:animEffect transition="in" filter="wipe(left)">
                                      <p:cBhvr>
                                        <p:cTn id="520" dur="500"/>
                                        <p:tgtEl>
                                          <p:spTgt spid="169"/>
                                        </p:tgtEl>
                                      </p:cBhvr>
                                    </p:animEffect>
                                  </p:childTnLst>
                                </p:cTn>
                              </p:par>
                            </p:childTnLst>
                          </p:cTn>
                        </p:par>
                        <p:par>
                          <p:cTn id="521" fill="hold">
                            <p:stCondLst>
                              <p:cond delay="500"/>
                            </p:stCondLst>
                            <p:childTnLst>
                              <p:par>
                                <p:cTn id="522" presetID="10" presetClass="entr" presetSubtype="0" fill="hold" grpId="0" nodeType="afterEffect">
                                  <p:stCondLst>
                                    <p:cond delay="0"/>
                                  </p:stCondLst>
                                  <p:childTnLst>
                                    <p:set>
                                      <p:cBhvr>
                                        <p:cTn id="523" dur="1" fill="hold">
                                          <p:stCondLst>
                                            <p:cond delay="0"/>
                                          </p:stCondLst>
                                        </p:cTn>
                                        <p:tgtEl>
                                          <p:spTgt spid="170"/>
                                        </p:tgtEl>
                                        <p:attrNameLst>
                                          <p:attrName>style.visibility</p:attrName>
                                        </p:attrNameLst>
                                      </p:cBhvr>
                                      <p:to>
                                        <p:strVal val="visible"/>
                                      </p:to>
                                    </p:set>
                                    <p:animEffect transition="in" filter="fade">
                                      <p:cBhvr>
                                        <p:cTn id="524" dur="500"/>
                                        <p:tgtEl>
                                          <p:spTgt spid="170"/>
                                        </p:tgtEl>
                                      </p:cBhvr>
                                    </p:animEffect>
                                  </p:childTnLst>
                                </p:cTn>
                              </p:par>
                            </p:childTnLst>
                          </p:cTn>
                        </p:par>
                        <p:par>
                          <p:cTn id="525" fill="hold">
                            <p:stCondLst>
                              <p:cond delay="1000"/>
                            </p:stCondLst>
                            <p:childTnLst>
                              <p:par>
                                <p:cTn id="526" presetID="10" presetClass="entr" presetSubtype="0" fill="hold" grpId="0" nodeType="afterEffect">
                                  <p:stCondLst>
                                    <p:cond delay="0"/>
                                  </p:stCondLst>
                                  <p:childTnLst>
                                    <p:set>
                                      <p:cBhvr>
                                        <p:cTn id="527" dur="1" fill="hold">
                                          <p:stCondLst>
                                            <p:cond delay="0"/>
                                          </p:stCondLst>
                                        </p:cTn>
                                        <p:tgtEl>
                                          <p:spTgt spid="171"/>
                                        </p:tgtEl>
                                        <p:attrNameLst>
                                          <p:attrName>style.visibility</p:attrName>
                                        </p:attrNameLst>
                                      </p:cBhvr>
                                      <p:to>
                                        <p:strVal val="visible"/>
                                      </p:to>
                                    </p:set>
                                    <p:animEffect transition="in" filter="fade">
                                      <p:cBhvr>
                                        <p:cTn id="528" dur="500"/>
                                        <p:tgtEl>
                                          <p:spTgt spid="171"/>
                                        </p:tgtEl>
                                      </p:cBhvr>
                                    </p:animEffect>
                                  </p:childTnLst>
                                </p:cTn>
                              </p:par>
                            </p:childTnLst>
                          </p:cTn>
                        </p:par>
                      </p:childTnLst>
                    </p:cTn>
                  </p:par>
                  <p:par>
                    <p:cTn id="529" fill="hold">
                      <p:stCondLst>
                        <p:cond delay="indefinite"/>
                      </p:stCondLst>
                      <p:childTnLst>
                        <p:par>
                          <p:cTn id="530" fill="hold">
                            <p:stCondLst>
                              <p:cond delay="0"/>
                            </p:stCondLst>
                            <p:childTnLst>
                              <p:par>
                                <p:cTn id="531" presetID="10" presetClass="entr" presetSubtype="0" fill="hold" nodeType="clickEffect">
                                  <p:stCondLst>
                                    <p:cond delay="0"/>
                                  </p:stCondLst>
                                  <p:childTnLst>
                                    <p:set>
                                      <p:cBhvr>
                                        <p:cTn id="532" dur="1" fill="hold">
                                          <p:stCondLst>
                                            <p:cond delay="0"/>
                                          </p:stCondLst>
                                        </p:cTn>
                                        <p:tgtEl>
                                          <p:spTgt spid="236"/>
                                        </p:tgtEl>
                                        <p:attrNameLst>
                                          <p:attrName>style.visibility</p:attrName>
                                        </p:attrNameLst>
                                      </p:cBhvr>
                                      <p:to>
                                        <p:strVal val="visible"/>
                                      </p:to>
                                    </p:set>
                                    <p:animEffect transition="in" filter="fade">
                                      <p:cBhvr>
                                        <p:cTn id="533" dur="500"/>
                                        <p:tgtEl>
                                          <p:spTgt spid="236"/>
                                        </p:tgtEl>
                                      </p:cBhvr>
                                    </p:animEffect>
                                  </p:childTnLst>
                                </p:cTn>
                              </p:par>
                              <p:par>
                                <p:cTn id="534" presetID="10" presetClass="entr" presetSubtype="0" fill="hold" grpId="0" nodeType="withEffect">
                                  <p:stCondLst>
                                    <p:cond delay="0"/>
                                  </p:stCondLst>
                                  <p:childTnLst>
                                    <p:set>
                                      <p:cBhvr>
                                        <p:cTn id="535" dur="1" fill="hold">
                                          <p:stCondLst>
                                            <p:cond delay="0"/>
                                          </p:stCondLst>
                                        </p:cTn>
                                        <p:tgtEl>
                                          <p:spTgt spid="237"/>
                                        </p:tgtEl>
                                        <p:attrNameLst>
                                          <p:attrName>style.visibility</p:attrName>
                                        </p:attrNameLst>
                                      </p:cBhvr>
                                      <p:to>
                                        <p:strVal val="visible"/>
                                      </p:to>
                                    </p:set>
                                    <p:animEffect transition="in" filter="fade">
                                      <p:cBhvr>
                                        <p:cTn id="536" dur="500"/>
                                        <p:tgtEl>
                                          <p:spTgt spid="237"/>
                                        </p:tgtEl>
                                      </p:cBhvr>
                                    </p:animEffect>
                                  </p:childTnLst>
                                </p:cTn>
                              </p:par>
                              <p:par>
                                <p:cTn id="537" presetID="10" presetClass="entr" presetSubtype="0" fill="hold" grpId="0" nodeType="withEffect">
                                  <p:stCondLst>
                                    <p:cond delay="0"/>
                                  </p:stCondLst>
                                  <p:childTnLst>
                                    <p:set>
                                      <p:cBhvr>
                                        <p:cTn id="538" dur="1" fill="hold">
                                          <p:stCondLst>
                                            <p:cond delay="0"/>
                                          </p:stCondLst>
                                        </p:cTn>
                                        <p:tgtEl>
                                          <p:spTgt spid="238"/>
                                        </p:tgtEl>
                                        <p:attrNameLst>
                                          <p:attrName>style.visibility</p:attrName>
                                        </p:attrNameLst>
                                      </p:cBhvr>
                                      <p:to>
                                        <p:strVal val="visible"/>
                                      </p:to>
                                    </p:set>
                                    <p:animEffect transition="in" filter="fade">
                                      <p:cBhvr>
                                        <p:cTn id="539" dur="500"/>
                                        <p:tgtEl>
                                          <p:spTgt spid="238"/>
                                        </p:tgtEl>
                                      </p:cBhvr>
                                    </p:animEffect>
                                  </p:childTnLst>
                                </p:cTn>
                              </p:par>
                              <p:par>
                                <p:cTn id="540" presetID="10" presetClass="entr" presetSubtype="0" fill="hold" grpId="0" nodeType="withEffect">
                                  <p:stCondLst>
                                    <p:cond delay="0"/>
                                  </p:stCondLst>
                                  <p:childTnLst>
                                    <p:set>
                                      <p:cBhvr>
                                        <p:cTn id="541" dur="1" fill="hold">
                                          <p:stCondLst>
                                            <p:cond delay="0"/>
                                          </p:stCondLst>
                                        </p:cTn>
                                        <p:tgtEl>
                                          <p:spTgt spid="239"/>
                                        </p:tgtEl>
                                        <p:attrNameLst>
                                          <p:attrName>style.visibility</p:attrName>
                                        </p:attrNameLst>
                                      </p:cBhvr>
                                      <p:to>
                                        <p:strVal val="visible"/>
                                      </p:to>
                                    </p:set>
                                    <p:animEffect transition="in" filter="fade">
                                      <p:cBhvr>
                                        <p:cTn id="542" dur="500"/>
                                        <p:tgtEl>
                                          <p:spTgt spid="239"/>
                                        </p:tgtEl>
                                      </p:cBhvr>
                                    </p:animEffect>
                                  </p:childTnLst>
                                </p:cTn>
                              </p:par>
                              <p:par>
                                <p:cTn id="543" presetID="10" presetClass="entr" presetSubtype="0" fill="hold" nodeType="withEffect">
                                  <p:stCondLst>
                                    <p:cond delay="0"/>
                                  </p:stCondLst>
                                  <p:childTnLst>
                                    <p:set>
                                      <p:cBhvr>
                                        <p:cTn id="544" dur="1" fill="hold">
                                          <p:stCondLst>
                                            <p:cond delay="0"/>
                                          </p:stCondLst>
                                        </p:cTn>
                                        <p:tgtEl>
                                          <p:spTgt spid="92"/>
                                        </p:tgtEl>
                                        <p:attrNameLst>
                                          <p:attrName>style.visibility</p:attrName>
                                        </p:attrNameLst>
                                      </p:cBhvr>
                                      <p:to>
                                        <p:strVal val="visible"/>
                                      </p:to>
                                    </p:set>
                                    <p:animEffect transition="in" filter="fade">
                                      <p:cBhvr>
                                        <p:cTn id="545" dur="500"/>
                                        <p:tgtEl>
                                          <p:spTgt spid="92"/>
                                        </p:tgtEl>
                                      </p:cBhvr>
                                    </p:animEffect>
                                  </p:childTnLst>
                                </p:cTn>
                              </p:par>
                              <p:par>
                                <p:cTn id="546" presetID="10" presetClass="entr" presetSubtype="0" fill="hold" grpId="0" nodeType="withEffect">
                                  <p:stCondLst>
                                    <p:cond delay="0"/>
                                  </p:stCondLst>
                                  <p:childTnLst>
                                    <p:set>
                                      <p:cBhvr>
                                        <p:cTn id="547" dur="1" fill="hold">
                                          <p:stCondLst>
                                            <p:cond delay="0"/>
                                          </p:stCondLst>
                                        </p:cTn>
                                        <p:tgtEl>
                                          <p:spTgt spid="93"/>
                                        </p:tgtEl>
                                        <p:attrNameLst>
                                          <p:attrName>style.visibility</p:attrName>
                                        </p:attrNameLst>
                                      </p:cBhvr>
                                      <p:to>
                                        <p:strVal val="visible"/>
                                      </p:to>
                                    </p:set>
                                    <p:animEffect transition="in" filter="fade">
                                      <p:cBhvr>
                                        <p:cTn id="548" dur="500"/>
                                        <p:tgtEl>
                                          <p:spTgt spid="93"/>
                                        </p:tgtEl>
                                      </p:cBhvr>
                                    </p:animEffect>
                                  </p:childTnLst>
                                </p:cTn>
                              </p:par>
                              <p:par>
                                <p:cTn id="549" presetID="10" presetClass="entr" presetSubtype="0" fill="hold" grpId="0" nodeType="withEffect">
                                  <p:stCondLst>
                                    <p:cond delay="0"/>
                                  </p:stCondLst>
                                  <p:childTnLst>
                                    <p:set>
                                      <p:cBhvr>
                                        <p:cTn id="550" dur="1" fill="hold">
                                          <p:stCondLst>
                                            <p:cond delay="0"/>
                                          </p:stCondLst>
                                        </p:cTn>
                                        <p:tgtEl>
                                          <p:spTgt spid="94"/>
                                        </p:tgtEl>
                                        <p:attrNameLst>
                                          <p:attrName>style.visibility</p:attrName>
                                        </p:attrNameLst>
                                      </p:cBhvr>
                                      <p:to>
                                        <p:strVal val="visible"/>
                                      </p:to>
                                    </p:set>
                                    <p:animEffect transition="in" filter="fade">
                                      <p:cBhvr>
                                        <p:cTn id="551" dur="500"/>
                                        <p:tgtEl>
                                          <p:spTgt spid="94"/>
                                        </p:tgtEl>
                                      </p:cBhvr>
                                    </p:animEffect>
                                  </p:childTnLst>
                                </p:cTn>
                              </p:par>
                            </p:childTnLst>
                          </p:cTn>
                        </p:par>
                      </p:childTnLst>
                    </p:cTn>
                  </p:par>
                  <p:par>
                    <p:cTn id="552" fill="hold">
                      <p:stCondLst>
                        <p:cond delay="indefinite"/>
                      </p:stCondLst>
                      <p:childTnLst>
                        <p:par>
                          <p:cTn id="553" fill="hold">
                            <p:stCondLst>
                              <p:cond delay="0"/>
                            </p:stCondLst>
                            <p:childTnLst>
                              <p:par>
                                <p:cTn id="554" presetID="10" presetClass="entr" presetSubtype="0" fill="hold" grpId="0" nodeType="clickEffect">
                                  <p:stCondLst>
                                    <p:cond delay="0"/>
                                  </p:stCondLst>
                                  <p:childTnLst>
                                    <p:set>
                                      <p:cBhvr>
                                        <p:cTn id="555" dur="1" fill="hold">
                                          <p:stCondLst>
                                            <p:cond delay="0"/>
                                          </p:stCondLst>
                                        </p:cTn>
                                        <p:tgtEl>
                                          <p:spTgt spid="185"/>
                                        </p:tgtEl>
                                        <p:attrNameLst>
                                          <p:attrName>style.visibility</p:attrName>
                                        </p:attrNameLst>
                                      </p:cBhvr>
                                      <p:to>
                                        <p:strVal val="visible"/>
                                      </p:to>
                                    </p:set>
                                    <p:animEffect transition="in" filter="fade">
                                      <p:cBhvr>
                                        <p:cTn id="556" dur="500"/>
                                        <p:tgtEl>
                                          <p:spTgt spid="185"/>
                                        </p:tgtEl>
                                      </p:cBhvr>
                                    </p:animEffect>
                                  </p:childTnLst>
                                </p:cTn>
                              </p:par>
                            </p:childTnLst>
                          </p:cTn>
                        </p:par>
                      </p:childTnLst>
                    </p:cTn>
                  </p:par>
                  <p:par>
                    <p:cTn id="557" fill="hold">
                      <p:stCondLst>
                        <p:cond delay="indefinite"/>
                      </p:stCondLst>
                      <p:childTnLst>
                        <p:par>
                          <p:cTn id="558" fill="hold">
                            <p:stCondLst>
                              <p:cond delay="0"/>
                            </p:stCondLst>
                            <p:childTnLst>
                              <p:par>
                                <p:cTn id="559" presetID="22" presetClass="entr" presetSubtype="8" fill="hold" nodeType="clickEffect">
                                  <p:stCondLst>
                                    <p:cond delay="0"/>
                                  </p:stCondLst>
                                  <p:childTnLst>
                                    <p:set>
                                      <p:cBhvr>
                                        <p:cTn id="560" dur="1" fill="hold">
                                          <p:stCondLst>
                                            <p:cond delay="0"/>
                                          </p:stCondLst>
                                        </p:cTn>
                                        <p:tgtEl>
                                          <p:spTgt spid="186"/>
                                        </p:tgtEl>
                                        <p:attrNameLst>
                                          <p:attrName>style.visibility</p:attrName>
                                        </p:attrNameLst>
                                      </p:cBhvr>
                                      <p:to>
                                        <p:strVal val="visible"/>
                                      </p:to>
                                    </p:set>
                                    <p:animEffect transition="in" filter="wipe(left)">
                                      <p:cBhvr>
                                        <p:cTn id="561"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2" grpId="0" animBg="1"/>
      <p:bldP spid="73" grpId="0"/>
      <p:bldP spid="85" grpId="0" animBg="1"/>
      <p:bldP spid="86" grpId="0"/>
      <p:bldP spid="90" grpId="0" animBg="1"/>
      <p:bldP spid="91" grpId="0"/>
      <p:bldP spid="93" grpId="0" animBg="1"/>
      <p:bldP spid="94" grpId="0"/>
      <p:bldP spid="96" grpId="0" animBg="1"/>
      <p:bldP spid="97" grpId="0"/>
      <p:bldP spid="99" grpId="0" animBg="1"/>
      <p:bldP spid="100" grpId="0"/>
      <p:bldP spid="102" grpId="0" animBg="1"/>
      <p:bldP spid="103" grpId="0"/>
      <p:bldP spid="108" grpId="0" animBg="1"/>
      <p:bldP spid="109" grpId="0" animBg="1"/>
      <p:bldP spid="110" grpId="0" animBg="1"/>
      <p:bldP spid="115" grpId="0" animBg="1"/>
      <p:bldP spid="116" grpId="0"/>
      <p:bldP spid="121" grpId="0" animBg="1"/>
      <p:bldP spid="122" grpId="0"/>
      <p:bldP spid="124" grpId="0" animBg="1"/>
      <p:bldP spid="125" grpId="0"/>
      <p:bldP spid="131" grpId="0" animBg="1"/>
      <p:bldP spid="132" grpId="0"/>
      <p:bldP spid="134" grpId="0" animBg="1"/>
      <p:bldP spid="135" grpId="0"/>
      <p:bldP spid="137" grpId="0" animBg="1"/>
      <p:bldP spid="138" grpId="0"/>
      <p:bldP spid="158" grpId="0" animBg="1"/>
      <p:bldP spid="162" grpId="0"/>
      <p:bldP spid="167" grpId="0" animBg="1"/>
      <p:bldP spid="168" grpId="0"/>
      <p:bldP spid="170" grpId="0" animBg="1"/>
      <p:bldP spid="171" grpId="0"/>
      <p:bldP spid="221" grpId="0" animBg="1"/>
      <p:bldP spid="222" grpId="0"/>
      <p:bldP spid="223" grpId="0" animBg="1"/>
      <p:bldP spid="226" grpId="0" animBg="1"/>
      <p:bldP spid="227" grpId="0"/>
      <p:bldP spid="229" grpId="0" animBg="1"/>
      <p:bldP spid="230" grpId="0"/>
      <p:bldP spid="231" grpId="0" animBg="1"/>
      <p:bldP spid="232" grpId="0" animBg="1"/>
      <p:bldP spid="234" grpId="0" animBg="1"/>
      <p:bldP spid="235" grpId="0"/>
      <p:bldP spid="237" grpId="0" animBg="1"/>
      <p:bldP spid="238" grpId="0"/>
      <p:bldP spid="239" grpId="0" animBg="1"/>
      <p:bldP spid="258" grpId="0" animBg="1"/>
      <p:bldP spid="259" grpId="0"/>
      <p:bldP spid="260" grpId="0" animBg="1"/>
      <p:bldP spid="261" grpId="0"/>
      <p:bldP spid="264" grpId="0" animBg="1"/>
      <p:bldP spid="265" grpId="0" animBg="1"/>
      <p:bldP spid="272" grpId="0" animBg="1"/>
      <p:bldP spid="148" grpId="0" animBg="1"/>
      <p:bldP spid="149" grpId="0"/>
      <p:bldP spid="7" grpId="0" animBg="1"/>
      <p:bldP spid="160" grpId="0" animBg="1"/>
      <p:bldP spid="70" grpId="0"/>
      <p:bldP spid="71" grpId="0"/>
      <p:bldP spid="75" grpId="0" animBg="1"/>
      <p:bldP spid="76" grpId="0" animBg="1"/>
      <p:bldP spid="155" grpId="0" animBg="1"/>
      <p:bldP spid="159" grpId="0" animBg="1"/>
      <p:bldP spid="172" grpId="0" animBg="1"/>
      <p:bldP spid="173" grpId="0"/>
      <p:bldP spid="154" grpId="0" animBg="1"/>
      <p:bldP spid="161" grpId="0" animBg="1"/>
      <p:bldP spid="174" grpId="0" animBg="1"/>
      <p:bldP spid="175" grpId="0" animBg="1"/>
      <p:bldP spid="176" grpId="0" animBg="1"/>
      <p:bldP spid="179" grpId="0"/>
      <p:bldP spid="180" grpId="0" animBg="1"/>
      <p:bldP spid="181" grpId="0" animBg="1"/>
      <p:bldP spid="182" grpId="0" animBg="1"/>
      <p:bldP spid="183" grpId="0" animBg="1"/>
      <p:bldP spid="184" grpId="0" animBg="1"/>
      <p:bldP spid="18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781740465"/>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Times New Roman"/>
              </a:rPr>
              <a:t>Tools</a:t>
            </a:r>
            <a:r>
              <a:rPr lang="hu-HU" dirty="0" smtClean="0">
                <a:solidFill>
                  <a:srgbClr val="000000"/>
                </a:solidFill>
                <a:ea typeface="Times New Roman"/>
              </a:rPr>
              <a:t> and </a:t>
            </a:r>
            <a:r>
              <a:rPr lang="hu-HU" dirty="0" err="1" smtClean="0">
                <a:solidFill>
                  <a:srgbClr val="000000"/>
                </a:solidFill>
                <a:ea typeface="Times New Roman"/>
              </a:rPr>
              <a:t>Content</a:t>
            </a:r>
            <a:r>
              <a:rPr lang="hu-HU" dirty="0" smtClean="0">
                <a:solidFill>
                  <a:srgbClr val="000000"/>
                </a:solidFill>
                <a:ea typeface="Times New Roman"/>
              </a:rPr>
              <a:t> </a:t>
            </a:r>
            <a:r>
              <a:rPr lang="hu-HU" dirty="0" err="1" smtClean="0">
                <a:solidFill>
                  <a:srgbClr val="000000"/>
                </a:solidFill>
                <a:ea typeface="Times New Roman"/>
              </a:rPr>
              <a:t>formats</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Csoportba foglalás 1"/>
          <p:cNvGrpSpPr/>
          <p:nvPr/>
        </p:nvGrpSpPr>
        <p:grpSpPr>
          <a:xfrm>
            <a:off x="8460504" y="3619421"/>
            <a:ext cx="648000" cy="546796"/>
            <a:chOff x="8198278" y="2889050"/>
            <a:chExt cx="891936" cy="546796"/>
          </a:xfrm>
        </p:grpSpPr>
        <p:pic>
          <p:nvPicPr>
            <p:cNvPr id="301" name="Picture 4" descr="C:\Users\alfisti\AppData\Local\Microsoft\Windows\Temporary Internet Files\Content.IE5\90OG1GHQ\cubo_olap[1].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8198278" y="2889050"/>
              <a:ext cx="891936" cy="546796"/>
            </a:xfrm>
            <a:prstGeom prst="rect">
              <a:avLst/>
            </a:prstGeom>
            <a:noFill/>
            <a:ln w="6350">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302" name="Szövegdoboz 3"/>
            <p:cNvSpPr txBox="1"/>
            <p:nvPr/>
          </p:nvSpPr>
          <p:spPr>
            <a:xfrm>
              <a:off x="8204016" y="2897346"/>
              <a:ext cx="587226" cy="170360"/>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13" name="Csoportba foglalás 12"/>
          <p:cNvGrpSpPr/>
          <p:nvPr/>
        </p:nvGrpSpPr>
        <p:grpSpPr>
          <a:xfrm>
            <a:off x="8441679" y="2843431"/>
            <a:ext cx="648000" cy="404395"/>
            <a:chOff x="8163774" y="2590777"/>
            <a:chExt cx="903586" cy="404395"/>
          </a:xfrm>
        </p:grpSpPr>
        <p:grpSp>
          <p:nvGrpSpPr>
            <p:cNvPr id="294" name="Csoportba foglalás 293"/>
            <p:cNvGrpSpPr/>
            <p:nvPr/>
          </p:nvGrpSpPr>
          <p:grpSpPr>
            <a:xfrm>
              <a:off x="8163774" y="2590777"/>
              <a:ext cx="903586" cy="404395"/>
              <a:chOff x="4260292" y="1765418"/>
              <a:chExt cx="903586" cy="404395"/>
            </a:xfrm>
          </p:grpSpPr>
          <p:sp>
            <p:nvSpPr>
              <p:cNvPr id="295" name="Téglalap 29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26" name="Csoportba foglalás 325"/>
          <p:cNvGrpSpPr/>
          <p:nvPr/>
        </p:nvGrpSpPr>
        <p:grpSpPr>
          <a:xfrm>
            <a:off x="8452412" y="2229888"/>
            <a:ext cx="648000" cy="541535"/>
            <a:chOff x="7010890" y="3110335"/>
            <a:chExt cx="900000" cy="541535"/>
          </a:xfrm>
        </p:grpSpPr>
        <p:pic>
          <p:nvPicPr>
            <p:cNvPr id="327" name="Kép 326"/>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29"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69" name="Szabadkézi sokszög 68">
            <a:hlinkClick r:id="rId9" action="ppaction://hlinksldjump"/>
          </p:cNvPr>
          <p:cNvSpPr/>
          <p:nvPr/>
        </p:nvSpPr>
        <p:spPr>
          <a:xfrm>
            <a:off x="4120581" y="4513345"/>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72" name="Folyamatábra: Bekötés 71">
            <a:hlinkClick r:id="rId10" action="ppaction://hlinksldjump"/>
          </p:cNvPr>
          <p:cNvSpPr>
            <a:spLocks noChangeAspect="1"/>
          </p:cNvSpPr>
          <p:nvPr/>
        </p:nvSpPr>
        <p:spPr>
          <a:xfrm flipH="1">
            <a:off x="3924873" y="486929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Lekerekített téglalap 72"/>
          <p:cNvSpPr/>
          <p:nvPr/>
        </p:nvSpPr>
        <p:spPr>
          <a:xfrm>
            <a:off x="4059564" y="4847123"/>
            <a:ext cx="768664" cy="153233"/>
          </a:xfrm>
          <a:prstGeom prst="roundRect">
            <a:avLst/>
          </a:prstGeom>
          <a:noFill/>
        </p:spPr>
        <p:txBody>
          <a:bodyPr wrap="square" lIns="36000" tIns="0" rIns="36000" bIns="0" rtlCol="0">
            <a:spAutoFit/>
          </a:bodyPr>
          <a:lstStyle/>
          <a:p>
            <a:r>
              <a:rPr lang="en-US" sz="900" dirty="0" smtClean="0">
                <a:ea typeface="Times New Roman"/>
                <a:cs typeface="Times New Roman"/>
              </a:rPr>
              <a:t>HDFS Storage</a:t>
            </a:r>
            <a:endParaRPr lang="en-US" sz="900" dirty="0">
              <a:ea typeface="Times New Roman"/>
              <a:cs typeface="Times New Roman"/>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flipH="1">
            <a:off x="6600395" y="1892894"/>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1" name="Egyenes összekötő 80"/>
          <p:cNvCxnSpPr/>
          <p:nvPr/>
        </p:nvCxnSpPr>
        <p:spPr>
          <a:xfrm flipH="1">
            <a:off x="6596023" y="2504535"/>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2" name="Egyenes összekötő 81"/>
          <p:cNvCxnSpPr/>
          <p:nvPr/>
        </p:nvCxnSpPr>
        <p:spPr>
          <a:xfrm flipH="1">
            <a:off x="4500389" y="4701817"/>
            <a:ext cx="39600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4" name="Egyenes összekötő 83"/>
          <p:cNvCxnSpPr/>
          <p:nvPr/>
        </p:nvCxnSpPr>
        <p:spPr>
          <a:xfrm>
            <a:off x="4906624" y="313704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85" name="Folyamatábra: Bekötés 84">
            <a:hlinkClick r:id="rId11" action="ppaction://hlinksldjump"/>
          </p:cNvPr>
          <p:cNvSpPr>
            <a:spLocks noChangeAspect="1"/>
          </p:cNvSpPr>
          <p:nvPr/>
        </p:nvSpPr>
        <p:spPr>
          <a:xfrm flipH="1">
            <a:off x="4969781" y="294756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Lekerekített téglalap 85"/>
          <p:cNvSpPr/>
          <p:nvPr/>
        </p:nvSpPr>
        <p:spPr>
          <a:xfrm>
            <a:off x="5089944" y="2849439"/>
            <a:ext cx="110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Search</a:t>
            </a:r>
            <a:endParaRPr lang="hu-HU" sz="900" dirty="0" smtClean="0">
              <a:ea typeface="Times New Roman"/>
              <a:cs typeface="Times New Roman"/>
            </a:endParaRPr>
          </a:p>
          <a:p>
            <a:r>
              <a:rPr lang="hu-HU" sz="900" dirty="0" smtClean="0">
                <a:ea typeface="Times New Roman"/>
                <a:cs typeface="Times New Roman"/>
              </a:rPr>
              <a:t>and Display GUI</a:t>
            </a:r>
          </a:p>
        </p:txBody>
      </p:sp>
      <p:cxnSp>
        <p:nvCxnSpPr>
          <p:cNvPr id="89" name="Egyenes összekötő 88"/>
          <p:cNvCxnSpPr/>
          <p:nvPr/>
        </p:nvCxnSpPr>
        <p:spPr>
          <a:xfrm>
            <a:off x="4906624" y="349708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0" name="Folyamatábra: Bekötés 89">
            <a:hlinkClick r:id="rId12" action="ppaction://hlinksldjump"/>
          </p:cNvPr>
          <p:cNvSpPr>
            <a:spLocks noChangeAspect="1"/>
          </p:cNvSpPr>
          <p:nvPr/>
        </p:nvSpPr>
        <p:spPr>
          <a:xfrm flipH="1">
            <a:off x="4969781" y="330397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Lekerekített téglalap 90"/>
          <p:cNvSpPr/>
          <p:nvPr/>
        </p:nvSpPr>
        <p:spPr>
          <a:xfrm>
            <a:off x="5089944" y="3201387"/>
            <a:ext cx="123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Order</a:t>
            </a:r>
            <a:endParaRPr lang="hu-HU" sz="900" dirty="0">
              <a:ea typeface="Times New Roman"/>
              <a:cs typeface="Times New Roman"/>
            </a:endParaRPr>
          </a:p>
          <a:p>
            <a:r>
              <a:rPr lang="hu-HU" sz="900" dirty="0" smtClean="0">
                <a:ea typeface="Times New Roman"/>
                <a:cs typeface="Times New Roman"/>
              </a:rPr>
              <a:t>Management </a:t>
            </a:r>
            <a:r>
              <a:rPr lang="hu-HU" sz="900" dirty="0" err="1" smtClean="0">
                <a:ea typeface="Times New Roman"/>
                <a:cs typeface="Times New Roman"/>
              </a:rPr>
              <a:t>Tool</a:t>
            </a:r>
            <a:endParaRPr lang="hu-HU" sz="900" dirty="0" smtClean="0">
              <a:ea typeface="Times New Roman"/>
              <a:cs typeface="Times New Roman"/>
            </a:endParaRPr>
          </a:p>
        </p:txBody>
      </p:sp>
      <p:cxnSp>
        <p:nvCxnSpPr>
          <p:cNvPr id="92" name="Egyenes összekötő 91"/>
          <p:cNvCxnSpPr/>
          <p:nvPr/>
        </p:nvCxnSpPr>
        <p:spPr>
          <a:xfrm>
            <a:off x="4908187" y="4264900"/>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3" name="Folyamatábra: Bekötés 92">
            <a:hlinkClick r:id="rId13" action="ppaction://hlinksldjump"/>
          </p:cNvPr>
          <p:cNvSpPr>
            <a:spLocks noChangeAspect="1"/>
          </p:cNvSpPr>
          <p:nvPr/>
        </p:nvSpPr>
        <p:spPr>
          <a:xfrm flipH="1">
            <a:off x="4971344" y="41077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Lekerekített téglalap 93"/>
          <p:cNvSpPr/>
          <p:nvPr/>
        </p:nvSpPr>
        <p:spPr>
          <a:xfrm>
            <a:off x="5091507" y="4120749"/>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GeoServer</a:t>
            </a:r>
            <a:endParaRPr lang="hu-HU" sz="900" dirty="0" smtClean="0">
              <a:ea typeface="Times New Roman"/>
              <a:cs typeface="Times New Roman"/>
            </a:endParaRPr>
          </a:p>
        </p:txBody>
      </p:sp>
      <p:cxnSp>
        <p:nvCxnSpPr>
          <p:cNvPr id="95" name="Egyenes összekötő 94"/>
          <p:cNvCxnSpPr/>
          <p:nvPr/>
        </p:nvCxnSpPr>
        <p:spPr>
          <a:xfrm>
            <a:off x="690840" y="4070209"/>
            <a:ext cx="61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6" name="Folyamatábra: Bekötés 95">
            <a:hlinkClick r:id="rId14" action="ppaction://hlinksldjump"/>
          </p:cNvPr>
          <p:cNvSpPr>
            <a:spLocks noChangeAspect="1"/>
          </p:cNvSpPr>
          <p:nvPr/>
        </p:nvSpPr>
        <p:spPr>
          <a:xfrm flipH="1">
            <a:off x="771478" y="39130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Lekerekített téglalap 96"/>
          <p:cNvSpPr/>
          <p:nvPr/>
        </p:nvSpPr>
        <p:spPr>
          <a:xfrm>
            <a:off x="883690" y="3926058"/>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98" name="Egyenes összekötő 97"/>
          <p:cNvCxnSpPr/>
          <p:nvPr/>
        </p:nvCxnSpPr>
        <p:spPr>
          <a:xfrm>
            <a:off x="4906624" y="488911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99" name="Folyamatábra: Bekötés 98">
            <a:hlinkClick r:id="rId15" action="ppaction://hlinksldjump"/>
          </p:cNvPr>
          <p:cNvSpPr>
            <a:spLocks noChangeAspect="1"/>
          </p:cNvSpPr>
          <p:nvPr/>
        </p:nvSpPr>
        <p:spPr>
          <a:xfrm flipH="1">
            <a:off x="4969781" y="473199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Lekerekített téglalap 99"/>
          <p:cNvSpPr/>
          <p:nvPr/>
        </p:nvSpPr>
        <p:spPr>
          <a:xfrm>
            <a:off x="5089944" y="4744968"/>
            <a:ext cx="1234524" cy="153233"/>
          </a:xfrm>
          <a:prstGeom prst="roundRect">
            <a:avLst/>
          </a:prstGeom>
          <a:noFill/>
        </p:spPr>
        <p:txBody>
          <a:bodyPr wrap="square" lIns="36000" tIns="0" rIns="36000" bIns="0" rtlCol="0">
            <a:spAutoFit/>
          </a:bodyPr>
          <a:lstStyle/>
          <a:p>
            <a:r>
              <a:rPr lang="hu-HU" sz="900" dirty="0" smtClean="0">
                <a:ea typeface="Times New Roman"/>
                <a:cs typeface="Times New Roman"/>
              </a:rPr>
              <a:t>E-ARK Web </a:t>
            </a:r>
            <a:r>
              <a:rPr lang="hu-HU" sz="900" dirty="0" err="1" smtClean="0">
                <a:ea typeface="Times New Roman"/>
                <a:cs typeface="Times New Roman"/>
              </a:rPr>
              <a:t>Search</a:t>
            </a:r>
            <a:r>
              <a:rPr lang="hu-HU" sz="900" dirty="0" smtClean="0">
                <a:ea typeface="Times New Roman"/>
                <a:cs typeface="Times New Roman"/>
              </a:rPr>
              <a:t> </a:t>
            </a:r>
          </a:p>
        </p:txBody>
      </p:sp>
      <p:cxnSp>
        <p:nvCxnSpPr>
          <p:cNvPr id="101" name="Egyenes összekötő 100"/>
          <p:cNvCxnSpPr/>
          <p:nvPr/>
        </p:nvCxnSpPr>
        <p:spPr>
          <a:xfrm>
            <a:off x="4906624" y="463566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02" name="Folyamatábra: Bekötés 101">
            <a:hlinkClick r:id="rId16" action="ppaction://hlinksldjump"/>
          </p:cNvPr>
          <p:cNvSpPr>
            <a:spLocks noChangeAspect="1"/>
          </p:cNvSpPr>
          <p:nvPr/>
        </p:nvSpPr>
        <p:spPr>
          <a:xfrm flipH="1">
            <a:off x="4969781" y="447854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Lekerekített téglalap 102"/>
          <p:cNvSpPr/>
          <p:nvPr/>
        </p:nvSpPr>
        <p:spPr>
          <a:xfrm>
            <a:off x="5089944" y="4491518"/>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Lily</a:t>
            </a:r>
            <a:r>
              <a:rPr lang="hu-HU" sz="900" dirty="0" smtClean="0">
                <a:ea typeface="Times New Roman"/>
                <a:cs typeface="Times New Roman"/>
              </a:rPr>
              <a:t> – Ingest</a:t>
            </a:r>
          </a:p>
        </p:txBody>
      </p: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8" name="Szabadkézi sokszög 107">
            <a:hlinkClick r:id="rId9" action="ppaction://hlinksldjump"/>
          </p:cNvPr>
          <p:cNvSpPr/>
          <p:nvPr/>
        </p:nvSpPr>
        <p:spPr>
          <a:xfrm>
            <a:off x="6796316" y="173642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t>
            </a:r>
            <a:r>
              <a:rPr lang="hu-HU" sz="900" dirty="0" smtClean="0">
                <a:solidFill>
                  <a:schemeClr val="tx1"/>
                </a:solidFill>
              </a:rPr>
              <a:t>D</a:t>
            </a:r>
            <a:r>
              <a:rPr lang="en-US" sz="900" dirty="0" smtClean="0">
                <a:solidFill>
                  <a:schemeClr val="tx1"/>
                </a:solidFill>
              </a:rPr>
              <a:t>IP</a:t>
            </a:r>
            <a:endParaRPr lang="en-US" sz="900" b="0" kern="1200" dirty="0">
              <a:solidFill>
                <a:schemeClr val="tx1"/>
              </a:solidFill>
            </a:endParaRPr>
          </a:p>
        </p:txBody>
      </p:sp>
      <p:sp>
        <p:nvSpPr>
          <p:cNvPr id="109" name="Szabadkézi sokszög 108">
            <a:hlinkClick r:id="rId9" action="ppaction://hlinksldjump"/>
          </p:cNvPr>
          <p:cNvSpPr/>
          <p:nvPr/>
        </p:nvSpPr>
        <p:spPr>
          <a:xfrm>
            <a:off x="6796316" y="234710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sp>
        <p:nvSpPr>
          <p:cNvPr id="110" name="Szabadkézi sokszög 109">
            <a:hlinkClick r:id="rId9" action="ppaction://hlinksldjump"/>
          </p:cNvPr>
          <p:cNvSpPr/>
          <p:nvPr/>
        </p:nvSpPr>
        <p:spPr>
          <a:xfrm>
            <a:off x="6804408" y="455354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4" name="Egyenes összekötő 113"/>
          <p:cNvCxnSpPr/>
          <p:nvPr/>
        </p:nvCxnSpPr>
        <p:spPr>
          <a:xfrm>
            <a:off x="6056340" y="4707451"/>
            <a:ext cx="756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15" name="Folyamatábra: Bekötés 114">
            <a:hlinkClick r:id="rId17" action="ppaction://hlinksldjump"/>
          </p:cNvPr>
          <p:cNvSpPr>
            <a:spLocks noChangeAspect="1"/>
          </p:cNvSpPr>
          <p:nvPr/>
        </p:nvSpPr>
        <p:spPr>
          <a:xfrm flipH="1">
            <a:off x="6123481" y="4525242"/>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Lekerekített téglalap 115"/>
          <p:cNvSpPr/>
          <p:nvPr/>
        </p:nvSpPr>
        <p:spPr>
          <a:xfrm>
            <a:off x="6237096" y="4427114"/>
            <a:ext cx="831728" cy="306467"/>
          </a:xfrm>
          <a:prstGeom prst="roundRect">
            <a:avLst/>
          </a:prstGeom>
          <a:noFill/>
        </p:spPr>
        <p:txBody>
          <a:bodyPr wrap="square" lIns="36000" tIns="0" rIns="36000" bIns="0" rtlCol="0">
            <a:spAutoFit/>
          </a:bodyPr>
          <a:lstStyle/>
          <a:p>
            <a:r>
              <a:rPr lang="hu-HU" sz="900" dirty="0" smtClean="0">
                <a:ea typeface="Times New Roman"/>
                <a:cs typeface="Times New Roman"/>
              </a:rPr>
              <a:t>AIP2DIP </a:t>
            </a:r>
            <a:r>
              <a:rPr lang="hu-HU" sz="900" dirty="0" err="1" smtClean="0">
                <a:ea typeface="Times New Roman"/>
                <a:cs typeface="Times New Roman"/>
              </a:rPr>
              <a:t>Converter</a:t>
            </a:r>
            <a:r>
              <a:rPr lang="hu-HU" sz="900" dirty="0" smtClean="0">
                <a:ea typeface="Times New Roman"/>
                <a:cs typeface="Times New Roman"/>
              </a:rPr>
              <a:t> </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Egyenes összekötő 117"/>
          <p:cNvCxnSpPr/>
          <p:nvPr/>
        </p:nvCxnSpPr>
        <p:spPr>
          <a:xfrm flipH="1">
            <a:off x="7164312" y="1886828"/>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19" name="Egyenes összekötő 118"/>
          <p:cNvCxnSpPr/>
          <p:nvPr/>
        </p:nvCxnSpPr>
        <p:spPr>
          <a:xfrm flipH="1">
            <a:off x="7159940" y="2514512"/>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p:nvPr/>
        </p:nvCxnSpPr>
        <p:spPr>
          <a:xfrm>
            <a:off x="7372508" y="3456628"/>
            <a:ext cx="1080000" cy="8316"/>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1" name="Folyamatábra: Bekötés 120">
            <a:hlinkClick r:id="rId18" action="ppaction://hlinksldjump"/>
          </p:cNvPr>
          <p:cNvSpPr>
            <a:spLocks noChangeAspect="1"/>
          </p:cNvSpPr>
          <p:nvPr/>
        </p:nvSpPr>
        <p:spPr>
          <a:xfrm flipH="1">
            <a:off x="7447741" y="329949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Lekerekített téglalap 121"/>
          <p:cNvSpPr/>
          <p:nvPr/>
        </p:nvSpPr>
        <p:spPr>
          <a:xfrm>
            <a:off x="7571900" y="3299102"/>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23" name="Egyenes összekötő 122"/>
          <p:cNvCxnSpPr/>
          <p:nvPr/>
        </p:nvCxnSpPr>
        <p:spPr>
          <a:xfrm>
            <a:off x="7372340" y="2715766"/>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4" name="Folyamatábra: Bekötés 123">
            <a:hlinkClick r:id="rId19" action="ppaction://hlinksldjump"/>
          </p:cNvPr>
          <p:cNvSpPr>
            <a:spLocks noChangeAspect="1"/>
          </p:cNvSpPr>
          <p:nvPr/>
        </p:nvSpPr>
        <p:spPr>
          <a:xfrm flipH="1">
            <a:off x="7447573" y="25427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Lekerekített téglalap 124"/>
          <p:cNvSpPr/>
          <p:nvPr/>
        </p:nvSpPr>
        <p:spPr>
          <a:xfrm>
            <a:off x="7580972" y="2438827"/>
            <a:ext cx="982768" cy="306467"/>
          </a:xfrm>
          <a:prstGeom prst="roundRect">
            <a:avLst/>
          </a:prstGeom>
          <a:noFill/>
        </p:spPr>
        <p:txBody>
          <a:bodyPr wrap="square" lIns="36000" tIns="0" rIns="36000" bIns="0" rtlCol="0">
            <a:spAutoFit/>
          </a:bodyPr>
          <a:lstStyle/>
          <a:p>
            <a:r>
              <a:rPr lang="hu-HU" sz="900" dirty="0" smtClean="0">
                <a:ea typeface="Times New Roman"/>
                <a:cs typeface="Times New Roman"/>
              </a:rPr>
              <a:t>CMIS </a:t>
            </a:r>
            <a:r>
              <a:rPr lang="hu-HU" sz="900" dirty="0" err="1" smtClean="0">
                <a:ea typeface="Times New Roman"/>
                <a:cs typeface="Times New Roman"/>
              </a:rPr>
              <a:t>Portal</a:t>
            </a:r>
            <a:r>
              <a:rPr lang="hu-HU" sz="900" dirty="0">
                <a:ea typeface="Times New Roman"/>
                <a:cs typeface="Times New Roman"/>
              </a:rPr>
              <a:t> </a:t>
            </a:r>
            <a:r>
              <a:rPr lang="hu-HU" sz="900" dirty="0" smtClean="0">
                <a:ea typeface="Times New Roman"/>
                <a:cs typeface="Times New Roman"/>
              </a:rPr>
              <a:t> </a:t>
            </a:r>
            <a:r>
              <a:rPr lang="hu-HU" sz="900" dirty="0" err="1" smtClean="0">
                <a:ea typeface="Times New Roman"/>
                <a:cs typeface="Times New Roman"/>
              </a:rPr>
              <a:t>Viewer</a:t>
            </a:r>
            <a:endParaRPr lang="hu-HU" sz="900" dirty="0" smtClean="0">
              <a:ea typeface="Times New Roman"/>
              <a:cs typeface="Times New Roman"/>
            </a:endParaRPr>
          </a:p>
        </p:txBody>
      </p:sp>
      <p:grpSp>
        <p:nvGrpSpPr>
          <p:cNvPr id="11" name="Csoportba foglalás 10"/>
          <p:cNvGrpSpPr>
            <a:grpSpLocks/>
          </p:cNvGrpSpPr>
          <p:nvPr/>
        </p:nvGrpSpPr>
        <p:grpSpPr>
          <a:xfrm>
            <a:off x="8442718" y="3266402"/>
            <a:ext cx="648000" cy="288000"/>
            <a:chOff x="8172400" y="1519097"/>
            <a:chExt cx="903600" cy="548597"/>
          </a:xfrm>
        </p:grpSpPr>
        <p:sp>
          <p:nvSpPr>
            <p:cNvPr id="126" name="Téglalap 125"/>
            <p:cNvSpPr/>
            <p:nvPr/>
          </p:nvSpPr>
          <p:spPr>
            <a:xfrm>
              <a:off x="8172400" y="1519097"/>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650"/>
            </a:p>
          </p:txBody>
        </p:sp>
        <p:sp>
          <p:nvSpPr>
            <p:cNvPr id="128" name="Szövegdoboz 3"/>
            <p:cNvSpPr txBox="1"/>
            <p:nvPr/>
          </p:nvSpPr>
          <p:spPr>
            <a:xfrm>
              <a:off x="8302583" y="1529759"/>
              <a:ext cx="750850" cy="151848"/>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spcAft>
                  <a:spcPts val="1000"/>
                </a:spcAft>
              </a:pPr>
              <a:r>
                <a:rPr lang="hu-HU" sz="900" b="1" dirty="0" smtClean="0">
                  <a:solidFill>
                    <a:srgbClr val="960000"/>
                  </a:solidFill>
                  <a:ea typeface="Calibri"/>
                  <a:cs typeface="Times New Roman"/>
                </a:rPr>
                <a:t>EAD</a:t>
              </a:r>
              <a:r>
                <a:rPr lang="hu-HU" sz="800" b="1" dirty="0">
                  <a:solidFill>
                    <a:srgbClr val="960000"/>
                  </a:solidFill>
                  <a:ea typeface="Calibri"/>
                  <a:cs typeface="Times New Roman"/>
                </a:rPr>
                <a:t> </a:t>
              </a:r>
              <a:r>
                <a:rPr lang="hu-HU" sz="700" b="1" dirty="0" err="1" smtClean="0">
                  <a:solidFill>
                    <a:srgbClr val="960000"/>
                  </a:solidFill>
                  <a:ea typeface="Calibri"/>
                  <a:cs typeface="Times New Roman"/>
                </a:rPr>
                <a:t>Metadata</a:t>
              </a:r>
              <a:endParaRPr lang="en-US" sz="700" b="1" dirty="0">
                <a:effectLst/>
                <a:ea typeface="Calibri"/>
                <a:cs typeface="Times New Roman"/>
              </a:endParaRPr>
            </a:p>
          </p:txBody>
        </p:sp>
      </p:grp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20"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133" name="Egyenes összekötő 132"/>
          <p:cNvCxnSpPr/>
          <p:nvPr/>
        </p:nvCxnSpPr>
        <p:spPr>
          <a:xfrm flipV="1">
            <a:off x="7372340" y="2403702"/>
            <a:ext cx="1080000" cy="0"/>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4" name="Folyamatábra: Bekötés 133">
            <a:hlinkClick r:id="rId18" action="ppaction://hlinksldjump"/>
          </p:cNvPr>
          <p:cNvSpPr>
            <a:spLocks noChangeAspect="1"/>
          </p:cNvSpPr>
          <p:nvPr/>
        </p:nvSpPr>
        <p:spPr>
          <a:xfrm flipH="1">
            <a:off x="7447573" y="224545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Lekerekített téglalap 134"/>
          <p:cNvSpPr/>
          <p:nvPr/>
        </p:nvSpPr>
        <p:spPr>
          <a:xfrm>
            <a:off x="7580024" y="2258685"/>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36" name="Egyenes összekötő 135"/>
          <p:cNvCxnSpPr/>
          <p:nvPr/>
        </p:nvCxnSpPr>
        <p:spPr>
          <a:xfrm flipV="1">
            <a:off x="7380432" y="3051566"/>
            <a:ext cx="1080000" cy="1018"/>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7" name="Folyamatábra: Bekötés 136">
            <a:hlinkClick r:id="rId18" action="ppaction://hlinksldjump"/>
          </p:cNvPr>
          <p:cNvSpPr>
            <a:spLocks noChangeAspect="1"/>
          </p:cNvSpPr>
          <p:nvPr/>
        </p:nvSpPr>
        <p:spPr>
          <a:xfrm flipH="1">
            <a:off x="7455665" y="28873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Lekerekített téglalap 137"/>
          <p:cNvSpPr/>
          <p:nvPr/>
        </p:nvSpPr>
        <p:spPr>
          <a:xfrm>
            <a:off x="7587916" y="2900341"/>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56" name="Egyenes összekötő 155"/>
          <p:cNvCxnSpPr/>
          <p:nvPr/>
        </p:nvCxnSpPr>
        <p:spPr>
          <a:xfrm flipH="1">
            <a:off x="7164312" y="4721779"/>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57" name="Egyenes összekötő 156"/>
          <p:cNvCxnSpPr/>
          <p:nvPr/>
        </p:nvCxnSpPr>
        <p:spPr>
          <a:xfrm>
            <a:off x="7372340" y="3883347"/>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58" name="Folyamatábra: Bekötés 157">
            <a:hlinkClick r:id="rId21" action="ppaction://hlinksldjump"/>
          </p:cNvPr>
          <p:cNvSpPr>
            <a:spLocks noChangeAspect="1"/>
          </p:cNvSpPr>
          <p:nvPr/>
        </p:nvSpPr>
        <p:spPr>
          <a:xfrm flipH="1">
            <a:off x="7447573" y="37023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Lekerekített téglalap 161"/>
          <p:cNvSpPr/>
          <p:nvPr/>
        </p:nvSpPr>
        <p:spPr>
          <a:xfrm>
            <a:off x="7580272" y="3595315"/>
            <a:ext cx="711988" cy="306467"/>
          </a:xfrm>
          <a:prstGeom prst="roundRect">
            <a:avLst/>
          </a:prstGeom>
          <a:noFill/>
        </p:spPr>
        <p:txBody>
          <a:bodyPr wrap="square" lIns="36000" tIns="0" rIns="36000" bIns="0" rtlCol="0">
            <a:spAutoFit/>
          </a:bodyPr>
          <a:lstStyle/>
          <a:p>
            <a:r>
              <a:rPr lang="hu-HU" sz="900" dirty="0" smtClean="0">
                <a:ea typeface="Times New Roman"/>
                <a:cs typeface="Times New Roman"/>
              </a:rPr>
              <a:t>Oracle OLAP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66" name="Egyenes összekötő 165"/>
          <p:cNvCxnSpPr/>
          <p:nvPr/>
        </p:nvCxnSpPr>
        <p:spPr>
          <a:xfrm>
            <a:off x="7372340" y="4273300"/>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67" name="Folyamatábra: Bekötés 166">
            <a:hlinkClick r:id="rId14" action="ppaction://hlinksldjump"/>
          </p:cNvPr>
          <p:cNvSpPr>
            <a:spLocks noChangeAspect="1"/>
          </p:cNvSpPr>
          <p:nvPr/>
        </p:nvSpPr>
        <p:spPr>
          <a:xfrm flipH="1">
            <a:off x="7447573" y="41161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Lekerekített téglalap 167"/>
          <p:cNvSpPr/>
          <p:nvPr/>
        </p:nvSpPr>
        <p:spPr>
          <a:xfrm>
            <a:off x="7579824" y="4121057"/>
            <a:ext cx="830837"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169" name="Egyenes összekötő 168"/>
          <p:cNvCxnSpPr/>
          <p:nvPr/>
        </p:nvCxnSpPr>
        <p:spPr>
          <a:xfrm>
            <a:off x="7372340" y="4717486"/>
            <a:ext cx="1080000" cy="2674"/>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70" name="Folyamatábra: Bekötés 169">
            <a:hlinkClick r:id="rId22" action="ppaction://hlinksldjump"/>
          </p:cNvPr>
          <p:cNvSpPr>
            <a:spLocks noChangeAspect="1"/>
          </p:cNvSpPr>
          <p:nvPr/>
        </p:nvSpPr>
        <p:spPr>
          <a:xfrm flipH="1">
            <a:off x="7447573" y="456035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Lekerekített téglalap 170"/>
          <p:cNvSpPr/>
          <p:nvPr/>
        </p:nvSpPr>
        <p:spPr>
          <a:xfrm>
            <a:off x="7579824" y="4565243"/>
            <a:ext cx="1280288" cy="153233"/>
          </a:xfrm>
          <a:prstGeom prst="roundRect">
            <a:avLst/>
          </a:prstGeom>
          <a:noFill/>
        </p:spPr>
        <p:txBody>
          <a:bodyPr wrap="square" lIns="36000" tIns="0" rIns="36000" bIns="0" rtlCol="0">
            <a:spAutoFit/>
          </a:bodyPr>
          <a:lstStyle/>
          <a:p>
            <a:r>
              <a:rPr lang="hu-HU" sz="900" dirty="0" err="1" smtClean="0">
                <a:ea typeface="Times New Roman"/>
                <a:cs typeface="Times New Roman"/>
              </a:rPr>
              <a:t>Peripleo</a:t>
            </a:r>
            <a:endParaRPr lang="hu-HU" sz="900" dirty="0" smtClean="0">
              <a:ea typeface="Times New Roman"/>
              <a:cs typeface="Times New Roman"/>
            </a:endParaRPr>
          </a:p>
        </p:txBody>
      </p:sp>
      <p:cxnSp>
        <p:nvCxnSpPr>
          <p:cNvPr id="220" name="Egyenes összekötő 219"/>
          <p:cNvCxnSpPr/>
          <p:nvPr/>
        </p:nvCxnSpPr>
        <p:spPr>
          <a:xfrm flipV="1">
            <a:off x="2035818" y="1880298"/>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1" name="Folyamatábra: Bekötés 220">
            <a:hlinkClick r:id="rId23" action="ppaction://hlinksldjump"/>
          </p:cNvPr>
          <p:cNvSpPr>
            <a:spLocks noChangeAspect="1"/>
          </p:cNvSpPr>
          <p:nvPr/>
        </p:nvSpPr>
        <p:spPr>
          <a:xfrm flipH="1">
            <a:off x="2112691" y="171560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Lekerekített téglalap 221"/>
          <p:cNvSpPr/>
          <p:nvPr/>
        </p:nvSpPr>
        <p:spPr>
          <a:xfrm>
            <a:off x="2250881" y="1728196"/>
            <a:ext cx="587318" cy="153233"/>
          </a:xfrm>
          <a:prstGeom prst="roundRect">
            <a:avLst/>
          </a:prstGeom>
          <a:noFill/>
        </p:spPr>
        <p:txBody>
          <a:bodyPr wrap="square" lIns="36000" tIns="0" rIns="36000" bIns="0" rtlCol="0">
            <a:spAutoFit/>
          </a:bodyPr>
          <a:lstStyle/>
          <a:p>
            <a:r>
              <a:rPr lang="en-US" sz="900" dirty="0" smtClean="0">
                <a:ea typeface="Times New Roman"/>
                <a:cs typeface="Times New Roman"/>
              </a:rPr>
              <a:t>RODA-In</a:t>
            </a:r>
            <a:endParaRPr lang="en-US" sz="900" dirty="0">
              <a:ea typeface="Times New Roman"/>
              <a:cs typeface="Times New Roman"/>
            </a:endParaRPr>
          </a:p>
        </p:txBody>
      </p:sp>
      <p:sp>
        <p:nvSpPr>
          <p:cNvPr id="223" name="Szabadkézi sokszög 222">
            <a:hlinkClick r:id="rId9" action="ppaction://hlinksldjump"/>
          </p:cNvPr>
          <p:cNvSpPr/>
          <p:nvPr/>
        </p:nvSpPr>
        <p:spPr>
          <a:xfrm>
            <a:off x="2834817" y="173249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flipV="1">
            <a:off x="2035818" y="2505332"/>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6" name="Folyamatábra: Bekötés 225">
            <a:hlinkClick r:id="rId24" action="ppaction://hlinksldjump"/>
          </p:cNvPr>
          <p:cNvSpPr>
            <a:spLocks noChangeAspect="1"/>
          </p:cNvSpPr>
          <p:nvPr/>
        </p:nvSpPr>
        <p:spPr>
          <a:xfrm flipH="1">
            <a:off x="2112691" y="231888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Lekerekített téglalap 226"/>
          <p:cNvSpPr/>
          <p:nvPr/>
        </p:nvSpPr>
        <p:spPr>
          <a:xfrm>
            <a:off x="2238551" y="2203310"/>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endParaRPr lang="hu-HU" sz="900" dirty="0" smtClean="0">
              <a:ea typeface="Times New Roman"/>
              <a:cs typeface="Times New Roman"/>
            </a:endParaRPr>
          </a:p>
          <a:p>
            <a:r>
              <a:rPr lang="hu-HU" sz="900" dirty="0" smtClean="0">
                <a:ea typeface="Times New Roman"/>
                <a:cs typeface="Times New Roman"/>
              </a:rPr>
              <a:t>Producer</a:t>
            </a:r>
            <a:endParaRPr lang="en-US" sz="900" dirty="0">
              <a:ea typeface="Times New Roman"/>
              <a:cs typeface="Times New Roman"/>
            </a:endParaRPr>
          </a:p>
        </p:txBody>
      </p:sp>
      <p:sp>
        <p:nvSpPr>
          <p:cNvPr id="229" name="Folyamatábra: Bekötés 228">
            <a:hlinkClick r:id="rId25" action="ppaction://hlinksldjump"/>
          </p:cNvPr>
          <p:cNvSpPr>
            <a:spLocks noChangeAspect="1"/>
          </p:cNvSpPr>
          <p:nvPr/>
        </p:nvSpPr>
        <p:spPr>
          <a:xfrm flipH="1">
            <a:off x="2105356" y="4498868"/>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Lekerekített téglalap 229"/>
          <p:cNvSpPr/>
          <p:nvPr/>
        </p:nvSpPr>
        <p:spPr>
          <a:xfrm>
            <a:off x="2244326" y="4389254"/>
            <a:ext cx="560304" cy="306467"/>
          </a:xfrm>
          <a:prstGeom prst="roundRect">
            <a:avLst/>
          </a:prstGeom>
          <a:noFill/>
        </p:spPr>
        <p:txBody>
          <a:bodyPr wrap="square" lIns="36000" tIns="0" rIns="36000" bIns="0" rtlCol="0">
            <a:spAutoFit/>
          </a:bodyPr>
          <a:lstStyle/>
          <a:p>
            <a:r>
              <a:rPr lang="hu-HU" sz="900" dirty="0" smtClean="0">
                <a:ea typeface="Times New Roman"/>
                <a:cs typeface="Times New Roman"/>
              </a:rPr>
              <a:t>SI</a:t>
            </a:r>
            <a:r>
              <a:rPr lang="en-US" sz="900" dirty="0" smtClean="0">
                <a:ea typeface="Times New Roman"/>
                <a:cs typeface="Times New Roman"/>
              </a:rPr>
              <a:t>P</a:t>
            </a:r>
            <a:r>
              <a:rPr lang="hu-HU" sz="900" dirty="0" smtClean="0">
                <a:ea typeface="Times New Roman"/>
                <a:cs typeface="Times New Roman"/>
              </a:rPr>
              <a:t> </a:t>
            </a:r>
            <a:r>
              <a:rPr lang="en-US" sz="900" dirty="0" smtClean="0">
                <a:ea typeface="Times New Roman"/>
                <a:cs typeface="Times New Roman"/>
              </a:rPr>
              <a:t>Creator</a:t>
            </a:r>
          </a:p>
        </p:txBody>
      </p:sp>
      <p:sp>
        <p:nvSpPr>
          <p:cNvPr id="231" name="Szabadkézi sokszög 230">
            <a:hlinkClick r:id="rId9" action="ppaction://hlinksldjump"/>
          </p:cNvPr>
          <p:cNvSpPr/>
          <p:nvPr/>
        </p:nvSpPr>
        <p:spPr>
          <a:xfrm>
            <a:off x="2836412" y="2353451"/>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sp>
        <p:nvSpPr>
          <p:cNvPr id="232" name="Szabadkézi sokszög 231">
            <a:hlinkClick r:id="rId9" action="ppaction://hlinksldjump"/>
          </p:cNvPr>
          <p:cNvSpPr/>
          <p:nvPr/>
        </p:nvSpPr>
        <p:spPr>
          <a:xfrm>
            <a:off x="2830025" y="4536430"/>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33" name="Egyenes összekötő 232"/>
          <p:cNvCxnSpPr/>
          <p:nvPr/>
        </p:nvCxnSpPr>
        <p:spPr>
          <a:xfrm flipV="1">
            <a:off x="3200173" y="4689669"/>
            <a:ext cx="908249" cy="6052"/>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234" name="Folyamatábra: Bekötés 233">
            <a:hlinkClick r:id="rId26" action="ppaction://hlinksldjump"/>
          </p:cNvPr>
          <p:cNvSpPr>
            <a:spLocks noChangeAspect="1"/>
          </p:cNvSpPr>
          <p:nvPr/>
        </p:nvSpPr>
        <p:spPr>
          <a:xfrm flipH="1">
            <a:off x="3297899" y="451980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Lekerekített téglalap 234"/>
          <p:cNvSpPr/>
          <p:nvPr/>
        </p:nvSpPr>
        <p:spPr>
          <a:xfrm>
            <a:off x="3419150" y="4403046"/>
            <a:ext cx="604404" cy="306467"/>
          </a:xfrm>
          <a:prstGeom prst="roundRect">
            <a:avLst/>
          </a:prstGeom>
          <a:noFill/>
        </p:spPr>
        <p:txBody>
          <a:bodyPr wrap="square" lIns="36000" tIns="0" rIns="36000" bIns="0" rtlCol="0">
            <a:spAutoFit/>
          </a:bodyPr>
          <a:lstStyle/>
          <a:p>
            <a:r>
              <a:rPr lang="en-US" sz="900" dirty="0" smtClean="0">
                <a:ea typeface="Times New Roman"/>
                <a:cs typeface="Times New Roman"/>
              </a:rPr>
              <a:t>SIP2AIP </a:t>
            </a:r>
            <a:endParaRPr lang="hu-HU" sz="900" dirty="0" smtClean="0">
              <a:ea typeface="Times New Roman"/>
              <a:cs typeface="Times New Roman"/>
            </a:endParaRPr>
          </a:p>
          <a:p>
            <a:r>
              <a:rPr lang="en-US" sz="900" dirty="0" smtClean="0">
                <a:ea typeface="Times New Roman"/>
                <a:cs typeface="Times New Roman"/>
              </a:rPr>
              <a:t>Converter</a:t>
            </a:r>
            <a:endParaRPr lang="hu-HU" sz="900" dirty="0" smtClean="0">
              <a:ea typeface="Times New Roman"/>
              <a:cs typeface="Times New Roman"/>
            </a:endParaRPr>
          </a:p>
        </p:txBody>
      </p:sp>
      <p:sp>
        <p:nvSpPr>
          <p:cNvPr id="237" name="Folyamatábra: Bekötés 236">
            <a:hlinkClick r:id="rId27" action="ppaction://hlinksldjump"/>
          </p:cNvPr>
          <p:cNvSpPr>
            <a:spLocks noChangeAspect="1"/>
          </p:cNvSpPr>
          <p:nvPr/>
        </p:nvSpPr>
        <p:spPr>
          <a:xfrm flipH="1">
            <a:off x="2106304" y="343584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Lekerekített téglalap 237"/>
          <p:cNvSpPr/>
          <p:nvPr/>
        </p:nvSpPr>
        <p:spPr>
          <a:xfrm>
            <a:off x="2252586" y="3444632"/>
            <a:ext cx="552044" cy="153233"/>
          </a:xfrm>
          <a:prstGeom prst="roundRect">
            <a:avLst/>
          </a:prstGeom>
          <a:noFill/>
        </p:spPr>
        <p:txBody>
          <a:bodyPr wrap="square" lIns="36000" tIns="0" rIns="36000" bIns="0" rtlCol="0">
            <a:spAutoFit/>
          </a:bodyPr>
          <a:lstStyle/>
          <a:p>
            <a:r>
              <a:rPr lang="en-US" sz="900" dirty="0" smtClean="0">
                <a:ea typeface="Times New Roman"/>
                <a:cs typeface="Times New Roman"/>
              </a:rPr>
              <a:t>UAM</a:t>
            </a:r>
            <a:endParaRPr lang="en-US" sz="900" dirty="0">
              <a:ea typeface="Times New Roman"/>
              <a:cs typeface="Times New Roman"/>
            </a:endParaRPr>
          </a:p>
        </p:txBody>
      </p:sp>
      <p:sp>
        <p:nvSpPr>
          <p:cNvPr id="239" name="Szabadkézi sokszög 238">
            <a:hlinkClick r:id="rId9" action="ppaction://hlinksldjump"/>
          </p:cNvPr>
          <p:cNvSpPr/>
          <p:nvPr/>
        </p:nvSpPr>
        <p:spPr>
          <a:xfrm>
            <a:off x="2836522" y="3444648"/>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grpSp>
        <p:nvGrpSpPr>
          <p:cNvPr id="242" name="Csoportba foglalás 241"/>
          <p:cNvGrpSpPr/>
          <p:nvPr/>
        </p:nvGrpSpPr>
        <p:grpSpPr>
          <a:xfrm>
            <a:off x="29435" y="3103459"/>
            <a:ext cx="648000" cy="404395"/>
            <a:chOff x="8163774" y="2590777"/>
            <a:chExt cx="903586" cy="404395"/>
          </a:xfrm>
        </p:grpSpPr>
        <p:grpSp>
          <p:nvGrpSpPr>
            <p:cNvPr id="243" name="Csoportba foglalás 242"/>
            <p:cNvGrpSpPr/>
            <p:nvPr/>
          </p:nvGrpSpPr>
          <p:grpSpPr>
            <a:xfrm>
              <a:off x="8163774" y="2590777"/>
              <a:ext cx="903586" cy="404395"/>
              <a:chOff x="4260292" y="1765418"/>
              <a:chExt cx="903586" cy="404395"/>
            </a:xfrm>
          </p:grpSpPr>
          <p:sp>
            <p:nvSpPr>
              <p:cNvPr id="245" name="Téglalap 24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46" name="Kép 24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244"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0" name="Csoportba foglalás 249"/>
          <p:cNvGrpSpPr/>
          <p:nvPr/>
        </p:nvGrpSpPr>
        <p:grpSpPr>
          <a:xfrm>
            <a:off x="29220" y="3779086"/>
            <a:ext cx="648000" cy="548597"/>
            <a:chOff x="8195422" y="3895361"/>
            <a:chExt cx="903600" cy="548597"/>
          </a:xfrm>
        </p:grpSpPr>
        <p:sp>
          <p:nvSpPr>
            <p:cNvPr id="251" name="Téglalap 250"/>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52" name="Kép 251"/>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253"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4" name="Csoportba foglalás 253"/>
          <p:cNvGrpSpPr/>
          <p:nvPr/>
        </p:nvGrpSpPr>
        <p:grpSpPr>
          <a:xfrm>
            <a:off x="40168" y="2363818"/>
            <a:ext cx="648000" cy="541535"/>
            <a:chOff x="7010890" y="3110335"/>
            <a:chExt cx="900000" cy="541535"/>
          </a:xfrm>
        </p:grpSpPr>
        <p:pic>
          <p:nvPicPr>
            <p:cNvPr id="255" name="Kép 254"/>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256" name="Kép 255"/>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257"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29"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sp>
        <p:nvSpPr>
          <p:cNvPr id="260" name="Folyamatábra: Bekötés 259">
            <a:hlinkClick r:id="rId30" action="ppaction://hlinksldjump"/>
          </p:cNvPr>
          <p:cNvSpPr>
            <a:spLocks noChangeAspect="1"/>
          </p:cNvSpPr>
          <p:nvPr/>
        </p:nvSpPr>
        <p:spPr>
          <a:xfrm flipH="1">
            <a:off x="780425" y="24506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Lekerekített téglalap 260"/>
          <p:cNvSpPr/>
          <p:nvPr/>
        </p:nvSpPr>
        <p:spPr>
          <a:xfrm>
            <a:off x="884686" y="2211710"/>
            <a:ext cx="534784" cy="459700"/>
          </a:xfrm>
          <a:prstGeom prst="roundRect">
            <a:avLst/>
          </a:prstGeom>
          <a:noFill/>
        </p:spPr>
        <p:txBody>
          <a:bodyPr wrap="square" lIns="36000" tIns="0" rIns="36000" bIns="0" rtlCol="0">
            <a:spAutoFit/>
          </a:bodyPr>
          <a:lstStyle/>
          <a:p>
            <a:r>
              <a:rPr lang="hu-HU" sz="900" dirty="0" smtClean="0">
                <a:ea typeface="Times New Roman"/>
                <a:cs typeface="Times New Roman"/>
              </a:rPr>
              <a:t>ERMS</a:t>
            </a:r>
            <a:r>
              <a:rPr lang="en-US" sz="900" dirty="0" smtClean="0">
                <a:ea typeface="Times New Roman"/>
                <a:cs typeface="Times New Roman"/>
              </a:rPr>
              <a:t> </a:t>
            </a:r>
          </a:p>
          <a:p>
            <a:r>
              <a:rPr lang="en-US" sz="900" dirty="0" smtClean="0">
                <a:ea typeface="Times New Roman"/>
                <a:cs typeface="Times New Roman"/>
              </a:rPr>
              <a:t>Export Module</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63" name="Egyenes összekötő 262"/>
          <p:cNvCxnSpPr/>
          <p:nvPr/>
        </p:nvCxnSpPr>
        <p:spPr>
          <a:xfrm flipV="1">
            <a:off x="692656" y="2651850"/>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31"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sp>
        <p:nvSpPr>
          <p:cNvPr id="265" name="Szabadkézi sokszög 264">
            <a:hlinkClick r:id="rId32" action="ppaction://hlinksldjump"/>
          </p:cNvPr>
          <p:cNvSpPr/>
          <p:nvPr/>
        </p:nvSpPr>
        <p:spPr>
          <a:xfrm>
            <a:off x="1368692" y="2488049"/>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(ERMS)</a:t>
            </a:r>
            <a:endParaRPr lang="en-US" sz="900" b="0" kern="1200" dirty="0">
              <a:solidFill>
                <a:schemeClr val="tx1"/>
              </a:solidFill>
            </a:endParaRPr>
          </a:p>
        </p:txBody>
      </p:sp>
      <p:cxnSp>
        <p:nvCxnSpPr>
          <p:cNvPr id="266" name="Egyenes összekötő 265"/>
          <p:cNvCxnSpPr/>
          <p:nvPr/>
        </p:nvCxnSpPr>
        <p:spPr>
          <a:xfrm flipH="1">
            <a:off x="1853696" y="1880046"/>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267" name="Egyenes összekötő 266"/>
          <p:cNvCxnSpPr/>
          <p:nvPr/>
        </p:nvCxnSpPr>
        <p:spPr>
          <a:xfrm flipH="1">
            <a:off x="1853720" y="2656232"/>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272" name="Szabadkézi sokszög 271">
            <a:hlinkClick r:id="rId9" action="ppaction://hlinksldjump"/>
          </p:cNvPr>
          <p:cNvSpPr/>
          <p:nvPr/>
        </p:nvSpPr>
        <p:spPr>
          <a:xfrm>
            <a:off x="1295688" y="3915491"/>
            <a:ext cx="540008"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spcBef>
                <a:spcPct val="0"/>
              </a:spcBef>
              <a:spcAft>
                <a:spcPct val="35000"/>
              </a:spcAft>
            </a:pPr>
            <a:r>
              <a:rPr lang="hu-HU" sz="900" dirty="0" smtClean="0">
                <a:solidFill>
                  <a:schemeClr val="tx1"/>
                </a:solidFill>
              </a:rPr>
              <a:t>Geo Data </a:t>
            </a:r>
            <a:r>
              <a:rPr lang="hu-HU" sz="900" b="0" kern="1200" dirty="0" smtClean="0">
                <a:solidFill>
                  <a:schemeClr val="tx1"/>
                </a:solidFill>
              </a:rPr>
              <a:t>(SMURF)</a:t>
            </a:r>
            <a:endParaRPr lang="en-US" sz="900" b="0" kern="1200" dirty="0">
              <a:solidFill>
                <a:schemeClr val="tx1"/>
              </a:solidFill>
            </a:endParaRPr>
          </a:p>
        </p:txBody>
      </p:sp>
      <p:cxnSp>
        <p:nvCxnSpPr>
          <p:cNvPr id="273" name="Egyenes összekötő 272"/>
          <p:cNvCxnSpPr/>
          <p:nvPr/>
        </p:nvCxnSpPr>
        <p:spPr>
          <a:xfrm flipH="1">
            <a:off x="1842968" y="4075581"/>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3208124" y="2505332"/>
            <a:ext cx="740709"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26" action="ppaction://hlinksldjump"/>
          </p:cNvPr>
          <p:cNvSpPr>
            <a:spLocks noChangeAspect="1"/>
          </p:cNvSpPr>
          <p:nvPr/>
        </p:nvSpPr>
        <p:spPr>
          <a:xfrm flipH="1">
            <a:off x="3309627" y="23268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Lekerekített téglalap 148"/>
          <p:cNvSpPr/>
          <p:nvPr/>
        </p:nvSpPr>
        <p:spPr>
          <a:xfrm>
            <a:off x="3443438" y="2206211"/>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r>
              <a:rPr lang="hu-HU" sz="900" dirty="0" smtClean="0">
                <a:ea typeface="Times New Roman"/>
                <a:cs typeface="Times New Roman"/>
              </a:rPr>
              <a:t> </a:t>
            </a:r>
          </a:p>
          <a:p>
            <a:r>
              <a:rPr lang="hu-HU" sz="900" dirty="0" err="1" smtClean="0">
                <a:ea typeface="Times New Roman"/>
                <a:cs typeface="Times New Roman"/>
              </a:rPr>
              <a:t>Archive</a:t>
            </a:r>
            <a:endParaRPr lang="en-US" sz="900" dirty="0">
              <a:ea typeface="Times New Roman"/>
              <a:cs typeface="Times New Roman"/>
            </a:endParaRPr>
          </a:p>
        </p:txBody>
      </p:sp>
      <p:cxnSp>
        <p:nvCxnSpPr>
          <p:cNvPr id="228" name="Egyenes összekötő 227"/>
          <p:cNvCxnSpPr/>
          <p:nvPr/>
        </p:nvCxnSpPr>
        <p:spPr>
          <a:xfrm>
            <a:off x="2029572" y="4689669"/>
            <a:ext cx="79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p:nvPr/>
        </p:nvCxnSpPr>
        <p:spPr>
          <a:xfrm>
            <a:off x="2037523" y="3594279"/>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stCxn id="7" idx="1"/>
          </p:cNvCxnSpPr>
          <p:nvPr/>
        </p:nvCxnSpPr>
        <p:spPr>
          <a:xfrm flipH="1">
            <a:off x="3208124" y="1902506"/>
            <a:ext cx="257765"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7" name="Lekerekített téglalap 6"/>
          <p:cNvSpPr/>
          <p:nvPr/>
        </p:nvSpPr>
        <p:spPr>
          <a:xfrm>
            <a:off x="3465889" y="1691303"/>
            <a:ext cx="3134506"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60" name="Lekerekített téglalap 159"/>
          <p:cNvSpPr/>
          <p:nvPr/>
        </p:nvSpPr>
        <p:spPr>
          <a:xfrm>
            <a:off x="3948833" y="2293361"/>
            <a:ext cx="2647190"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0" name="Téglalap 69"/>
          <p:cNvSpPr/>
          <p:nvPr/>
        </p:nvSpPr>
        <p:spPr>
          <a:xfrm>
            <a:off x="4626021" y="1783788"/>
            <a:ext cx="1266425" cy="283906"/>
          </a:xfrm>
          <a:prstGeom prst="rect">
            <a:avLst/>
          </a:prstGeom>
          <a:noFill/>
          <a:ln w="12700">
            <a:noFill/>
          </a:ln>
        </p:spPr>
        <p:txBody>
          <a:bodyPr wrap="square" lIns="36000" tIns="72000" rIns="0" bIns="72000" rtlCol="0">
            <a:spAutoFit/>
          </a:bodyPr>
          <a:lstStyle/>
          <a:p>
            <a:pPr marL="269875" indent="-3175"/>
            <a:r>
              <a:rPr lang="en-US" sz="900" dirty="0">
                <a:solidFill>
                  <a:schemeClr val="tx1"/>
                </a:solidFill>
                <a:ea typeface="Times New Roman"/>
                <a:cs typeface="Times New Roman"/>
              </a:rPr>
              <a:t>RODA </a:t>
            </a:r>
            <a:r>
              <a:rPr lang="en-US" sz="900" dirty="0" smtClean="0">
                <a:solidFill>
                  <a:schemeClr val="tx1"/>
                </a:solidFill>
                <a:ea typeface="Times New Roman"/>
                <a:cs typeface="Times New Roman"/>
              </a:rPr>
              <a:t>Repository</a:t>
            </a:r>
            <a:endParaRPr lang="hu-HU" sz="900" dirty="0" smtClean="0">
              <a:solidFill>
                <a:schemeClr val="tx1"/>
              </a:solidFill>
              <a:ea typeface="Times New Roman"/>
              <a:cs typeface="Times New Roman"/>
            </a:endParaRPr>
          </a:p>
        </p:txBody>
      </p:sp>
      <p:sp>
        <p:nvSpPr>
          <p:cNvPr id="71" name="Téglalap 70"/>
          <p:cNvSpPr/>
          <p:nvPr/>
        </p:nvSpPr>
        <p:spPr>
          <a:xfrm>
            <a:off x="4628769" y="2411383"/>
            <a:ext cx="1871545" cy="211203"/>
          </a:xfrm>
          <a:prstGeom prst="rect">
            <a:avLst/>
          </a:prstGeom>
          <a:noFill/>
          <a:ln w="12700">
            <a:noFill/>
          </a:ln>
        </p:spPr>
        <p:txBody>
          <a:bodyPr wrap="square" lIns="36000" tIns="36000" rIns="0" bIns="36000" rtlCol="0">
            <a:spAutoFit/>
          </a:bodyPr>
          <a:lstStyle/>
          <a:p>
            <a:pPr marL="269875" indent="-3175"/>
            <a:r>
              <a:rPr lang="en-US" sz="900" dirty="0" err="1">
                <a:solidFill>
                  <a:schemeClr val="tx1"/>
                </a:solidFill>
                <a:ea typeface="Times New Roman"/>
                <a:cs typeface="Times New Roman"/>
              </a:rPr>
              <a:t>ESSArch</a:t>
            </a:r>
            <a:r>
              <a:rPr lang="en-US" sz="900" dirty="0">
                <a:solidFill>
                  <a:schemeClr val="tx1"/>
                </a:solidFill>
                <a:ea typeface="Times New Roman"/>
                <a:cs typeface="Times New Roman"/>
              </a:rPr>
              <a:t> </a:t>
            </a:r>
            <a:r>
              <a:rPr lang="en-US" sz="900" dirty="0" smtClean="0">
                <a:solidFill>
                  <a:schemeClr val="tx1"/>
                </a:solidFill>
                <a:ea typeface="Times New Roman"/>
                <a:cs typeface="Times New Roman"/>
              </a:rPr>
              <a:t>Preservation Platform</a:t>
            </a:r>
            <a:endParaRPr lang="en-US" sz="800" dirty="0">
              <a:solidFill>
                <a:schemeClr val="tx1"/>
              </a:solidFill>
              <a:ea typeface="Times New Roman"/>
              <a:cs typeface="Times New Roman"/>
            </a:endParaRPr>
          </a:p>
        </p:txBody>
      </p:sp>
      <p:sp>
        <p:nvSpPr>
          <p:cNvPr id="75" name="Folyamatábra: Bekötés 74">
            <a:hlinkClick r:id="rId33" action="ppaction://hlinksldjump"/>
          </p:cNvPr>
          <p:cNvSpPr>
            <a:spLocks noChangeAspect="1"/>
          </p:cNvSpPr>
          <p:nvPr/>
        </p:nvSpPr>
        <p:spPr>
          <a:xfrm flipH="1">
            <a:off x="4723394" y="246886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olyamatábra: Bekötés 75">
            <a:hlinkClick r:id="rId34" action="ppaction://hlinksldjump"/>
          </p:cNvPr>
          <p:cNvSpPr>
            <a:spLocks noChangeAspect="1"/>
          </p:cNvSpPr>
          <p:nvPr/>
        </p:nvSpPr>
        <p:spPr>
          <a:xfrm flipH="1">
            <a:off x="4731469" y="18593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Szabadkézi sokszög 154">
            <a:hlinkClick r:id="rId9" action="ppaction://hlinksldjump"/>
          </p:cNvPr>
          <p:cNvSpPr/>
          <p:nvPr/>
        </p:nvSpPr>
        <p:spPr>
          <a:xfrm>
            <a:off x="4124050" y="1743694"/>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59" name="Szabadkézi sokszög 158">
            <a:hlinkClick r:id="rId9" action="ppaction://hlinksldjump"/>
          </p:cNvPr>
          <p:cNvSpPr/>
          <p:nvPr/>
        </p:nvSpPr>
        <p:spPr>
          <a:xfrm>
            <a:off x="4124487" y="2347326"/>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72" name="Folyamatábra: Bekötés 171">
            <a:hlinkClick r:id="rId10" action="ppaction://hlinksldjump"/>
          </p:cNvPr>
          <p:cNvSpPr>
            <a:spLocks noChangeAspect="1"/>
          </p:cNvSpPr>
          <p:nvPr/>
        </p:nvSpPr>
        <p:spPr>
          <a:xfrm flipH="1">
            <a:off x="3923813" y="501707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Lekerekített téglalap 172"/>
          <p:cNvSpPr/>
          <p:nvPr/>
        </p:nvSpPr>
        <p:spPr>
          <a:xfrm>
            <a:off x="4058504" y="5002854"/>
            <a:ext cx="768664" cy="153233"/>
          </a:xfrm>
          <a:prstGeom prst="roundRect">
            <a:avLst/>
          </a:prstGeom>
          <a:noFill/>
        </p:spPr>
        <p:txBody>
          <a:bodyPr wrap="square" lIns="36000" tIns="0" rIns="36000" bIns="0" rtlCol="0">
            <a:spAutoFit/>
          </a:bodyPr>
          <a:lstStyle/>
          <a:p>
            <a:r>
              <a:rPr lang="hu-HU" sz="900" dirty="0" smtClean="0">
                <a:ea typeface="Times New Roman"/>
                <a:cs typeface="Times New Roman"/>
              </a:rPr>
              <a:t>SOLR index</a:t>
            </a:r>
            <a:endParaRPr lang="en-US" sz="900" dirty="0">
              <a:ea typeface="Times New Roman"/>
              <a:cs typeface="Times New Roman"/>
            </a:endParaRPr>
          </a:p>
        </p:txBody>
      </p:sp>
      <p:cxnSp>
        <p:nvCxnSpPr>
          <p:cNvPr id="177" name="Egyenes összekötő 176"/>
          <p:cNvCxnSpPr/>
          <p:nvPr/>
        </p:nvCxnSpPr>
        <p:spPr>
          <a:xfrm>
            <a:off x="996840" y="4371950"/>
            <a:ext cx="8147160" cy="0"/>
          </a:xfrm>
          <a:prstGeom prst="line">
            <a:avLst/>
          </a:prstGeom>
          <a:ln w="12700">
            <a:solidFill>
              <a:schemeClr val="accent6">
                <a:lumMod val="50000"/>
              </a:schemeClr>
            </a:solidFill>
            <a:prstDash val="lgDash"/>
            <a:tailEnd type="none" w="med" len="lg"/>
          </a:ln>
        </p:spPr>
        <p:style>
          <a:lnRef idx="1">
            <a:schemeClr val="accent1"/>
          </a:lnRef>
          <a:fillRef idx="0">
            <a:schemeClr val="accent1"/>
          </a:fillRef>
          <a:effectRef idx="0">
            <a:schemeClr val="accent1"/>
          </a:effectRef>
          <a:fontRef idx="minor">
            <a:schemeClr val="tx1"/>
          </a:fontRef>
        </p:style>
      </p:cxnSp>
      <p:grpSp>
        <p:nvGrpSpPr>
          <p:cNvPr id="10" name="Csoportba foglalás 9"/>
          <p:cNvGrpSpPr/>
          <p:nvPr/>
        </p:nvGrpSpPr>
        <p:grpSpPr>
          <a:xfrm>
            <a:off x="8441464" y="4226912"/>
            <a:ext cx="648000" cy="548597"/>
            <a:chOff x="8195422" y="3895361"/>
            <a:chExt cx="903600" cy="548597"/>
          </a:xfrm>
        </p:grpSpPr>
        <p:sp>
          <p:nvSpPr>
            <p:cNvPr id="292" name="Téglalap 291"/>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93" name="Kép 292"/>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310"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179" name="Lekerekített téglalap 178"/>
          <p:cNvSpPr/>
          <p:nvPr/>
        </p:nvSpPr>
        <p:spPr>
          <a:xfrm>
            <a:off x="1120275" y="4396252"/>
            <a:ext cx="844660" cy="204311"/>
          </a:xfrm>
          <a:prstGeom prst="roundRect">
            <a:avLst/>
          </a:prstGeom>
          <a:noFill/>
        </p:spPr>
        <p:txBody>
          <a:bodyPr vert="horz" wrap="square" lIns="36000" tIns="0" rIns="36000" bIns="0" rtlCol="0">
            <a:spAutoFit/>
          </a:bodyPr>
          <a:lstStyle/>
          <a:p>
            <a:r>
              <a:rPr lang="hu-HU" sz="1200" b="1" dirty="0" smtClean="0">
                <a:solidFill>
                  <a:srgbClr val="A40000"/>
                </a:solidFill>
                <a:ea typeface="Times New Roman"/>
                <a:cs typeface="Times New Roman"/>
              </a:rPr>
              <a:t>E-ARK Web</a:t>
            </a:r>
            <a:endParaRPr lang="en-US" sz="1200" b="1" dirty="0" smtClean="0">
              <a:solidFill>
                <a:srgbClr val="A40000"/>
              </a:solidFill>
              <a:ea typeface="Times New Roman"/>
              <a:cs typeface="Times New Roman"/>
            </a:endParaRPr>
          </a:p>
        </p:txBody>
      </p:sp>
      <p:sp>
        <p:nvSpPr>
          <p:cNvPr id="161" name="Jobbra nyíl 160">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cxnSp>
        <p:nvCxnSpPr>
          <p:cNvPr id="174" name="Egyenes összekötő 173"/>
          <p:cNvCxnSpPr/>
          <p:nvPr/>
        </p:nvCxnSpPr>
        <p:spPr>
          <a:xfrm flipH="1" flipV="1">
            <a:off x="677294" y="3303299"/>
            <a:ext cx="699362" cy="235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175" name="Szabadkézi sokszög 174">
            <a:hlinkClick r:id="rId32" action="ppaction://hlinksldjump"/>
          </p:cNvPr>
          <p:cNvSpPr/>
          <p:nvPr/>
        </p:nvSpPr>
        <p:spPr>
          <a:xfrm>
            <a:off x="1367696" y="3090551"/>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(SFSB)</a:t>
            </a:r>
            <a:endParaRPr lang="en-US" sz="900" b="0" kern="1200" dirty="0">
              <a:solidFill>
                <a:schemeClr val="tx1"/>
              </a:solidFill>
            </a:endParaRPr>
          </a:p>
        </p:txBody>
      </p:sp>
      <p:cxnSp>
        <p:nvCxnSpPr>
          <p:cNvPr id="176" name="Egyenes összekötő 175"/>
          <p:cNvCxnSpPr/>
          <p:nvPr/>
        </p:nvCxnSpPr>
        <p:spPr>
          <a:xfrm flipH="1">
            <a:off x="1835696" y="3291830"/>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7800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wipe(left)">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500"/>
                                        <p:tgtEl>
                                          <p:spTgt spid="17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6"/>
                                        </p:tgtEl>
                                        <p:attrNameLst>
                                          <p:attrName>style.visibility</p:attrName>
                                        </p:attrNameLst>
                                      </p:cBhvr>
                                      <p:to>
                                        <p:strVal val="visible"/>
                                      </p:to>
                                    </p:set>
                                    <p:animEffect transition="in" filter="wipe(left)">
                                      <p:cBhvr>
                                        <p:cTn id="17"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781740465"/>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Times New Roman"/>
              </a:rPr>
              <a:t>Pilot 1 – </a:t>
            </a:r>
            <a:r>
              <a:rPr lang="hu-HU" dirty="0" err="1" smtClean="0">
                <a:solidFill>
                  <a:srgbClr val="000000"/>
                </a:solidFill>
                <a:ea typeface="Times New Roman"/>
              </a:rPr>
              <a:t>Danish</a:t>
            </a:r>
            <a:r>
              <a:rPr lang="hu-HU" dirty="0" smtClean="0">
                <a:solidFill>
                  <a:srgbClr val="000000"/>
                </a:solidFill>
                <a:ea typeface="Times New Roman"/>
              </a:rPr>
              <a:t> National </a:t>
            </a:r>
            <a:r>
              <a:rPr lang="hu-HU" dirty="0" err="1" smtClean="0">
                <a:solidFill>
                  <a:srgbClr val="000000"/>
                </a:solidFill>
                <a:ea typeface="Times New Roman"/>
              </a:rPr>
              <a:t>Archives</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5"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6"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7"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sp>
        <p:nvSpPr>
          <p:cNvPr id="161" name="Lekerekített téglalap 160"/>
          <p:cNvSpPr/>
          <p:nvPr/>
        </p:nvSpPr>
        <p:spPr>
          <a:xfrm>
            <a:off x="1969254" y="1496621"/>
            <a:ext cx="3394834" cy="612934"/>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1 - SIP Creation on relational databases</a:t>
            </a: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en-GB" sz="1200" dirty="0">
                <a:solidFill>
                  <a:srgbClr val="0070C0"/>
                </a:solidFill>
                <a:ea typeface="Times New Roman"/>
                <a:cs typeface="Times New Roman"/>
              </a:rPr>
              <a:t>4 scenarios with different databases </a:t>
            </a:r>
          </a:p>
        </p:txBody>
      </p:sp>
      <p:sp>
        <p:nvSpPr>
          <p:cNvPr id="174" name="Lekerekített téglalap 173"/>
          <p:cNvSpPr/>
          <p:nvPr/>
        </p:nvSpPr>
        <p:spPr>
          <a:xfrm>
            <a:off x="7020272" y="2261379"/>
            <a:ext cx="1927810"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DB </a:t>
            </a:r>
            <a:r>
              <a:rPr lang="hu-HU" sz="1200" dirty="0" err="1">
                <a:solidFill>
                  <a:srgbClr val="0070C0"/>
                </a:solidFill>
                <a:ea typeface="Times New Roman"/>
                <a:cs typeface="Times New Roman"/>
              </a:rPr>
              <a:t>Visualisation</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Toolkit</a:t>
            </a:r>
            <a:endParaRPr lang="en-US" sz="1200" dirty="0">
              <a:solidFill>
                <a:srgbClr val="0070C0"/>
              </a:solidFill>
              <a:ea typeface="Times New Roman"/>
              <a:cs typeface="Times New Roman"/>
            </a:endParaRPr>
          </a:p>
        </p:txBody>
      </p:sp>
      <p:grpSp>
        <p:nvGrpSpPr>
          <p:cNvPr id="32" name="Csoportba foglalás 31"/>
          <p:cNvGrpSpPr/>
          <p:nvPr/>
        </p:nvGrpSpPr>
        <p:grpSpPr>
          <a:xfrm>
            <a:off x="40168" y="2363818"/>
            <a:ext cx="648000" cy="541535"/>
            <a:chOff x="7010890" y="3110335"/>
            <a:chExt cx="900000" cy="541535"/>
          </a:xfrm>
        </p:grpSpPr>
        <p:pic>
          <p:nvPicPr>
            <p:cNvPr id="33" name="Kép 32"/>
            <p:cNvPicPr preferRelativeResize="0">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4" name="Kép 33"/>
            <p:cNvPicPr preferRelativeResize="0">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5"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36" name="Folyamatábra: Bekötés 35">
            <a:hlinkClick r:id="rId10" action="ppaction://hlinksldjump"/>
          </p:cNvPr>
          <p:cNvSpPr>
            <a:spLocks noChangeAspect="1"/>
          </p:cNvSpPr>
          <p:nvPr/>
        </p:nvSpPr>
        <p:spPr>
          <a:xfrm flipH="1">
            <a:off x="780425" y="24506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Lekerekített téglalap 36"/>
          <p:cNvSpPr/>
          <p:nvPr/>
        </p:nvSpPr>
        <p:spPr>
          <a:xfrm>
            <a:off x="884686" y="2211710"/>
            <a:ext cx="534784" cy="459700"/>
          </a:xfrm>
          <a:prstGeom prst="roundRect">
            <a:avLst/>
          </a:prstGeom>
          <a:noFill/>
        </p:spPr>
        <p:txBody>
          <a:bodyPr wrap="square" lIns="36000" tIns="0" rIns="36000" bIns="0" rtlCol="0">
            <a:spAutoFit/>
          </a:bodyPr>
          <a:lstStyle/>
          <a:p>
            <a:r>
              <a:rPr lang="hu-HU" sz="900" dirty="0" smtClean="0">
                <a:ea typeface="Times New Roman"/>
                <a:cs typeface="Times New Roman"/>
              </a:rPr>
              <a:t>ERMS</a:t>
            </a:r>
            <a:r>
              <a:rPr lang="en-US" sz="900" dirty="0" smtClean="0">
                <a:ea typeface="Times New Roman"/>
                <a:cs typeface="Times New Roman"/>
              </a:rPr>
              <a:t> </a:t>
            </a:r>
          </a:p>
          <a:p>
            <a:r>
              <a:rPr lang="en-US" sz="900" dirty="0" smtClean="0">
                <a:ea typeface="Times New Roman"/>
                <a:cs typeface="Times New Roman"/>
              </a:rPr>
              <a:t>Export Module</a:t>
            </a:r>
            <a:endParaRPr lang="en-US" sz="900" dirty="0">
              <a:ea typeface="Times New Roman"/>
              <a:cs typeface="Times New Roman"/>
            </a:endParaRPr>
          </a:p>
        </p:txBody>
      </p:sp>
      <p:cxnSp>
        <p:nvCxnSpPr>
          <p:cNvPr id="38" name="Egyenes összekötő 37"/>
          <p:cNvCxnSpPr/>
          <p:nvPr/>
        </p:nvCxnSpPr>
        <p:spPr>
          <a:xfrm flipV="1">
            <a:off x="692656" y="2651850"/>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39" name="Szabadkézi sokszög 38">
            <a:hlinkClick r:id="rId11" action="ppaction://hlinksldjump"/>
          </p:cNvPr>
          <p:cNvSpPr/>
          <p:nvPr/>
        </p:nvSpPr>
        <p:spPr>
          <a:xfrm>
            <a:off x="1368692" y="2488049"/>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(ERMS)</a:t>
            </a:r>
            <a:endParaRPr lang="en-US" sz="900" b="0" kern="1200" dirty="0">
              <a:solidFill>
                <a:schemeClr val="tx1"/>
              </a:solidFill>
            </a:endParaRPr>
          </a:p>
        </p:txBody>
      </p:sp>
      <p:cxnSp>
        <p:nvCxnSpPr>
          <p:cNvPr id="40" name="Egyenes összekötő 39"/>
          <p:cNvCxnSpPr/>
          <p:nvPr/>
        </p:nvCxnSpPr>
        <p:spPr>
          <a:xfrm flipH="1">
            <a:off x="1853720" y="2656232"/>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41" name="Lekerekített téglalap 40"/>
          <p:cNvSpPr/>
          <p:nvPr/>
        </p:nvSpPr>
        <p:spPr>
          <a:xfrm>
            <a:off x="1961232" y="2787774"/>
            <a:ext cx="2826792"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a:tabLst>
                <a:tab pos="541338" algn="l"/>
              </a:tabLst>
            </a:pPr>
            <a:r>
              <a:rPr lang="hu-HU" sz="1200" dirty="0" err="1">
                <a:solidFill>
                  <a:srgbClr val="0070C0"/>
                </a:solidFill>
                <a:ea typeface="Times New Roman"/>
                <a:cs typeface="Times New Roman"/>
              </a:rPr>
              <a:t>Joint</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Pilot 3 </a:t>
            </a:r>
            <a:r>
              <a:rPr lang="hu-HU" sz="1200" dirty="0" err="1" smtClean="0">
                <a:solidFill>
                  <a:srgbClr val="0070C0"/>
                </a:solidFill>
                <a:ea typeface="Times New Roman"/>
                <a:cs typeface="Times New Roman"/>
              </a:rPr>
              <a:t>to</a:t>
            </a:r>
            <a:r>
              <a:rPr lang="hu-HU" sz="1200" dirty="0" smtClean="0">
                <a:solidFill>
                  <a:srgbClr val="0070C0"/>
                </a:solidFill>
                <a:ea typeface="Times New Roman"/>
                <a:cs typeface="Times New Roman"/>
              </a:rPr>
              <a:t> test </a:t>
            </a:r>
            <a:r>
              <a:rPr lang="hu-HU" sz="1200" dirty="0">
                <a:solidFill>
                  <a:srgbClr val="0070C0"/>
                </a:solidFill>
                <a:ea typeface="Times New Roman"/>
                <a:cs typeface="Times New Roman"/>
              </a:rPr>
              <a:t>ERMS Export </a:t>
            </a:r>
            <a:r>
              <a:rPr lang="hu-HU" sz="1200" dirty="0" err="1">
                <a:solidFill>
                  <a:srgbClr val="0070C0"/>
                </a:solidFill>
                <a:ea typeface="Times New Roman"/>
                <a:cs typeface="Times New Roman"/>
              </a:rPr>
              <a:t>Module</a:t>
            </a:r>
            <a:endParaRPr lang="en-US" sz="1200" dirty="0">
              <a:solidFill>
                <a:srgbClr val="0070C0"/>
              </a:solidFill>
              <a:ea typeface="Times New Roman"/>
              <a:cs typeface="Times New Roman"/>
            </a:endParaRPr>
          </a:p>
        </p:txBody>
      </p:sp>
      <p:cxnSp>
        <p:nvCxnSpPr>
          <p:cNvPr id="42" name="Egyenes összekötő 41"/>
          <p:cNvCxnSpPr/>
          <p:nvPr/>
        </p:nvCxnSpPr>
        <p:spPr>
          <a:xfrm flipH="1">
            <a:off x="3196522" y="3579862"/>
            <a:ext cx="4175818" cy="1441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43" name="Folyamatábra: Bekötés 42">
            <a:hlinkClick r:id="rId12" action="ppaction://hlinksldjump"/>
          </p:cNvPr>
          <p:cNvSpPr>
            <a:spLocks noChangeAspect="1"/>
          </p:cNvSpPr>
          <p:nvPr/>
        </p:nvSpPr>
        <p:spPr>
          <a:xfrm flipH="1">
            <a:off x="2106304" y="343584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Lekerekített téglalap 43"/>
          <p:cNvSpPr/>
          <p:nvPr/>
        </p:nvSpPr>
        <p:spPr>
          <a:xfrm>
            <a:off x="2252586" y="3444632"/>
            <a:ext cx="552044" cy="153233"/>
          </a:xfrm>
          <a:prstGeom prst="roundRect">
            <a:avLst/>
          </a:prstGeom>
          <a:noFill/>
        </p:spPr>
        <p:txBody>
          <a:bodyPr wrap="square" lIns="36000" tIns="0" rIns="36000" bIns="0" rtlCol="0">
            <a:spAutoFit/>
          </a:bodyPr>
          <a:lstStyle/>
          <a:p>
            <a:r>
              <a:rPr lang="en-US" sz="900" dirty="0" smtClean="0">
                <a:ea typeface="Times New Roman"/>
                <a:cs typeface="Times New Roman"/>
              </a:rPr>
              <a:t>UAM</a:t>
            </a:r>
            <a:endParaRPr lang="en-US" sz="900" dirty="0">
              <a:ea typeface="Times New Roman"/>
              <a:cs typeface="Times New Roman"/>
            </a:endParaRPr>
          </a:p>
        </p:txBody>
      </p:sp>
      <p:sp>
        <p:nvSpPr>
          <p:cNvPr id="45" name="Szabadkézi sokszög 44">
            <a:hlinkClick r:id="rId13" action="ppaction://hlinksldjump"/>
          </p:cNvPr>
          <p:cNvSpPr/>
          <p:nvPr/>
        </p:nvSpPr>
        <p:spPr>
          <a:xfrm>
            <a:off x="2836522" y="3444648"/>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46" name="Egyenes összekötő 45"/>
          <p:cNvCxnSpPr/>
          <p:nvPr/>
        </p:nvCxnSpPr>
        <p:spPr>
          <a:xfrm>
            <a:off x="2037523" y="3594279"/>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47" name="Jobbra nyíl 46">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497800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38445701"/>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a:solidFill>
                  <a:srgbClr val="000000"/>
                </a:solidFill>
                <a:ea typeface="Times New Roman"/>
              </a:rPr>
              <a:t>Pilot 2 - National </a:t>
            </a:r>
            <a:r>
              <a:rPr lang="hu-HU" dirty="0" err="1">
                <a:solidFill>
                  <a:srgbClr val="000000"/>
                </a:solidFill>
                <a:ea typeface="Times New Roman"/>
              </a:rPr>
              <a:t>Archives</a:t>
            </a:r>
            <a:r>
              <a:rPr lang="hu-HU" dirty="0">
                <a:solidFill>
                  <a:srgbClr val="000000"/>
                </a:solidFill>
                <a:ea typeface="Times New Roman"/>
              </a:rPr>
              <a:t> of </a:t>
            </a:r>
            <a:r>
              <a:rPr lang="hu-HU" dirty="0" err="1">
                <a:solidFill>
                  <a:srgbClr val="000000"/>
                </a:solidFill>
                <a:ea typeface="Times New Roman"/>
              </a:rPr>
              <a:t>Norway</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26" name="Csoportba foglalás 325"/>
          <p:cNvGrpSpPr/>
          <p:nvPr/>
        </p:nvGrpSpPr>
        <p:grpSpPr>
          <a:xfrm>
            <a:off x="8452412" y="2229888"/>
            <a:ext cx="648000" cy="541535"/>
            <a:chOff x="7010890" y="3110335"/>
            <a:chExt cx="900000" cy="541535"/>
          </a:xfrm>
        </p:grpSpPr>
        <p:pic>
          <p:nvPicPr>
            <p:cNvPr id="327" name="Kép 326"/>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29"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1" name="Egyenes összekötő 80"/>
          <p:cNvCxnSpPr/>
          <p:nvPr/>
        </p:nvCxnSpPr>
        <p:spPr>
          <a:xfrm flipH="1">
            <a:off x="6596023" y="2504535"/>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9" name="Szabadkézi sokszög 108">
            <a:hlinkClick r:id="rId6" action="ppaction://hlinksldjump"/>
          </p:cNvPr>
          <p:cNvSpPr/>
          <p:nvPr/>
        </p:nvSpPr>
        <p:spPr>
          <a:xfrm>
            <a:off x="6796316" y="234710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Egyenes összekötő 118"/>
          <p:cNvCxnSpPr/>
          <p:nvPr/>
        </p:nvCxnSpPr>
        <p:spPr>
          <a:xfrm flipH="1">
            <a:off x="7159940" y="2514512"/>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p:nvPr/>
        </p:nvCxnSpPr>
        <p:spPr>
          <a:xfrm flipV="1">
            <a:off x="7372340" y="2403702"/>
            <a:ext cx="1080000" cy="0"/>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4" name="Folyamatábra: Bekötés 133">
            <a:hlinkClick r:id="rId7" action="ppaction://hlinksldjump"/>
          </p:cNvPr>
          <p:cNvSpPr>
            <a:spLocks noChangeAspect="1"/>
          </p:cNvSpPr>
          <p:nvPr/>
        </p:nvSpPr>
        <p:spPr>
          <a:xfrm flipH="1">
            <a:off x="7447573" y="224545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Lekerekített téglalap 134"/>
          <p:cNvSpPr/>
          <p:nvPr/>
        </p:nvSpPr>
        <p:spPr>
          <a:xfrm>
            <a:off x="7580024" y="2258685"/>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flipV="1">
            <a:off x="2035818" y="2505332"/>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6" name="Folyamatábra: Bekötés 225">
            <a:hlinkClick r:id="rId8" action="ppaction://hlinksldjump"/>
          </p:cNvPr>
          <p:cNvSpPr>
            <a:spLocks noChangeAspect="1"/>
          </p:cNvSpPr>
          <p:nvPr/>
        </p:nvSpPr>
        <p:spPr>
          <a:xfrm flipH="1">
            <a:off x="2112691" y="231888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Lekerekített téglalap 226"/>
          <p:cNvSpPr/>
          <p:nvPr/>
        </p:nvSpPr>
        <p:spPr>
          <a:xfrm>
            <a:off x="2238551" y="2203310"/>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endParaRPr lang="hu-HU" sz="900" dirty="0" smtClean="0">
              <a:ea typeface="Times New Roman"/>
              <a:cs typeface="Times New Roman"/>
            </a:endParaRPr>
          </a:p>
          <a:p>
            <a:r>
              <a:rPr lang="hu-HU" sz="900" dirty="0" smtClean="0">
                <a:ea typeface="Times New Roman"/>
                <a:cs typeface="Times New Roman"/>
              </a:rPr>
              <a:t>Producer</a:t>
            </a:r>
            <a:endParaRPr lang="en-US" sz="900" dirty="0">
              <a:ea typeface="Times New Roman"/>
              <a:cs typeface="Times New Roman"/>
            </a:endParaRPr>
          </a:p>
        </p:txBody>
      </p:sp>
      <p:sp>
        <p:nvSpPr>
          <p:cNvPr id="231" name="Szabadkézi sokszög 230">
            <a:hlinkClick r:id="rId6" action="ppaction://hlinksldjump"/>
          </p:cNvPr>
          <p:cNvSpPr/>
          <p:nvPr/>
        </p:nvSpPr>
        <p:spPr>
          <a:xfrm>
            <a:off x="2836412" y="2353451"/>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grpSp>
        <p:nvGrpSpPr>
          <p:cNvPr id="254" name="Csoportba foglalás 253"/>
          <p:cNvGrpSpPr/>
          <p:nvPr/>
        </p:nvGrpSpPr>
        <p:grpSpPr>
          <a:xfrm>
            <a:off x="40168" y="2363818"/>
            <a:ext cx="648000" cy="541535"/>
            <a:chOff x="7010890" y="3110335"/>
            <a:chExt cx="900000" cy="541535"/>
          </a:xfrm>
        </p:grpSpPr>
        <p:pic>
          <p:nvPicPr>
            <p:cNvPr id="255" name="Kép 254"/>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256" name="Kép 255"/>
            <p:cNvPicPr preferRelativeResize="0">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257"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267" name="Egyenes összekötő 266"/>
          <p:cNvCxnSpPr>
            <a:endCxn id="255" idx="3"/>
          </p:cNvCxnSpPr>
          <p:nvPr/>
        </p:nvCxnSpPr>
        <p:spPr>
          <a:xfrm flipH="1">
            <a:off x="688168" y="2634586"/>
            <a:ext cx="134865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3208124" y="2505332"/>
            <a:ext cx="740709"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9" action="ppaction://hlinksldjump"/>
          </p:cNvPr>
          <p:cNvSpPr>
            <a:spLocks noChangeAspect="1"/>
          </p:cNvSpPr>
          <p:nvPr/>
        </p:nvSpPr>
        <p:spPr>
          <a:xfrm flipH="1">
            <a:off x="3309627" y="23268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Lekerekített téglalap 148"/>
          <p:cNvSpPr/>
          <p:nvPr/>
        </p:nvSpPr>
        <p:spPr>
          <a:xfrm>
            <a:off x="3443438" y="2206211"/>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r>
              <a:rPr lang="hu-HU" sz="900" dirty="0" smtClean="0">
                <a:ea typeface="Times New Roman"/>
                <a:cs typeface="Times New Roman"/>
              </a:rPr>
              <a:t> </a:t>
            </a:r>
          </a:p>
          <a:p>
            <a:r>
              <a:rPr lang="hu-HU" sz="900" dirty="0" err="1" smtClean="0">
                <a:ea typeface="Times New Roman"/>
                <a:cs typeface="Times New Roman"/>
              </a:rPr>
              <a:t>Archive</a:t>
            </a:r>
            <a:endParaRPr lang="en-US" sz="900" dirty="0">
              <a:ea typeface="Times New Roman"/>
              <a:cs typeface="Times New Roman"/>
            </a:endParaRPr>
          </a:p>
        </p:txBody>
      </p:sp>
      <p:sp>
        <p:nvSpPr>
          <p:cNvPr id="160" name="Lekerekített téglalap 159"/>
          <p:cNvSpPr/>
          <p:nvPr/>
        </p:nvSpPr>
        <p:spPr>
          <a:xfrm>
            <a:off x="3948833" y="2293361"/>
            <a:ext cx="2647190"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1" name="Téglalap 70"/>
          <p:cNvSpPr/>
          <p:nvPr/>
        </p:nvSpPr>
        <p:spPr>
          <a:xfrm>
            <a:off x="4628769" y="2411383"/>
            <a:ext cx="1871545" cy="211203"/>
          </a:xfrm>
          <a:prstGeom prst="rect">
            <a:avLst/>
          </a:prstGeom>
          <a:noFill/>
          <a:ln w="12700">
            <a:noFill/>
          </a:ln>
        </p:spPr>
        <p:txBody>
          <a:bodyPr wrap="square" lIns="36000" tIns="36000" rIns="0" bIns="36000" rtlCol="0">
            <a:spAutoFit/>
          </a:bodyPr>
          <a:lstStyle/>
          <a:p>
            <a:pPr marL="269875" indent="-3175"/>
            <a:r>
              <a:rPr lang="en-US" sz="900" dirty="0" err="1">
                <a:solidFill>
                  <a:schemeClr val="tx1"/>
                </a:solidFill>
                <a:ea typeface="Times New Roman"/>
                <a:cs typeface="Times New Roman"/>
              </a:rPr>
              <a:t>ESSArch</a:t>
            </a:r>
            <a:r>
              <a:rPr lang="en-US" sz="900" dirty="0">
                <a:solidFill>
                  <a:schemeClr val="tx1"/>
                </a:solidFill>
                <a:ea typeface="Times New Roman"/>
                <a:cs typeface="Times New Roman"/>
              </a:rPr>
              <a:t> </a:t>
            </a:r>
            <a:r>
              <a:rPr lang="en-US" sz="900" dirty="0" smtClean="0">
                <a:solidFill>
                  <a:schemeClr val="tx1"/>
                </a:solidFill>
                <a:ea typeface="Times New Roman"/>
                <a:cs typeface="Times New Roman"/>
              </a:rPr>
              <a:t>Preservation Platform</a:t>
            </a:r>
            <a:endParaRPr lang="en-US" sz="800" dirty="0">
              <a:solidFill>
                <a:schemeClr val="tx1"/>
              </a:solidFill>
              <a:ea typeface="Times New Roman"/>
              <a:cs typeface="Times New Roman"/>
            </a:endParaRPr>
          </a:p>
        </p:txBody>
      </p:sp>
      <p:sp>
        <p:nvSpPr>
          <p:cNvPr id="75" name="Folyamatábra: Bekötés 74">
            <a:hlinkClick r:id="rId10" action="ppaction://hlinksldjump"/>
          </p:cNvPr>
          <p:cNvSpPr>
            <a:spLocks noChangeAspect="1"/>
          </p:cNvSpPr>
          <p:nvPr/>
        </p:nvSpPr>
        <p:spPr>
          <a:xfrm flipH="1">
            <a:off x="4723394" y="246886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Szabadkézi sokszög 158">
            <a:hlinkClick r:id="rId6" action="ppaction://hlinksldjump"/>
          </p:cNvPr>
          <p:cNvSpPr/>
          <p:nvPr/>
        </p:nvSpPr>
        <p:spPr>
          <a:xfrm>
            <a:off x="4124487" y="2347326"/>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61" name="Lekerekített téglalap 160"/>
          <p:cNvSpPr/>
          <p:nvPr/>
        </p:nvSpPr>
        <p:spPr>
          <a:xfrm>
            <a:off x="187534" y="3080797"/>
            <a:ext cx="3952418" cy="612934"/>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a:t>
            </a:r>
            <a:r>
              <a:rPr lang="hu-HU" sz="1200" b="1" dirty="0">
                <a:solidFill>
                  <a:srgbClr val="0070C0"/>
                </a:solidFill>
                <a:ea typeface="Times New Roman"/>
                <a:cs typeface="Times New Roman"/>
              </a:rPr>
              <a:t>2</a:t>
            </a:r>
            <a:r>
              <a:rPr lang="en-GB" sz="1200" b="1" dirty="0">
                <a:solidFill>
                  <a:srgbClr val="0070C0"/>
                </a:solidFill>
                <a:ea typeface="Times New Roman"/>
                <a:cs typeface="Times New Roman"/>
              </a:rPr>
              <a:t> - </a:t>
            </a:r>
            <a:r>
              <a:rPr lang="en-US" sz="1200" b="1" dirty="0">
                <a:solidFill>
                  <a:srgbClr val="0070C0"/>
                </a:solidFill>
                <a:ea typeface="Times New Roman"/>
                <a:cs typeface="Times New Roman"/>
              </a:rPr>
              <a:t>SIP creation and ingest of records</a:t>
            </a:r>
            <a:endParaRPr lang="en-GB" sz="1200" b="1" dirty="0">
              <a:solidFill>
                <a:srgbClr val="0070C0"/>
              </a:solidFill>
              <a:ea typeface="Times New Roman"/>
              <a:cs typeface="Times New Roman"/>
            </a:endParaRP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hu-HU" sz="1200" dirty="0">
                <a:solidFill>
                  <a:srgbClr val="0070C0"/>
                </a:solidFill>
                <a:ea typeface="Times New Roman"/>
                <a:cs typeface="Times New Roman"/>
              </a:rPr>
              <a:t>3</a:t>
            </a:r>
            <a:r>
              <a:rPr lang="en-GB" sz="1200" dirty="0">
                <a:solidFill>
                  <a:srgbClr val="0070C0"/>
                </a:solidFill>
                <a:ea typeface="Times New Roman"/>
                <a:cs typeface="Times New Roman"/>
              </a:rPr>
              <a:t> scenarios with different </a:t>
            </a:r>
            <a:r>
              <a:rPr lang="hu-HU" sz="1200" dirty="0" err="1">
                <a:solidFill>
                  <a:srgbClr val="0070C0"/>
                </a:solidFill>
                <a:ea typeface="Times New Roman"/>
                <a:cs typeface="Times New Roman"/>
              </a:rPr>
              <a:t>record</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types</a:t>
            </a:r>
            <a:r>
              <a:rPr lang="en-GB" sz="1200" dirty="0">
                <a:solidFill>
                  <a:srgbClr val="0070C0"/>
                </a:solidFill>
                <a:ea typeface="Times New Roman"/>
                <a:cs typeface="Times New Roman"/>
              </a:rPr>
              <a:t> </a:t>
            </a:r>
          </a:p>
        </p:txBody>
      </p:sp>
      <p:sp>
        <p:nvSpPr>
          <p:cNvPr id="175" name="Lekerekített téglalap 174"/>
          <p:cNvSpPr/>
          <p:nvPr/>
        </p:nvSpPr>
        <p:spPr>
          <a:xfrm>
            <a:off x="6948264" y="2864773"/>
            <a:ext cx="2016224"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DIP </a:t>
            </a:r>
            <a:r>
              <a:rPr lang="hu-HU" sz="1200" dirty="0" err="1">
                <a:solidFill>
                  <a:srgbClr val="0070C0"/>
                </a:solidFill>
                <a:ea typeface="Times New Roman"/>
                <a:cs typeface="Times New Roman"/>
              </a:rPr>
              <a:t>creation</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from</a:t>
            </a:r>
            <a:r>
              <a:rPr lang="hu-HU" sz="1200" dirty="0">
                <a:solidFill>
                  <a:srgbClr val="0070C0"/>
                </a:solidFill>
                <a:ea typeface="Times New Roman"/>
                <a:cs typeface="Times New Roman"/>
              </a:rPr>
              <a:t> EPP </a:t>
            </a:r>
            <a:endParaRPr lang="en-US" sz="1200" dirty="0">
              <a:solidFill>
                <a:srgbClr val="0070C0"/>
              </a:solidFill>
              <a:ea typeface="Times New Roman"/>
              <a:cs typeface="Times New Roman"/>
            </a:endParaRPr>
          </a:p>
        </p:txBody>
      </p:sp>
      <p:sp>
        <p:nvSpPr>
          <p:cNvPr id="178" name="Lekerekített téglalap 177"/>
          <p:cNvSpPr/>
          <p:nvPr/>
        </p:nvSpPr>
        <p:spPr>
          <a:xfrm>
            <a:off x="1331640" y="1635646"/>
            <a:ext cx="1639778"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to</a:t>
            </a:r>
            <a:r>
              <a:rPr lang="hu-HU" sz="1200" dirty="0">
                <a:solidFill>
                  <a:srgbClr val="0070C0"/>
                </a:solidFill>
                <a:ea typeface="Times New Roman"/>
                <a:cs typeface="Times New Roman"/>
              </a:rPr>
              <a:t> test ETP</a:t>
            </a:r>
            <a:endParaRPr lang="en-US" sz="1200" dirty="0">
              <a:solidFill>
                <a:srgbClr val="0070C0"/>
              </a:solidFill>
              <a:ea typeface="Times New Roman"/>
              <a:cs typeface="Times New Roman"/>
            </a:endParaRPr>
          </a:p>
        </p:txBody>
      </p:sp>
      <p:sp>
        <p:nvSpPr>
          <p:cNvPr id="42" name="Jobbra nyíl 41">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15223076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42510128"/>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a:solidFill>
                  <a:srgbClr val="000000"/>
                </a:solidFill>
                <a:ea typeface="Times New Roman"/>
              </a:rPr>
              <a:t>Pilot 3 - National </a:t>
            </a:r>
            <a:r>
              <a:rPr lang="hu-HU" dirty="0" err="1">
                <a:solidFill>
                  <a:srgbClr val="000000"/>
                </a:solidFill>
                <a:ea typeface="Times New Roman"/>
              </a:rPr>
              <a:t>Archives</a:t>
            </a:r>
            <a:r>
              <a:rPr lang="hu-HU" dirty="0">
                <a:solidFill>
                  <a:srgbClr val="000000"/>
                </a:solidFill>
                <a:ea typeface="Times New Roman"/>
              </a:rPr>
              <a:t> of </a:t>
            </a:r>
            <a:r>
              <a:rPr lang="hu-HU" dirty="0" err="1">
                <a:solidFill>
                  <a:srgbClr val="000000"/>
                </a:solidFill>
                <a:ea typeface="Times New Roman"/>
              </a:rPr>
              <a:t>Estonia</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26" name="Csoportba foglalás 325"/>
          <p:cNvGrpSpPr/>
          <p:nvPr/>
        </p:nvGrpSpPr>
        <p:grpSpPr>
          <a:xfrm>
            <a:off x="8452412" y="2229888"/>
            <a:ext cx="648000" cy="541535"/>
            <a:chOff x="7010890" y="3110335"/>
            <a:chExt cx="900000" cy="541535"/>
          </a:xfrm>
        </p:grpSpPr>
        <p:pic>
          <p:nvPicPr>
            <p:cNvPr id="327" name="Kép 326"/>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29"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grpSp>
        <p:nvGrpSpPr>
          <p:cNvPr id="254" name="Csoportba foglalás 253"/>
          <p:cNvGrpSpPr/>
          <p:nvPr/>
        </p:nvGrpSpPr>
        <p:grpSpPr>
          <a:xfrm>
            <a:off x="40168" y="2363818"/>
            <a:ext cx="648000" cy="541535"/>
            <a:chOff x="7010890" y="3110335"/>
            <a:chExt cx="900000" cy="541535"/>
          </a:xfrm>
        </p:grpSpPr>
        <p:pic>
          <p:nvPicPr>
            <p:cNvPr id="255" name="Kép 254"/>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256" name="Kép 255"/>
            <p:cNvPicPr preferRelativeResize="0">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257"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60" name="Folyamatábra: Bekötés 259">
            <a:hlinkClick r:id="rId6" action="ppaction://hlinksldjump"/>
          </p:cNvPr>
          <p:cNvSpPr>
            <a:spLocks noChangeAspect="1"/>
          </p:cNvSpPr>
          <p:nvPr/>
        </p:nvSpPr>
        <p:spPr>
          <a:xfrm flipH="1">
            <a:off x="780425" y="24506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Lekerekített téglalap 260"/>
          <p:cNvSpPr/>
          <p:nvPr/>
        </p:nvSpPr>
        <p:spPr>
          <a:xfrm>
            <a:off x="884686" y="2211710"/>
            <a:ext cx="534784" cy="459700"/>
          </a:xfrm>
          <a:prstGeom prst="roundRect">
            <a:avLst/>
          </a:prstGeom>
          <a:noFill/>
        </p:spPr>
        <p:txBody>
          <a:bodyPr wrap="square" lIns="36000" tIns="0" rIns="36000" bIns="0" rtlCol="0">
            <a:spAutoFit/>
          </a:bodyPr>
          <a:lstStyle/>
          <a:p>
            <a:r>
              <a:rPr lang="hu-HU" sz="900" dirty="0" smtClean="0">
                <a:ea typeface="Times New Roman"/>
                <a:cs typeface="Times New Roman"/>
              </a:rPr>
              <a:t>ERMS</a:t>
            </a:r>
            <a:r>
              <a:rPr lang="en-US" sz="900" dirty="0" smtClean="0">
                <a:ea typeface="Times New Roman"/>
                <a:cs typeface="Times New Roman"/>
              </a:rPr>
              <a:t> </a:t>
            </a:r>
          </a:p>
          <a:p>
            <a:r>
              <a:rPr lang="en-US" sz="900" dirty="0" smtClean="0">
                <a:ea typeface="Times New Roman"/>
                <a:cs typeface="Times New Roman"/>
              </a:rPr>
              <a:t>Export Module</a:t>
            </a:r>
            <a:endParaRPr lang="en-US" sz="900" dirty="0">
              <a:ea typeface="Times New Roman"/>
              <a:cs typeface="Times New Roman"/>
            </a:endParaRPr>
          </a:p>
        </p:txBody>
      </p:sp>
      <p:cxnSp>
        <p:nvCxnSpPr>
          <p:cNvPr id="263" name="Egyenes összekötő 262"/>
          <p:cNvCxnSpPr/>
          <p:nvPr/>
        </p:nvCxnSpPr>
        <p:spPr>
          <a:xfrm flipV="1">
            <a:off x="692656" y="2651850"/>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5" name="Szabadkézi sokszög 264">
            <a:hlinkClick r:id="rId7" action="ppaction://hlinksldjump"/>
          </p:cNvPr>
          <p:cNvSpPr/>
          <p:nvPr/>
        </p:nvSpPr>
        <p:spPr>
          <a:xfrm>
            <a:off x="1368692" y="2488049"/>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(ERMS)</a:t>
            </a:r>
            <a:endParaRPr lang="en-US" sz="900" b="0" kern="1200" dirty="0">
              <a:solidFill>
                <a:schemeClr val="tx1"/>
              </a:solidFill>
            </a:endParaRPr>
          </a:p>
        </p:txBody>
      </p:sp>
      <p:cxnSp>
        <p:nvCxnSpPr>
          <p:cNvPr id="267" name="Egyenes összekötő 266"/>
          <p:cNvCxnSpPr/>
          <p:nvPr/>
        </p:nvCxnSpPr>
        <p:spPr>
          <a:xfrm flipH="1">
            <a:off x="3196522" y="3579862"/>
            <a:ext cx="4175818" cy="1441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a:off x="7372340" y="2715766"/>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74" name="Folyamatábra: Bekötés 173">
            <a:hlinkClick r:id="rId8" action="ppaction://hlinksldjump"/>
          </p:cNvPr>
          <p:cNvSpPr>
            <a:spLocks noChangeAspect="1"/>
          </p:cNvSpPr>
          <p:nvPr/>
        </p:nvSpPr>
        <p:spPr>
          <a:xfrm flipH="1">
            <a:off x="7447573" y="25427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Lekerekített téglalap 174"/>
          <p:cNvSpPr/>
          <p:nvPr/>
        </p:nvSpPr>
        <p:spPr>
          <a:xfrm>
            <a:off x="7580972" y="2438827"/>
            <a:ext cx="982768" cy="306467"/>
          </a:xfrm>
          <a:prstGeom prst="roundRect">
            <a:avLst/>
          </a:prstGeom>
          <a:noFill/>
        </p:spPr>
        <p:txBody>
          <a:bodyPr wrap="square" lIns="36000" tIns="0" rIns="36000" bIns="0" rtlCol="0">
            <a:spAutoFit/>
          </a:bodyPr>
          <a:lstStyle/>
          <a:p>
            <a:r>
              <a:rPr lang="hu-HU" sz="900" dirty="0" smtClean="0">
                <a:ea typeface="Times New Roman"/>
                <a:cs typeface="Times New Roman"/>
              </a:rPr>
              <a:t>CMIS </a:t>
            </a:r>
            <a:r>
              <a:rPr lang="hu-HU" sz="900" dirty="0" err="1" smtClean="0">
                <a:ea typeface="Times New Roman"/>
                <a:cs typeface="Times New Roman"/>
              </a:rPr>
              <a:t>Portal</a:t>
            </a:r>
            <a:r>
              <a:rPr lang="hu-HU" sz="900" dirty="0">
                <a:ea typeface="Times New Roman"/>
                <a:cs typeface="Times New Roman"/>
              </a:rPr>
              <a:t> </a:t>
            </a:r>
            <a:r>
              <a:rPr lang="hu-HU" sz="900" dirty="0" smtClean="0">
                <a:ea typeface="Times New Roman"/>
                <a:cs typeface="Times New Roman"/>
              </a:rPr>
              <a:t> </a:t>
            </a:r>
            <a:r>
              <a:rPr lang="hu-HU" sz="900" dirty="0" err="1" smtClean="0">
                <a:ea typeface="Times New Roman"/>
                <a:cs typeface="Times New Roman"/>
              </a:rPr>
              <a:t>Viewer</a:t>
            </a:r>
            <a:endParaRPr lang="hu-HU" sz="900" dirty="0" smtClean="0">
              <a:ea typeface="Times New Roman"/>
              <a:cs typeface="Times New Roman"/>
            </a:endParaRPr>
          </a:p>
        </p:txBody>
      </p:sp>
      <p:sp>
        <p:nvSpPr>
          <p:cNvPr id="176" name="Folyamatábra: Bekötés 175">
            <a:hlinkClick r:id="rId9" action="ppaction://hlinksldjump"/>
          </p:cNvPr>
          <p:cNvSpPr>
            <a:spLocks noChangeAspect="1"/>
          </p:cNvSpPr>
          <p:nvPr/>
        </p:nvSpPr>
        <p:spPr>
          <a:xfrm flipH="1">
            <a:off x="2106304" y="343584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Lekerekített téglalap 177"/>
          <p:cNvSpPr/>
          <p:nvPr/>
        </p:nvSpPr>
        <p:spPr>
          <a:xfrm>
            <a:off x="2252586" y="3444632"/>
            <a:ext cx="552044" cy="153233"/>
          </a:xfrm>
          <a:prstGeom prst="roundRect">
            <a:avLst/>
          </a:prstGeom>
          <a:noFill/>
        </p:spPr>
        <p:txBody>
          <a:bodyPr wrap="square" lIns="36000" tIns="0" rIns="36000" bIns="0" rtlCol="0">
            <a:spAutoFit/>
          </a:bodyPr>
          <a:lstStyle/>
          <a:p>
            <a:r>
              <a:rPr lang="en-US" sz="900" dirty="0" smtClean="0">
                <a:ea typeface="Times New Roman"/>
                <a:cs typeface="Times New Roman"/>
              </a:rPr>
              <a:t>UAM</a:t>
            </a:r>
            <a:endParaRPr lang="en-US" sz="900" dirty="0">
              <a:ea typeface="Times New Roman"/>
              <a:cs typeface="Times New Roman"/>
            </a:endParaRPr>
          </a:p>
        </p:txBody>
      </p:sp>
      <p:sp>
        <p:nvSpPr>
          <p:cNvPr id="180" name="Szabadkézi sokszög 179">
            <a:hlinkClick r:id="rId10" action="ppaction://hlinksldjump"/>
          </p:cNvPr>
          <p:cNvSpPr/>
          <p:nvPr/>
        </p:nvSpPr>
        <p:spPr>
          <a:xfrm>
            <a:off x="2836522" y="3444648"/>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181" name="Egyenes összekötő 180"/>
          <p:cNvCxnSpPr/>
          <p:nvPr/>
        </p:nvCxnSpPr>
        <p:spPr>
          <a:xfrm>
            <a:off x="2037523" y="3594279"/>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182" name="Egyenes összekötő 181"/>
          <p:cNvCxnSpPr/>
          <p:nvPr/>
        </p:nvCxnSpPr>
        <p:spPr>
          <a:xfrm flipH="1">
            <a:off x="1853720" y="2656232"/>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183" name="Lekerekített téglalap 182"/>
          <p:cNvSpPr/>
          <p:nvPr/>
        </p:nvSpPr>
        <p:spPr>
          <a:xfrm>
            <a:off x="1376656" y="1419622"/>
            <a:ext cx="6732762" cy="612934"/>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a:t>
            </a:r>
            <a:r>
              <a:rPr lang="hu-HU" sz="1200" b="1" dirty="0">
                <a:solidFill>
                  <a:srgbClr val="0070C0"/>
                </a:solidFill>
                <a:ea typeface="Times New Roman"/>
                <a:cs typeface="Times New Roman"/>
              </a:rPr>
              <a:t>3</a:t>
            </a:r>
            <a:r>
              <a:rPr lang="en-GB" sz="1200" b="1" dirty="0">
                <a:solidFill>
                  <a:srgbClr val="0070C0"/>
                </a:solidFill>
                <a:ea typeface="Times New Roman"/>
                <a:cs typeface="Times New Roman"/>
              </a:rPr>
              <a:t> - </a:t>
            </a:r>
            <a:r>
              <a:rPr lang="en-US" sz="1200" b="1" dirty="0">
                <a:solidFill>
                  <a:srgbClr val="0070C0"/>
                </a:solidFill>
                <a:ea typeface="Times New Roman"/>
                <a:cs typeface="Times New Roman"/>
              </a:rPr>
              <a:t>Ingest from government agencies</a:t>
            </a: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hu-HU" sz="1200" dirty="0">
                <a:solidFill>
                  <a:srgbClr val="0070C0"/>
                </a:solidFill>
                <a:ea typeface="Times New Roman"/>
                <a:cs typeface="Times New Roman"/>
              </a:rPr>
              <a:t>2 </a:t>
            </a:r>
            <a:r>
              <a:rPr lang="hu-HU" sz="1200" dirty="0" err="1">
                <a:solidFill>
                  <a:srgbClr val="0070C0"/>
                </a:solidFill>
                <a:ea typeface="Times New Roman"/>
                <a:cs typeface="Times New Roman"/>
              </a:rPr>
              <a:t>pre-ingest</a:t>
            </a:r>
            <a:r>
              <a:rPr lang="hu-HU" sz="1200" dirty="0">
                <a:solidFill>
                  <a:srgbClr val="0070C0"/>
                </a:solidFill>
                <a:ea typeface="Times New Roman"/>
                <a:cs typeface="Times New Roman"/>
              </a:rPr>
              <a:t>/ingest</a:t>
            </a:r>
            <a:r>
              <a:rPr lang="en-GB" sz="1200" dirty="0">
                <a:solidFill>
                  <a:srgbClr val="0070C0"/>
                </a:solidFill>
                <a:ea typeface="Times New Roman"/>
                <a:cs typeface="Times New Roman"/>
              </a:rPr>
              <a:t> </a:t>
            </a:r>
            <a:r>
              <a:rPr lang="hu-HU" sz="1200" dirty="0">
                <a:solidFill>
                  <a:srgbClr val="0070C0"/>
                </a:solidFill>
                <a:ea typeface="Times New Roman"/>
                <a:cs typeface="Times New Roman"/>
              </a:rPr>
              <a:t>and 2 </a:t>
            </a:r>
            <a:r>
              <a:rPr lang="hu-HU" sz="1200" dirty="0" err="1">
                <a:solidFill>
                  <a:srgbClr val="0070C0"/>
                </a:solidFill>
                <a:ea typeface="Times New Roman"/>
                <a:cs typeface="Times New Roman"/>
              </a:rPr>
              <a:t>access</a:t>
            </a:r>
            <a:r>
              <a:rPr lang="hu-HU" sz="1200" dirty="0">
                <a:solidFill>
                  <a:srgbClr val="0070C0"/>
                </a:solidFill>
                <a:ea typeface="Times New Roman"/>
                <a:cs typeface="Times New Roman"/>
              </a:rPr>
              <a:t> </a:t>
            </a:r>
            <a:r>
              <a:rPr lang="en-GB" sz="1200" dirty="0">
                <a:solidFill>
                  <a:srgbClr val="0070C0"/>
                </a:solidFill>
                <a:ea typeface="Times New Roman"/>
                <a:cs typeface="Times New Roman"/>
              </a:rPr>
              <a:t>scenario</a:t>
            </a:r>
            <a:r>
              <a:rPr lang="hu-HU" sz="1200" dirty="0">
                <a:solidFill>
                  <a:srgbClr val="0070C0"/>
                </a:solidFill>
                <a:ea typeface="Times New Roman"/>
                <a:cs typeface="Times New Roman"/>
              </a:rPr>
              <a:t>s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different</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data</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sets</a:t>
            </a:r>
            <a:r>
              <a:rPr lang="en-GB" sz="1200" b="1" dirty="0">
                <a:solidFill>
                  <a:srgbClr val="0070C0"/>
                </a:solidFill>
                <a:ea typeface="Times New Roman"/>
                <a:cs typeface="Times New Roman"/>
              </a:rPr>
              <a:t> </a:t>
            </a:r>
          </a:p>
        </p:txBody>
      </p:sp>
      <p:sp>
        <p:nvSpPr>
          <p:cNvPr id="35" name="Lekerekített téglalap 34"/>
          <p:cNvSpPr/>
          <p:nvPr/>
        </p:nvSpPr>
        <p:spPr>
          <a:xfrm>
            <a:off x="1961232" y="2787774"/>
            <a:ext cx="2826792"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a:tabLst>
                <a:tab pos="541338" algn="l"/>
              </a:tabLst>
            </a:pPr>
            <a:r>
              <a:rPr lang="hu-HU" sz="1200" dirty="0" err="1">
                <a:solidFill>
                  <a:srgbClr val="0070C0"/>
                </a:solidFill>
                <a:ea typeface="Times New Roman"/>
                <a:cs typeface="Times New Roman"/>
              </a:rPr>
              <a:t>Joint</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Pilot 3 </a:t>
            </a:r>
            <a:r>
              <a:rPr lang="hu-HU" sz="1200" dirty="0" err="1">
                <a:solidFill>
                  <a:srgbClr val="0070C0"/>
                </a:solidFill>
                <a:ea typeface="Times New Roman"/>
                <a:cs typeface="Times New Roman"/>
              </a:rPr>
              <a:t>to</a:t>
            </a:r>
            <a:r>
              <a:rPr lang="hu-HU" sz="1200" dirty="0">
                <a:solidFill>
                  <a:srgbClr val="0070C0"/>
                </a:solidFill>
                <a:ea typeface="Times New Roman"/>
                <a:cs typeface="Times New Roman"/>
              </a:rPr>
              <a:t> test ERMS Export </a:t>
            </a:r>
            <a:r>
              <a:rPr lang="hu-HU" sz="1200" dirty="0" err="1">
                <a:solidFill>
                  <a:srgbClr val="0070C0"/>
                </a:solidFill>
                <a:ea typeface="Times New Roman"/>
                <a:cs typeface="Times New Roman"/>
              </a:rPr>
              <a:t>Module</a:t>
            </a:r>
            <a:endParaRPr lang="en-US" sz="1200" dirty="0">
              <a:solidFill>
                <a:srgbClr val="0070C0"/>
              </a:solidFill>
              <a:ea typeface="Times New Roman"/>
              <a:cs typeface="Times New Roman"/>
            </a:endParaRPr>
          </a:p>
        </p:txBody>
      </p:sp>
      <p:sp>
        <p:nvSpPr>
          <p:cNvPr id="36" name="Jobbra nyíl 35">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32671708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703185387"/>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Times New Roman"/>
              </a:rPr>
              <a:t>Pilot 4 – </a:t>
            </a:r>
            <a:r>
              <a:rPr lang="hu-HU" dirty="0" err="1" smtClean="0">
                <a:solidFill>
                  <a:srgbClr val="000000"/>
                </a:solidFill>
                <a:ea typeface="Times New Roman"/>
              </a:rPr>
              <a:t>Estonian</a:t>
            </a:r>
            <a:r>
              <a:rPr lang="hu-HU" dirty="0" smtClean="0">
                <a:solidFill>
                  <a:srgbClr val="000000"/>
                </a:solidFill>
                <a:ea typeface="Times New Roman"/>
              </a:rPr>
              <a:t> Business </a:t>
            </a:r>
            <a:r>
              <a:rPr lang="hu-HU" dirty="0" err="1" smtClean="0">
                <a:solidFill>
                  <a:srgbClr val="000000"/>
                </a:solidFill>
                <a:ea typeface="Times New Roman"/>
              </a:rPr>
              <a:t>Archives</a:t>
            </a:r>
            <a:r>
              <a:rPr lang="hu-HU" dirty="0" smtClean="0">
                <a:solidFill>
                  <a:srgbClr val="000000"/>
                </a:solidFill>
                <a:ea typeface="Times New Roman"/>
              </a:rPr>
              <a:t> </a:t>
            </a:r>
            <a:r>
              <a:rPr lang="hu-HU" dirty="0" err="1" smtClean="0">
                <a:solidFill>
                  <a:srgbClr val="000000"/>
                </a:solidFill>
                <a:ea typeface="Times New Roman"/>
              </a:rPr>
              <a:t>with</a:t>
            </a:r>
            <a:r>
              <a:rPr lang="hu-HU" dirty="0" smtClean="0">
                <a:solidFill>
                  <a:srgbClr val="000000"/>
                </a:solidFill>
                <a:ea typeface="Times New Roman"/>
              </a:rPr>
              <a:t> National </a:t>
            </a:r>
            <a:r>
              <a:rPr lang="hu-HU" dirty="0" err="1">
                <a:solidFill>
                  <a:srgbClr val="000000"/>
                </a:solidFill>
                <a:ea typeface="Times New Roman"/>
              </a:rPr>
              <a:t>Archives</a:t>
            </a:r>
            <a:r>
              <a:rPr lang="hu-HU" dirty="0">
                <a:solidFill>
                  <a:srgbClr val="000000"/>
                </a:solidFill>
                <a:ea typeface="Times New Roman"/>
              </a:rPr>
              <a:t> of </a:t>
            </a:r>
            <a:r>
              <a:rPr lang="hu-HU" dirty="0" err="1">
                <a:solidFill>
                  <a:srgbClr val="000000"/>
                </a:solidFill>
                <a:ea typeface="Times New Roman"/>
              </a:rPr>
              <a:t>Estonia</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5"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6"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7"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sp>
        <p:nvSpPr>
          <p:cNvPr id="161" name="Lekerekített téglalap 160"/>
          <p:cNvSpPr/>
          <p:nvPr/>
        </p:nvSpPr>
        <p:spPr>
          <a:xfrm>
            <a:off x="1043608" y="2432725"/>
            <a:ext cx="7065810" cy="612934"/>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a:t>
            </a:r>
            <a:r>
              <a:rPr lang="hu-HU" sz="1200" b="1" dirty="0">
                <a:solidFill>
                  <a:srgbClr val="0070C0"/>
                </a:solidFill>
                <a:ea typeface="Times New Roman"/>
                <a:cs typeface="Times New Roman"/>
              </a:rPr>
              <a:t>4</a:t>
            </a:r>
            <a:r>
              <a:rPr lang="en-GB" sz="1200" b="1" dirty="0">
                <a:solidFill>
                  <a:srgbClr val="0070C0"/>
                </a:solidFill>
                <a:ea typeface="Times New Roman"/>
                <a:cs typeface="Times New Roman"/>
              </a:rPr>
              <a:t> – </a:t>
            </a:r>
            <a:r>
              <a:rPr lang="hu-HU" sz="1200" b="1" dirty="0">
                <a:solidFill>
                  <a:srgbClr val="0070C0"/>
                </a:solidFill>
                <a:ea typeface="Times New Roman"/>
                <a:cs typeface="Times New Roman"/>
              </a:rPr>
              <a:t>Business </a:t>
            </a:r>
            <a:r>
              <a:rPr lang="hu-HU" sz="1200" b="1" dirty="0" err="1">
                <a:solidFill>
                  <a:srgbClr val="0070C0"/>
                </a:solidFill>
                <a:ea typeface="Times New Roman"/>
                <a:cs typeface="Times New Roman"/>
              </a:rPr>
              <a:t>Archives</a:t>
            </a:r>
            <a:endParaRPr lang="en-GB" sz="1200" b="1" dirty="0">
              <a:solidFill>
                <a:srgbClr val="0070C0"/>
              </a:solidFill>
              <a:ea typeface="Times New Roman"/>
              <a:cs typeface="Times New Roman"/>
            </a:endParaRP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en-GB" sz="1200" dirty="0">
                <a:solidFill>
                  <a:srgbClr val="0070C0"/>
                </a:solidFill>
                <a:ea typeface="Times New Roman"/>
                <a:cs typeface="Times New Roman"/>
              </a:rPr>
              <a:t>4 scenarios</a:t>
            </a:r>
            <a:r>
              <a:rPr lang="hu-HU" sz="1200" dirty="0">
                <a:solidFill>
                  <a:srgbClr val="0070C0"/>
                </a:solidFill>
                <a:ea typeface="Times New Roman"/>
                <a:cs typeface="Times New Roman"/>
              </a:rPr>
              <a:t>. An export and an import </a:t>
            </a:r>
            <a:r>
              <a:rPr lang="hu-HU" sz="1200" dirty="0" err="1">
                <a:solidFill>
                  <a:srgbClr val="0070C0"/>
                </a:solidFill>
                <a:ea typeface="Times New Roman"/>
                <a:cs typeface="Times New Roman"/>
              </a:rPr>
              <a:t>scenario</a:t>
            </a:r>
            <a:r>
              <a:rPr lang="en-GB" sz="1200" dirty="0">
                <a:solidFill>
                  <a:srgbClr val="0070C0"/>
                </a:solidFill>
                <a:ea typeface="Times New Roman"/>
                <a:cs typeface="Times New Roman"/>
              </a:rPr>
              <a:t> with </a:t>
            </a:r>
            <a:r>
              <a:rPr lang="hu-HU" sz="1200" dirty="0">
                <a:solidFill>
                  <a:srgbClr val="0070C0"/>
                </a:solidFill>
                <a:ea typeface="Times New Roman"/>
                <a:cs typeface="Times New Roman"/>
              </a:rPr>
              <a:t>2 </a:t>
            </a:r>
            <a:r>
              <a:rPr lang="en-GB" sz="1200" dirty="0">
                <a:solidFill>
                  <a:srgbClr val="0070C0"/>
                </a:solidFill>
                <a:ea typeface="Times New Roman"/>
                <a:cs typeface="Times New Roman"/>
              </a:rPr>
              <a:t>different </a:t>
            </a:r>
            <a:r>
              <a:rPr lang="en-GB" sz="1200" dirty="0" smtClean="0">
                <a:solidFill>
                  <a:srgbClr val="0070C0"/>
                </a:solidFill>
                <a:ea typeface="Times New Roman"/>
                <a:cs typeface="Times New Roman"/>
              </a:rPr>
              <a:t>databases</a:t>
            </a:r>
            <a:r>
              <a:rPr lang="hu-HU" sz="1200" dirty="0" smtClean="0">
                <a:solidFill>
                  <a:srgbClr val="0070C0"/>
                </a:solidFill>
                <a:ea typeface="Times New Roman"/>
                <a:cs typeface="Times New Roman"/>
              </a:rPr>
              <a:t> </a:t>
            </a:r>
            <a:r>
              <a:rPr lang="hu-HU" sz="1200" dirty="0" err="1" smtClean="0">
                <a:solidFill>
                  <a:srgbClr val="0070C0"/>
                </a:solidFill>
                <a:ea typeface="Times New Roman"/>
                <a:cs typeface="Times New Roman"/>
              </a:rPr>
              <a:t>in</a:t>
            </a:r>
            <a:r>
              <a:rPr lang="hu-HU" sz="1200" dirty="0" smtClean="0">
                <a:solidFill>
                  <a:srgbClr val="0070C0"/>
                </a:solidFill>
                <a:ea typeface="Times New Roman"/>
                <a:cs typeface="Times New Roman"/>
              </a:rPr>
              <a:t> a business </a:t>
            </a:r>
            <a:r>
              <a:rPr lang="hu-HU" sz="1200" dirty="0" err="1" smtClean="0">
                <a:solidFill>
                  <a:srgbClr val="0070C0"/>
                </a:solidFill>
                <a:ea typeface="Times New Roman"/>
                <a:cs typeface="Times New Roman"/>
              </a:rPr>
              <a:t>environment</a:t>
            </a:r>
            <a:r>
              <a:rPr lang="en-GB" sz="1200" dirty="0" smtClean="0">
                <a:solidFill>
                  <a:srgbClr val="0070C0"/>
                </a:solidFill>
                <a:ea typeface="Times New Roman"/>
                <a:cs typeface="Times New Roman"/>
              </a:rPr>
              <a:t> </a:t>
            </a:r>
            <a:endParaRPr lang="en-GB" sz="1200" dirty="0">
              <a:solidFill>
                <a:srgbClr val="0070C0"/>
              </a:solidFill>
              <a:ea typeface="Times New Roman"/>
              <a:cs typeface="Times New Roman"/>
            </a:endParaRPr>
          </a:p>
        </p:txBody>
      </p:sp>
      <p:sp>
        <p:nvSpPr>
          <p:cNvPr id="27" name="Jobbra nyíl 26">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14996761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720080"/>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923508722"/>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a:solidFill>
                  <a:srgbClr val="000000"/>
                </a:solidFill>
                <a:ea typeface="Times New Roman"/>
              </a:rPr>
              <a:t>Pilot 5 - National </a:t>
            </a:r>
            <a:r>
              <a:rPr lang="hu-HU" dirty="0" err="1">
                <a:solidFill>
                  <a:srgbClr val="000000"/>
                </a:solidFill>
                <a:ea typeface="Times New Roman"/>
              </a:rPr>
              <a:t>Archives</a:t>
            </a:r>
            <a:r>
              <a:rPr lang="hu-HU" dirty="0">
                <a:solidFill>
                  <a:srgbClr val="000000"/>
                </a:solidFill>
                <a:ea typeface="Times New Roman"/>
              </a:rPr>
              <a:t> of </a:t>
            </a:r>
            <a:r>
              <a:rPr lang="hu-HU" dirty="0" err="1">
                <a:solidFill>
                  <a:srgbClr val="000000"/>
                </a:solidFill>
                <a:ea typeface="Times New Roman"/>
              </a:rPr>
              <a:t>Slovenia</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 name="Csoportba foglalás 12"/>
          <p:cNvGrpSpPr/>
          <p:nvPr/>
        </p:nvGrpSpPr>
        <p:grpSpPr>
          <a:xfrm>
            <a:off x="8441679" y="2843431"/>
            <a:ext cx="648000" cy="404395"/>
            <a:chOff x="8163774" y="2590777"/>
            <a:chExt cx="903586" cy="404395"/>
          </a:xfrm>
        </p:grpSpPr>
        <p:grpSp>
          <p:nvGrpSpPr>
            <p:cNvPr id="294" name="Csoportba foglalás 293"/>
            <p:cNvGrpSpPr/>
            <p:nvPr/>
          </p:nvGrpSpPr>
          <p:grpSpPr>
            <a:xfrm>
              <a:off x="8163774" y="2590777"/>
              <a:ext cx="903586" cy="404395"/>
              <a:chOff x="4260292" y="1765418"/>
              <a:chExt cx="903586" cy="404395"/>
            </a:xfrm>
          </p:grpSpPr>
          <p:sp>
            <p:nvSpPr>
              <p:cNvPr id="295" name="Téglalap 29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69" name="Szabadkézi sokszög 68">
            <a:hlinkClick r:id="rId5" action="ppaction://hlinksldjump"/>
          </p:cNvPr>
          <p:cNvSpPr/>
          <p:nvPr/>
        </p:nvSpPr>
        <p:spPr>
          <a:xfrm>
            <a:off x="4120581" y="4513345"/>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72" name="Folyamatábra: Bekötés 71">
            <a:hlinkClick r:id="rId6" action="ppaction://hlinksldjump"/>
          </p:cNvPr>
          <p:cNvSpPr>
            <a:spLocks noChangeAspect="1"/>
          </p:cNvSpPr>
          <p:nvPr/>
        </p:nvSpPr>
        <p:spPr>
          <a:xfrm flipH="1">
            <a:off x="3924873" y="486929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Lekerekített téglalap 72"/>
          <p:cNvSpPr/>
          <p:nvPr/>
        </p:nvSpPr>
        <p:spPr>
          <a:xfrm>
            <a:off x="4059564" y="4847123"/>
            <a:ext cx="768664" cy="153233"/>
          </a:xfrm>
          <a:prstGeom prst="roundRect">
            <a:avLst/>
          </a:prstGeom>
          <a:noFill/>
        </p:spPr>
        <p:txBody>
          <a:bodyPr wrap="square" lIns="36000" tIns="0" rIns="36000" bIns="0" rtlCol="0">
            <a:spAutoFit/>
          </a:bodyPr>
          <a:lstStyle/>
          <a:p>
            <a:r>
              <a:rPr lang="en-US" sz="900" dirty="0" smtClean="0">
                <a:ea typeface="Times New Roman"/>
                <a:cs typeface="Times New Roman"/>
              </a:rPr>
              <a:t>HDFS Storage</a:t>
            </a:r>
            <a:endParaRPr lang="en-US" sz="900" dirty="0">
              <a:ea typeface="Times New Roman"/>
              <a:cs typeface="Times New Roman"/>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1" name="Egyenes összekötő 80"/>
          <p:cNvCxnSpPr/>
          <p:nvPr/>
        </p:nvCxnSpPr>
        <p:spPr>
          <a:xfrm flipH="1">
            <a:off x="6596023" y="2504535"/>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2" name="Egyenes összekötő 81"/>
          <p:cNvCxnSpPr/>
          <p:nvPr/>
        </p:nvCxnSpPr>
        <p:spPr>
          <a:xfrm flipH="1">
            <a:off x="4500389" y="4701817"/>
            <a:ext cx="39600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4" name="Egyenes összekötő 83"/>
          <p:cNvCxnSpPr/>
          <p:nvPr/>
        </p:nvCxnSpPr>
        <p:spPr>
          <a:xfrm>
            <a:off x="4906624" y="313704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85" name="Folyamatábra: Bekötés 84">
            <a:hlinkClick r:id="rId7" action="ppaction://hlinksldjump"/>
          </p:cNvPr>
          <p:cNvSpPr>
            <a:spLocks noChangeAspect="1"/>
          </p:cNvSpPr>
          <p:nvPr/>
        </p:nvSpPr>
        <p:spPr>
          <a:xfrm flipH="1">
            <a:off x="4969781" y="294756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Lekerekített téglalap 85"/>
          <p:cNvSpPr/>
          <p:nvPr/>
        </p:nvSpPr>
        <p:spPr>
          <a:xfrm>
            <a:off x="5089944" y="2849439"/>
            <a:ext cx="110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Search</a:t>
            </a:r>
            <a:endParaRPr lang="hu-HU" sz="900" dirty="0" smtClean="0">
              <a:ea typeface="Times New Roman"/>
              <a:cs typeface="Times New Roman"/>
            </a:endParaRPr>
          </a:p>
          <a:p>
            <a:r>
              <a:rPr lang="hu-HU" sz="900" dirty="0" smtClean="0">
                <a:ea typeface="Times New Roman"/>
                <a:cs typeface="Times New Roman"/>
              </a:rPr>
              <a:t>and Display GUI</a:t>
            </a:r>
          </a:p>
        </p:txBody>
      </p:sp>
      <p:cxnSp>
        <p:nvCxnSpPr>
          <p:cNvPr id="89" name="Egyenes összekötő 88"/>
          <p:cNvCxnSpPr/>
          <p:nvPr/>
        </p:nvCxnSpPr>
        <p:spPr>
          <a:xfrm>
            <a:off x="4906624" y="349708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0" name="Folyamatábra: Bekötés 89">
            <a:hlinkClick r:id="rId8" action="ppaction://hlinksldjump"/>
          </p:cNvPr>
          <p:cNvSpPr>
            <a:spLocks noChangeAspect="1"/>
          </p:cNvSpPr>
          <p:nvPr/>
        </p:nvSpPr>
        <p:spPr>
          <a:xfrm flipH="1">
            <a:off x="4969781" y="330397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Lekerekített téglalap 90"/>
          <p:cNvSpPr/>
          <p:nvPr/>
        </p:nvSpPr>
        <p:spPr>
          <a:xfrm>
            <a:off x="5089944" y="3201387"/>
            <a:ext cx="123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Order</a:t>
            </a:r>
            <a:endParaRPr lang="hu-HU" sz="900" dirty="0">
              <a:ea typeface="Times New Roman"/>
              <a:cs typeface="Times New Roman"/>
            </a:endParaRPr>
          </a:p>
          <a:p>
            <a:r>
              <a:rPr lang="hu-HU" sz="900" dirty="0" smtClean="0">
                <a:ea typeface="Times New Roman"/>
                <a:cs typeface="Times New Roman"/>
              </a:rPr>
              <a:t>Management </a:t>
            </a:r>
            <a:r>
              <a:rPr lang="hu-HU" sz="900" dirty="0" err="1" smtClean="0">
                <a:ea typeface="Times New Roman"/>
                <a:cs typeface="Times New Roman"/>
              </a:rPr>
              <a:t>Tool</a:t>
            </a:r>
            <a:endParaRPr lang="hu-HU" sz="900" dirty="0" smtClean="0">
              <a:ea typeface="Times New Roman"/>
              <a:cs typeface="Times New Roman"/>
            </a:endParaRPr>
          </a:p>
        </p:txBody>
      </p:sp>
      <p:cxnSp>
        <p:nvCxnSpPr>
          <p:cNvPr id="92" name="Egyenes összekötő 91"/>
          <p:cNvCxnSpPr/>
          <p:nvPr/>
        </p:nvCxnSpPr>
        <p:spPr>
          <a:xfrm>
            <a:off x="4908187" y="4264900"/>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3" name="Folyamatábra: Bekötés 92">
            <a:hlinkClick r:id="rId9" action="ppaction://hlinksldjump"/>
          </p:cNvPr>
          <p:cNvSpPr>
            <a:spLocks noChangeAspect="1"/>
          </p:cNvSpPr>
          <p:nvPr/>
        </p:nvSpPr>
        <p:spPr>
          <a:xfrm flipH="1">
            <a:off x="4971344" y="41077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Lekerekített téglalap 93"/>
          <p:cNvSpPr/>
          <p:nvPr/>
        </p:nvSpPr>
        <p:spPr>
          <a:xfrm>
            <a:off x="5091507" y="4120749"/>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GeoServer</a:t>
            </a:r>
            <a:endParaRPr lang="hu-HU" sz="900" dirty="0" smtClean="0">
              <a:ea typeface="Times New Roman"/>
              <a:cs typeface="Times New Roman"/>
            </a:endParaRPr>
          </a:p>
        </p:txBody>
      </p:sp>
      <p:cxnSp>
        <p:nvCxnSpPr>
          <p:cNvPr id="95" name="Egyenes összekötő 94"/>
          <p:cNvCxnSpPr/>
          <p:nvPr/>
        </p:nvCxnSpPr>
        <p:spPr>
          <a:xfrm>
            <a:off x="690840" y="4070209"/>
            <a:ext cx="61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6" name="Folyamatábra: Bekötés 95">
            <a:hlinkClick r:id="rId10" action="ppaction://hlinksldjump"/>
          </p:cNvPr>
          <p:cNvSpPr>
            <a:spLocks noChangeAspect="1"/>
          </p:cNvSpPr>
          <p:nvPr/>
        </p:nvSpPr>
        <p:spPr>
          <a:xfrm flipH="1">
            <a:off x="771478" y="39130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Lekerekített téglalap 96"/>
          <p:cNvSpPr/>
          <p:nvPr/>
        </p:nvSpPr>
        <p:spPr>
          <a:xfrm>
            <a:off x="883690" y="3926058"/>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98" name="Egyenes összekötő 97"/>
          <p:cNvCxnSpPr/>
          <p:nvPr/>
        </p:nvCxnSpPr>
        <p:spPr>
          <a:xfrm>
            <a:off x="4906624" y="488911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99" name="Folyamatábra: Bekötés 98">
            <a:hlinkClick r:id="rId11" action="ppaction://hlinksldjump"/>
          </p:cNvPr>
          <p:cNvSpPr>
            <a:spLocks noChangeAspect="1"/>
          </p:cNvSpPr>
          <p:nvPr/>
        </p:nvSpPr>
        <p:spPr>
          <a:xfrm flipH="1">
            <a:off x="4969781" y="473199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Lekerekített téglalap 99"/>
          <p:cNvSpPr/>
          <p:nvPr/>
        </p:nvSpPr>
        <p:spPr>
          <a:xfrm>
            <a:off x="5089944" y="4744968"/>
            <a:ext cx="1234524" cy="153233"/>
          </a:xfrm>
          <a:prstGeom prst="roundRect">
            <a:avLst/>
          </a:prstGeom>
          <a:noFill/>
        </p:spPr>
        <p:txBody>
          <a:bodyPr wrap="square" lIns="36000" tIns="0" rIns="36000" bIns="0" rtlCol="0">
            <a:spAutoFit/>
          </a:bodyPr>
          <a:lstStyle/>
          <a:p>
            <a:r>
              <a:rPr lang="hu-HU" sz="900" dirty="0" smtClean="0">
                <a:ea typeface="Times New Roman"/>
                <a:cs typeface="Times New Roman"/>
              </a:rPr>
              <a:t>E-ARK Web </a:t>
            </a:r>
            <a:r>
              <a:rPr lang="hu-HU" sz="900" dirty="0" err="1" smtClean="0">
                <a:ea typeface="Times New Roman"/>
                <a:cs typeface="Times New Roman"/>
              </a:rPr>
              <a:t>Search</a:t>
            </a:r>
            <a:r>
              <a:rPr lang="hu-HU" sz="900" dirty="0" smtClean="0">
                <a:ea typeface="Times New Roman"/>
                <a:cs typeface="Times New Roman"/>
              </a:rPr>
              <a:t> </a:t>
            </a:r>
          </a:p>
        </p:txBody>
      </p:sp>
      <p:cxnSp>
        <p:nvCxnSpPr>
          <p:cNvPr id="101" name="Egyenes összekötő 100"/>
          <p:cNvCxnSpPr/>
          <p:nvPr/>
        </p:nvCxnSpPr>
        <p:spPr>
          <a:xfrm>
            <a:off x="4906624" y="463566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02" name="Folyamatábra: Bekötés 101">
            <a:hlinkClick r:id="rId12" action="ppaction://hlinksldjump"/>
          </p:cNvPr>
          <p:cNvSpPr>
            <a:spLocks noChangeAspect="1"/>
          </p:cNvSpPr>
          <p:nvPr/>
        </p:nvSpPr>
        <p:spPr>
          <a:xfrm flipH="1">
            <a:off x="4969781" y="447854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Lekerekített téglalap 102"/>
          <p:cNvSpPr/>
          <p:nvPr/>
        </p:nvSpPr>
        <p:spPr>
          <a:xfrm>
            <a:off x="5089944" y="4491518"/>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Lily</a:t>
            </a:r>
            <a:r>
              <a:rPr lang="hu-HU" sz="900" dirty="0" smtClean="0">
                <a:ea typeface="Times New Roman"/>
                <a:cs typeface="Times New Roman"/>
              </a:rPr>
              <a:t> – Ingest</a:t>
            </a:r>
          </a:p>
        </p:txBody>
      </p: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9" name="Szabadkézi sokszög 108">
            <a:hlinkClick r:id="rId5" action="ppaction://hlinksldjump"/>
          </p:cNvPr>
          <p:cNvSpPr/>
          <p:nvPr/>
        </p:nvSpPr>
        <p:spPr>
          <a:xfrm>
            <a:off x="6796316" y="234710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sp>
        <p:nvSpPr>
          <p:cNvPr id="110" name="Szabadkézi sokszög 109">
            <a:hlinkClick r:id="rId5" action="ppaction://hlinksldjump"/>
          </p:cNvPr>
          <p:cNvSpPr/>
          <p:nvPr/>
        </p:nvSpPr>
        <p:spPr>
          <a:xfrm>
            <a:off x="6804408" y="455354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4" name="Egyenes összekötő 113"/>
          <p:cNvCxnSpPr/>
          <p:nvPr/>
        </p:nvCxnSpPr>
        <p:spPr>
          <a:xfrm>
            <a:off x="6056340" y="4707451"/>
            <a:ext cx="756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15" name="Folyamatábra: Bekötés 114">
            <a:hlinkClick r:id="rId13" action="ppaction://hlinksldjump"/>
          </p:cNvPr>
          <p:cNvSpPr>
            <a:spLocks noChangeAspect="1"/>
          </p:cNvSpPr>
          <p:nvPr/>
        </p:nvSpPr>
        <p:spPr>
          <a:xfrm flipH="1">
            <a:off x="6123481" y="4525242"/>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Lekerekített téglalap 115"/>
          <p:cNvSpPr/>
          <p:nvPr/>
        </p:nvSpPr>
        <p:spPr>
          <a:xfrm>
            <a:off x="6237096" y="4427114"/>
            <a:ext cx="831728" cy="306467"/>
          </a:xfrm>
          <a:prstGeom prst="roundRect">
            <a:avLst/>
          </a:prstGeom>
          <a:noFill/>
        </p:spPr>
        <p:txBody>
          <a:bodyPr wrap="square" lIns="36000" tIns="0" rIns="36000" bIns="0" rtlCol="0">
            <a:spAutoFit/>
          </a:bodyPr>
          <a:lstStyle/>
          <a:p>
            <a:r>
              <a:rPr lang="hu-HU" sz="900" dirty="0" smtClean="0">
                <a:ea typeface="Times New Roman"/>
                <a:cs typeface="Times New Roman"/>
              </a:rPr>
              <a:t>AIP2DIP </a:t>
            </a:r>
            <a:r>
              <a:rPr lang="hu-HU" sz="900" dirty="0" err="1" smtClean="0">
                <a:ea typeface="Times New Roman"/>
                <a:cs typeface="Times New Roman"/>
              </a:rPr>
              <a:t>Converter</a:t>
            </a:r>
            <a:r>
              <a:rPr lang="hu-HU" sz="900" dirty="0" smtClean="0">
                <a:ea typeface="Times New Roman"/>
                <a:cs typeface="Times New Roman"/>
              </a:rPr>
              <a:t> </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Egyenes összekötő 118"/>
          <p:cNvCxnSpPr/>
          <p:nvPr/>
        </p:nvCxnSpPr>
        <p:spPr>
          <a:xfrm flipH="1">
            <a:off x="7159940" y="2514512"/>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p:nvPr/>
        </p:nvCxnSpPr>
        <p:spPr>
          <a:xfrm>
            <a:off x="7372508" y="3456628"/>
            <a:ext cx="1080000" cy="8316"/>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1" name="Folyamatábra: Bekötés 120">
            <a:hlinkClick r:id="rId14" action="ppaction://hlinksldjump"/>
          </p:cNvPr>
          <p:cNvSpPr>
            <a:spLocks noChangeAspect="1"/>
          </p:cNvSpPr>
          <p:nvPr/>
        </p:nvSpPr>
        <p:spPr>
          <a:xfrm flipH="1">
            <a:off x="7447741" y="329949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Lekerekített téglalap 121"/>
          <p:cNvSpPr/>
          <p:nvPr/>
        </p:nvSpPr>
        <p:spPr>
          <a:xfrm>
            <a:off x="7571900" y="3299102"/>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grpSp>
        <p:nvGrpSpPr>
          <p:cNvPr id="11" name="Csoportba foglalás 10"/>
          <p:cNvGrpSpPr>
            <a:grpSpLocks/>
          </p:cNvGrpSpPr>
          <p:nvPr/>
        </p:nvGrpSpPr>
        <p:grpSpPr>
          <a:xfrm>
            <a:off x="8442718" y="3266402"/>
            <a:ext cx="648000" cy="288000"/>
            <a:chOff x="8172400" y="1519097"/>
            <a:chExt cx="903600" cy="548597"/>
          </a:xfrm>
        </p:grpSpPr>
        <p:sp>
          <p:nvSpPr>
            <p:cNvPr id="126" name="Téglalap 125"/>
            <p:cNvSpPr/>
            <p:nvPr/>
          </p:nvSpPr>
          <p:spPr>
            <a:xfrm>
              <a:off x="8172400" y="1519097"/>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650"/>
            </a:p>
          </p:txBody>
        </p:sp>
        <p:sp>
          <p:nvSpPr>
            <p:cNvPr id="128" name="Szövegdoboz 3"/>
            <p:cNvSpPr txBox="1"/>
            <p:nvPr/>
          </p:nvSpPr>
          <p:spPr>
            <a:xfrm>
              <a:off x="8302583" y="1529759"/>
              <a:ext cx="750850" cy="151848"/>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spcAft>
                  <a:spcPts val="1000"/>
                </a:spcAft>
              </a:pPr>
              <a:r>
                <a:rPr lang="hu-HU" sz="900" b="1" dirty="0" smtClean="0">
                  <a:solidFill>
                    <a:srgbClr val="960000"/>
                  </a:solidFill>
                  <a:ea typeface="Calibri"/>
                  <a:cs typeface="Times New Roman"/>
                </a:rPr>
                <a:t>EAD</a:t>
              </a:r>
              <a:r>
                <a:rPr lang="hu-HU" sz="800" b="1" dirty="0">
                  <a:solidFill>
                    <a:srgbClr val="960000"/>
                  </a:solidFill>
                  <a:ea typeface="Calibri"/>
                  <a:cs typeface="Times New Roman"/>
                </a:rPr>
                <a:t> </a:t>
              </a:r>
              <a:r>
                <a:rPr lang="hu-HU" sz="700" b="1" dirty="0" err="1" smtClean="0">
                  <a:solidFill>
                    <a:srgbClr val="960000"/>
                  </a:solidFill>
                  <a:ea typeface="Calibri"/>
                  <a:cs typeface="Times New Roman"/>
                </a:rPr>
                <a:t>Metadata</a:t>
              </a:r>
              <a:endParaRPr lang="en-US" sz="700" b="1" dirty="0">
                <a:effectLst/>
                <a:ea typeface="Calibri"/>
                <a:cs typeface="Times New Roman"/>
              </a:endParaRPr>
            </a:p>
          </p:txBody>
        </p:sp>
      </p:grpSp>
      <p:cxnSp>
        <p:nvCxnSpPr>
          <p:cNvPr id="136" name="Egyenes összekötő 135"/>
          <p:cNvCxnSpPr/>
          <p:nvPr/>
        </p:nvCxnSpPr>
        <p:spPr>
          <a:xfrm flipV="1">
            <a:off x="7380432" y="3051566"/>
            <a:ext cx="1080000" cy="1018"/>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7" name="Folyamatábra: Bekötés 136">
            <a:hlinkClick r:id="rId14" action="ppaction://hlinksldjump"/>
          </p:cNvPr>
          <p:cNvSpPr>
            <a:spLocks noChangeAspect="1"/>
          </p:cNvSpPr>
          <p:nvPr/>
        </p:nvSpPr>
        <p:spPr>
          <a:xfrm flipH="1">
            <a:off x="7455665" y="28873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Lekerekített téglalap 137"/>
          <p:cNvSpPr/>
          <p:nvPr/>
        </p:nvSpPr>
        <p:spPr>
          <a:xfrm>
            <a:off x="7587916" y="2900341"/>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56" name="Egyenes összekötő 155"/>
          <p:cNvCxnSpPr/>
          <p:nvPr/>
        </p:nvCxnSpPr>
        <p:spPr>
          <a:xfrm flipH="1">
            <a:off x="7164312" y="4721779"/>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a:off x="7372340" y="4273300"/>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67" name="Folyamatábra: Bekötés 166">
            <a:hlinkClick r:id="rId10" action="ppaction://hlinksldjump"/>
          </p:cNvPr>
          <p:cNvSpPr>
            <a:spLocks noChangeAspect="1"/>
          </p:cNvSpPr>
          <p:nvPr/>
        </p:nvSpPr>
        <p:spPr>
          <a:xfrm flipH="1">
            <a:off x="7447573" y="41161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Lekerekített téglalap 167"/>
          <p:cNvSpPr/>
          <p:nvPr/>
        </p:nvSpPr>
        <p:spPr>
          <a:xfrm>
            <a:off x="7579824" y="4121057"/>
            <a:ext cx="830837"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169" name="Egyenes összekötő 168"/>
          <p:cNvCxnSpPr/>
          <p:nvPr/>
        </p:nvCxnSpPr>
        <p:spPr>
          <a:xfrm>
            <a:off x="7372340" y="4717486"/>
            <a:ext cx="1080000" cy="2674"/>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70" name="Folyamatábra: Bekötés 169">
            <a:hlinkClick r:id="rId15" action="ppaction://hlinksldjump"/>
          </p:cNvPr>
          <p:cNvSpPr>
            <a:spLocks noChangeAspect="1"/>
          </p:cNvSpPr>
          <p:nvPr/>
        </p:nvSpPr>
        <p:spPr>
          <a:xfrm flipH="1">
            <a:off x="7447573" y="456035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Lekerekített téglalap 170"/>
          <p:cNvSpPr/>
          <p:nvPr/>
        </p:nvSpPr>
        <p:spPr>
          <a:xfrm>
            <a:off x="7579824" y="4565243"/>
            <a:ext cx="1280288" cy="153233"/>
          </a:xfrm>
          <a:prstGeom prst="roundRect">
            <a:avLst/>
          </a:prstGeom>
          <a:noFill/>
        </p:spPr>
        <p:txBody>
          <a:bodyPr wrap="square" lIns="36000" tIns="0" rIns="36000" bIns="0" rtlCol="0">
            <a:spAutoFit/>
          </a:bodyPr>
          <a:lstStyle/>
          <a:p>
            <a:r>
              <a:rPr lang="hu-HU" sz="900" dirty="0" err="1" smtClean="0">
                <a:ea typeface="Times New Roman"/>
                <a:cs typeface="Times New Roman"/>
              </a:rPr>
              <a:t>Peripleo</a:t>
            </a:r>
            <a:endParaRPr lang="hu-HU" sz="900" dirty="0" smtClean="0">
              <a:ea typeface="Times New Roman"/>
              <a:cs typeface="Times New Roman"/>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flipV="1">
            <a:off x="2035818" y="2505332"/>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6" name="Folyamatábra: Bekötés 225">
            <a:hlinkClick r:id="rId16" action="ppaction://hlinksldjump"/>
          </p:cNvPr>
          <p:cNvSpPr>
            <a:spLocks noChangeAspect="1"/>
          </p:cNvSpPr>
          <p:nvPr/>
        </p:nvSpPr>
        <p:spPr>
          <a:xfrm flipH="1">
            <a:off x="2112691" y="231888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Lekerekített téglalap 226"/>
          <p:cNvSpPr/>
          <p:nvPr/>
        </p:nvSpPr>
        <p:spPr>
          <a:xfrm>
            <a:off x="2238551" y="2203310"/>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endParaRPr lang="hu-HU" sz="900" dirty="0" smtClean="0">
              <a:ea typeface="Times New Roman"/>
              <a:cs typeface="Times New Roman"/>
            </a:endParaRPr>
          </a:p>
          <a:p>
            <a:r>
              <a:rPr lang="hu-HU" sz="900" dirty="0" smtClean="0">
                <a:ea typeface="Times New Roman"/>
                <a:cs typeface="Times New Roman"/>
              </a:rPr>
              <a:t>Producer</a:t>
            </a:r>
            <a:endParaRPr lang="en-US" sz="900" dirty="0">
              <a:ea typeface="Times New Roman"/>
              <a:cs typeface="Times New Roman"/>
            </a:endParaRPr>
          </a:p>
        </p:txBody>
      </p:sp>
      <p:sp>
        <p:nvSpPr>
          <p:cNvPr id="231" name="Szabadkézi sokszög 230">
            <a:hlinkClick r:id="rId5" action="ppaction://hlinksldjump"/>
          </p:cNvPr>
          <p:cNvSpPr/>
          <p:nvPr/>
        </p:nvSpPr>
        <p:spPr>
          <a:xfrm>
            <a:off x="2836412" y="2353451"/>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sp>
        <p:nvSpPr>
          <p:cNvPr id="232" name="Szabadkézi sokszög 231">
            <a:hlinkClick r:id="rId5" action="ppaction://hlinksldjump"/>
          </p:cNvPr>
          <p:cNvSpPr/>
          <p:nvPr/>
        </p:nvSpPr>
        <p:spPr>
          <a:xfrm>
            <a:off x="2830025" y="4536430"/>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33" name="Egyenes összekötő 232"/>
          <p:cNvCxnSpPr/>
          <p:nvPr/>
        </p:nvCxnSpPr>
        <p:spPr>
          <a:xfrm flipV="1">
            <a:off x="3200173" y="4689669"/>
            <a:ext cx="908249" cy="6052"/>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234" name="Folyamatábra: Bekötés 233">
            <a:hlinkClick r:id="rId17" action="ppaction://hlinksldjump"/>
          </p:cNvPr>
          <p:cNvSpPr>
            <a:spLocks noChangeAspect="1"/>
          </p:cNvSpPr>
          <p:nvPr/>
        </p:nvSpPr>
        <p:spPr>
          <a:xfrm flipH="1">
            <a:off x="3297899" y="451980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Lekerekített téglalap 234"/>
          <p:cNvSpPr/>
          <p:nvPr/>
        </p:nvSpPr>
        <p:spPr>
          <a:xfrm>
            <a:off x="3419150" y="4403046"/>
            <a:ext cx="604404" cy="306467"/>
          </a:xfrm>
          <a:prstGeom prst="roundRect">
            <a:avLst/>
          </a:prstGeom>
          <a:noFill/>
        </p:spPr>
        <p:txBody>
          <a:bodyPr wrap="square" lIns="36000" tIns="0" rIns="36000" bIns="0" rtlCol="0">
            <a:spAutoFit/>
          </a:bodyPr>
          <a:lstStyle/>
          <a:p>
            <a:r>
              <a:rPr lang="en-US" sz="900" dirty="0" smtClean="0">
                <a:ea typeface="Times New Roman"/>
                <a:cs typeface="Times New Roman"/>
              </a:rPr>
              <a:t>SIP2AIP </a:t>
            </a:r>
            <a:endParaRPr lang="hu-HU" sz="900" dirty="0" smtClean="0">
              <a:ea typeface="Times New Roman"/>
              <a:cs typeface="Times New Roman"/>
            </a:endParaRPr>
          </a:p>
          <a:p>
            <a:r>
              <a:rPr lang="en-US" sz="900" dirty="0" smtClean="0">
                <a:ea typeface="Times New Roman"/>
                <a:cs typeface="Times New Roman"/>
              </a:rPr>
              <a:t>Converter</a:t>
            </a:r>
            <a:endParaRPr lang="hu-HU" sz="900" dirty="0" smtClean="0">
              <a:ea typeface="Times New Roman"/>
              <a:cs typeface="Times New Roman"/>
            </a:endParaRPr>
          </a:p>
        </p:txBody>
      </p:sp>
      <p:grpSp>
        <p:nvGrpSpPr>
          <p:cNvPr id="242" name="Csoportba foglalás 241"/>
          <p:cNvGrpSpPr/>
          <p:nvPr/>
        </p:nvGrpSpPr>
        <p:grpSpPr>
          <a:xfrm>
            <a:off x="29435" y="3103459"/>
            <a:ext cx="648000" cy="404395"/>
            <a:chOff x="8163774" y="2590777"/>
            <a:chExt cx="903586" cy="404395"/>
          </a:xfrm>
        </p:grpSpPr>
        <p:grpSp>
          <p:nvGrpSpPr>
            <p:cNvPr id="243" name="Csoportba foglalás 242"/>
            <p:cNvGrpSpPr/>
            <p:nvPr/>
          </p:nvGrpSpPr>
          <p:grpSpPr>
            <a:xfrm>
              <a:off x="8163774" y="2590777"/>
              <a:ext cx="903586" cy="404395"/>
              <a:chOff x="4260292" y="1765418"/>
              <a:chExt cx="903586" cy="404395"/>
            </a:xfrm>
          </p:grpSpPr>
          <p:sp>
            <p:nvSpPr>
              <p:cNvPr id="245" name="Téglalap 24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46" name="Kép 245"/>
              <p:cNvPicPr preferRelativeResize="0">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244"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0" name="Csoportba foglalás 249"/>
          <p:cNvGrpSpPr/>
          <p:nvPr/>
        </p:nvGrpSpPr>
        <p:grpSpPr>
          <a:xfrm>
            <a:off x="29220" y="3779086"/>
            <a:ext cx="648000" cy="548597"/>
            <a:chOff x="8195422" y="3895361"/>
            <a:chExt cx="903600" cy="548597"/>
          </a:xfrm>
        </p:grpSpPr>
        <p:sp>
          <p:nvSpPr>
            <p:cNvPr id="251" name="Téglalap 250"/>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52" name="Kép 251"/>
            <p:cNvPicPr preferRelativeResize="0">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253"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72" name="Szabadkézi sokszög 271">
            <a:hlinkClick r:id="rId5" action="ppaction://hlinksldjump"/>
          </p:cNvPr>
          <p:cNvSpPr/>
          <p:nvPr/>
        </p:nvSpPr>
        <p:spPr>
          <a:xfrm>
            <a:off x="1295688" y="3915491"/>
            <a:ext cx="540008"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spcBef>
                <a:spcPct val="0"/>
              </a:spcBef>
              <a:spcAft>
                <a:spcPct val="35000"/>
              </a:spcAft>
            </a:pPr>
            <a:r>
              <a:rPr lang="hu-HU" sz="900" dirty="0" smtClean="0">
                <a:solidFill>
                  <a:schemeClr val="tx1"/>
                </a:solidFill>
              </a:rPr>
              <a:t>Geo Data </a:t>
            </a:r>
            <a:r>
              <a:rPr lang="hu-HU" sz="900" b="0" kern="1200" dirty="0" smtClean="0">
                <a:solidFill>
                  <a:schemeClr val="tx1"/>
                </a:solidFill>
              </a:rPr>
              <a:t>(SMURF)</a:t>
            </a:r>
            <a:endParaRPr lang="en-US" sz="900" b="0" kern="1200" dirty="0">
              <a:solidFill>
                <a:schemeClr val="tx1"/>
              </a:solidFill>
            </a:endParaRPr>
          </a:p>
        </p:txBody>
      </p:sp>
      <p:cxnSp>
        <p:nvCxnSpPr>
          <p:cNvPr id="273" name="Egyenes összekötő 272"/>
          <p:cNvCxnSpPr/>
          <p:nvPr/>
        </p:nvCxnSpPr>
        <p:spPr>
          <a:xfrm flipH="1">
            <a:off x="1842968" y="4075581"/>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3208124" y="2505332"/>
            <a:ext cx="740709"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17" action="ppaction://hlinksldjump"/>
          </p:cNvPr>
          <p:cNvSpPr>
            <a:spLocks noChangeAspect="1"/>
          </p:cNvSpPr>
          <p:nvPr/>
        </p:nvSpPr>
        <p:spPr>
          <a:xfrm flipH="1">
            <a:off x="3309627" y="23268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Lekerekített téglalap 148"/>
          <p:cNvSpPr/>
          <p:nvPr/>
        </p:nvSpPr>
        <p:spPr>
          <a:xfrm>
            <a:off x="3443438" y="2206211"/>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r>
              <a:rPr lang="hu-HU" sz="900" dirty="0" smtClean="0">
                <a:ea typeface="Times New Roman"/>
                <a:cs typeface="Times New Roman"/>
              </a:rPr>
              <a:t> </a:t>
            </a:r>
          </a:p>
          <a:p>
            <a:r>
              <a:rPr lang="hu-HU" sz="900" dirty="0" err="1" smtClean="0">
                <a:ea typeface="Times New Roman"/>
                <a:cs typeface="Times New Roman"/>
              </a:rPr>
              <a:t>Archive</a:t>
            </a:r>
            <a:endParaRPr lang="en-US" sz="900" dirty="0">
              <a:ea typeface="Times New Roman"/>
              <a:cs typeface="Times New Roman"/>
            </a:endParaRPr>
          </a:p>
        </p:txBody>
      </p:sp>
      <p:sp>
        <p:nvSpPr>
          <p:cNvPr id="160" name="Lekerekített téglalap 159"/>
          <p:cNvSpPr/>
          <p:nvPr/>
        </p:nvSpPr>
        <p:spPr>
          <a:xfrm>
            <a:off x="3948833" y="2293361"/>
            <a:ext cx="2647190"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1" name="Téglalap 70"/>
          <p:cNvSpPr/>
          <p:nvPr/>
        </p:nvSpPr>
        <p:spPr>
          <a:xfrm>
            <a:off x="4628769" y="2411383"/>
            <a:ext cx="1871545" cy="211203"/>
          </a:xfrm>
          <a:prstGeom prst="rect">
            <a:avLst/>
          </a:prstGeom>
          <a:noFill/>
          <a:ln w="12700">
            <a:noFill/>
          </a:ln>
        </p:spPr>
        <p:txBody>
          <a:bodyPr wrap="square" lIns="36000" tIns="36000" rIns="0" bIns="36000" rtlCol="0">
            <a:spAutoFit/>
          </a:bodyPr>
          <a:lstStyle/>
          <a:p>
            <a:pPr marL="269875" indent="-3175"/>
            <a:r>
              <a:rPr lang="en-US" sz="900" dirty="0" err="1">
                <a:solidFill>
                  <a:schemeClr val="tx1"/>
                </a:solidFill>
                <a:ea typeface="Times New Roman"/>
                <a:cs typeface="Times New Roman"/>
              </a:rPr>
              <a:t>ESSArch</a:t>
            </a:r>
            <a:r>
              <a:rPr lang="en-US" sz="900" dirty="0">
                <a:solidFill>
                  <a:schemeClr val="tx1"/>
                </a:solidFill>
                <a:ea typeface="Times New Roman"/>
                <a:cs typeface="Times New Roman"/>
              </a:rPr>
              <a:t> </a:t>
            </a:r>
            <a:r>
              <a:rPr lang="en-US" sz="900" dirty="0" smtClean="0">
                <a:solidFill>
                  <a:schemeClr val="tx1"/>
                </a:solidFill>
                <a:ea typeface="Times New Roman"/>
                <a:cs typeface="Times New Roman"/>
              </a:rPr>
              <a:t>Preservation Platform</a:t>
            </a:r>
            <a:endParaRPr lang="en-US" sz="800" dirty="0">
              <a:solidFill>
                <a:schemeClr val="tx1"/>
              </a:solidFill>
              <a:ea typeface="Times New Roman"/>
              <a:cs typeface="Times New Roman"/>
            </a:endParaRPr>
          </a:p>
        </p:txBody>
      </p:sp>
      <p:sp>
        <p:nvSpPr>
          <p:cNvPr id="75" name="Folyamatábra: Bekötés 74">
            <a:hlinkClick r:id="rId19" action="ppaction://hlinksldjump"/>
          </p:cNvPr>
          <p:cNvSpPr>
            <a:spLocks noChangeAspect="1"/>
          </p:cNvSpPr>
          <p:nvPr/>
        </p:nvSpPr>
        <p:spPr>
          <a:xfrm flipH="1">
            <a:off x="4723394" y="246886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Szabadkézi sokszög 158">
            <a:hlinkClick r:id="rId5" action="ppaction://hlinksldjump"/>
          </p:cNvPr>
          <p:cNvSpPr/>
          <p:nvPr/>
        </p:nvSpPr>
        <p:spPr>
          <a:xfrm>
            <a:off x="4124487" y="2347326"/>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72" name="Folyamatábra: Bekötés 171">
            <a:hlinkClick r:id="rId6" action="ppaction://hlinksldjump"/>
          </p:cNvPr>
          <p:cNvSpPr>
            <a:spLocks noChangeAspect="1"/>
          </p:cNvSpPr>
          <p:nvPr/>
        </p:nvSpPr>
        <p:spPr>
          <a:xfrm flipH="1">
            <a:off x="3923813" y="501707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Lekerekített téglalap 172"/>
          <p:cNvSpPr/>
          <p:nvPr/>
        </p:nvSpPr>
        <p:spPr>
          <a:xfrm>
            <a:off x="4058504" y="5002854"/>
            <a:ext cx="768664" cy="153233"/>
          </a:xfrm>
          <a:prstGeom prst="roundRect">
            <a:avLst/>
          </a:prstGeom>
          <a:noFill/>
        </p:spPr>
        <p:txBody>
          <a:bodyPr wrap="square" lIns="36000" tIns="0" rIns="36000" bIns="0" rtlCol="0">
            <a:spAutoFit/>
          </a:bodyPr>
          <a:lstStyle/>
          <a:p>
            <a:r>
              <a:rPr lang="hu-HU" sz="900" dirty="0" smtClean="0">
                <a:ea typeface="Times New Roman"/>
                <a:cs typeface="Times New Roman"/>
              </a:rPr>
              <a:t>SOLR index</a:t>
            </a:r>
            <a:endParaRPr lang="en-US" sz="900" dirty="0">
              <a:ea typeface="Times New Roman"/>
              <a:cs typeface="Times New Roman"/>
            </a:endParaRPr>
          </a:p>
        </p:txBody>
      </p:sp>
      <p:cxnSp>
        <p:nvCxnSpPr>
          <p:cNvPr id="177" name="Egyenes összekötő 176"/>
          <p:cNvCxnSpPr/>
          <p:nvPr/>
        </p:nvCxnSpPr>
        <p:spPr>
          <a:xfrm>
            <a:off x="996840" y="4371950"/>
            <a:ext cx="8147160" cy="0"/>
          </a:xfrm>
          <a:prstGeom prst="line">
            <a:avLst/>
          </a:prstGeom>
          <a:ln w="12700">
            <a:solidFill>
              <a:schemeClr val="accent6">
                <a:lumMod val="50000"/>
              </a:schemeClr>
            </a:solidFill>
            <a:prstDash val="lgDash"/>
            <a:tailEnd type="none" w="med" len="lg"/>
          </a:ln>
        </p:spPr>
        <p:style>
          <a:lnRef idx="1">
            <a:schemeClr val="accent1"/>
          </a:lnRef>
          <a:fillRef idx="0">
            <a:schemeClr val="accent1"/>
          </a:fillRef>
          <a:effectRef idx="0">
            <a:schemeClr val="accent1"/>
          </a:effectRef>
          <a:fontRef idx="minor">
            <a:schemeClr val="tx1"/>
          </a:fontRef>
        </p:style>
      </p:cxnSp>
      <p:grpSp>
        <p:nvGrpSpPr>
          <p:cNvPr id="10" name="Csoportba foglalás 9"/>
          <p:cNvGrpSpPr/>
          <p:nvPr/>
        </p:nvGrpSpPr>
        <p:grpSpPr>
          <a:xfrm>
            <a:off x="8441464" y="4226912"/>
            <a:ext cx="648000" cy="548597"/>
            <a:chOff x="8195422" y="3895361"/>
            <a:chExt cx="903600" cy="548597"/>
          </a:xfrm>
        </p:grpSpPr>
        <p:sp>
          <p:nvSpPr>
            <p:cNvPr id="292" name="Téglalap 291"/>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93" name="Kép 292"/>
            <p:cNvPicPr preferRelativeResize="0">
              <a:picLocks noChangeAspect="1"/>
            </p:cNvPicPr>
            <p:nvPr/>
          </p:nvPicPr>
          <p:blipFill rotWithShape="1">
            <a:blip r:embed="rId1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310"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179" name="Lekerekített téglalap 178"/>
          <p:cNvSpPr/>
          <p:nvPr/>
        </p:nvSpPr>
        <p:spPr>
          <a:xfrm>
            <a:off x="1120275" y="4396252"/>
            <a:ext cx="844660" cy="204311"/>
          </a:xfrm>
          <a:prstGeom prst="roundRect">
            <a:avLst/>
          </a:prstGeom>
          <a:noFill/>
        </p:spPr>
        <p:txBody>
          <a:bodyPr vert="horz" wrap="square" lIns="36000" tIns="0" rIns="36000" bIns="0" rtlCol="0">
            <a:spAutoFit/>
          </a:bodyPr>
          <a:lstStyle/>
          <a:p>
            <a:r>
              <a:rPr lang="hu-HU" sz="1200" b="1" dirty="0" smtClean="0">
                <a:solidFill>
                  <a:srgbClr val="A40000"/>
                </a:solidFill>
                <a:ea typeface="Times New Roman"/>
                <a:cs typeface="Times New Roman"/>
              </a:rPr>
              <a:t>E-ARK Web</a:t>
            </a:r>
            <a:endParaRPr lang="en-US" sz="1200" b="1" dirty="0" smtClean="0">
              <a:solidFill>
                <a:srgbClr val="A40000"/>
              </a:solidFill>
              <a:ea typeface="Times New Roman"/>
              <a:cs typeface="Times New Roman"/>
            </a:endParaRPr>
          </a:p>
        </p:txBody>
      </p:sp>
      <p:cxnSp>
        <p:nvCxnSpPr>
          <p:cNvPr id="161" name="Egyenes összekötő 160"/>
          <p:cNvCxnSpPr/>
          <p:nvPr/>
        </p:nvCxnSpPr>
        <p:spPr>
          <a:xfrm flipV="1">
            <a:off x="2035818" y="1880298"/>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74" name="Folyamatábra: Bekötés 173">
            <a:hlinkClick r:id="rId20" action="ppaction://hlinksldjump"/>
          </p:cNvPr>
          <p:cNvSpPr>
            <a:spLocks noChangeAspect="1"/>
          </p:cNvSpPr>
          <p:nvPr/>
        </p:nvSpPr>
        <p:spPr>
          <a:xfrm flipH="1">
            <a:off x="2112691" y="171560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Lekerekített téglalap 174"/>
          <p:cNvSpPr/>
          <p:nvPr/>
        </p:nvSpPr>
        <p:spPr>
          <a:xfrm>
            <a:off x="2250881" y="1728196"/>
            <a:ext cx="587318" cy="153233"/>
          </a:xfrm>
          <a:prstGeom prst="roundRect">
            <a:avLst/>
          </a:prstGeom>
          <a:noFill/>
        </p:spPr>
        <p:txBody>
          <a:bodyPr wrap="square" lIns="36000" tIns="0" rIns="36000" bIns="0" rtlCol="0">
            <a:spAutoFit/>
          </a:bodyPr>
          <a:lstStyle/>
          <a:p>
            <a:r>
              <a:rPr lang="en-US" sz="900" dirty="0" smtClean="0">
                <a:ea typeface="Times New Roman"/>
                <a:cs typeface="Times New Roman"/>
              </a:rPr>
              <a:t>RODA-In</a:t>
            </a:r>
            <a:endParaRPr lang="en-US" sz="900" dirty="0">
              <a:ea typeface="Times New Roman"/>
              <a:cs typeface="Times New Roman"/>
            </a:endParaRPr>
          </a:p>
        </p:txBody>
      </p:sp>
      <p:sp>
        <p:nvSpPr>
          <p:cNvPr id="176" name="Szabadkézi sokszög 175">
            <a:hlinkClick r:id="rId5" action="ppaction://hlinksldjump"/>
          </p:cNvPr>
          <p:cNvSpPr/>
          <p:nvPr/>
        </p:nvSpPr>
        <p:spPr>
          <a:xfrm>
            <a:off x="2834817" y="173249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sp>
        <p:nvSpPr>
          <p:cNvPr id="178" name="Lekerekített téglalap 177"/>
          <p:cNvSpPr/>
          <p:nvPr/>
        </p:nvSpPr>
        <p:spPr>
          <a:xfrm>
            <a:off x="360128" y="891713"/>
            <a:ext cx="7920484" cy="612934"/>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a:t>
            </a:r>
            <a:r>
              <a:rPr lang="hu-HU" sz="1200" b="1" dirty="0">
                <a:solidFill>
                  <a:srgbClr val="0070C0"/>
                </a:solidFill>
                <a:ea typeface="Times New Roman"/>
                <a:cs typeface="Times New Roman"/>
              </a:rPr>
              <a:t>5</a:t>
            </a:r>
            <a:r>
              <a:rPr lang="en-GB" sz="1200" b="1" dirty="0">
                <a:solidFill>
                  <a:srgbClr val="0070C0"/>
                </a:solidFill>
                <a:ea typeface="Times New Roman"/>
                <a:cs typeface="Times New Roman"/>
              </a:rPr>
              <a:t> – </a:t>
            </a:r>
            <a:r>
              <a:rPr lang="en-US" sz="1200" b="1" dirty="0">
                <a:solidFill>
                  <a:srgbClr val="0070C0"/>
                </a:solidFill>
                <a:ea typeface="Times New Roman"/>
                <a:cs typeface="Times New Roman"/>
              </a:rPr>
              <a:t>Preservation and access to records with geodata</a:t>
            </a:r>
            <a:endParaRPr lang="en-GB" sz="1200" b="1" dirty="0">
              <a:solidFill>
                <a:srgbClr val="0070C0"/>
              </a:solidFill>
              <a:ea typeface="Times New Roman"/>
              <a:cs typeface="Times New Roman"/>
            </a:endParaRP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en-GB" sz="1200" dirty="0">
                <a:solidFill>
                  <a:srgbClr val="0070C0"/>
                </a:solidFill>
                <a:ea typeface="Times New Roman"/>
                <a:cs typeface="Times New Roman"/>
              </a:rPr>
              <a:t>4 scenarios</a:t>
            </a:r>
            <a:r>
              <a:rPr lang="hu-HU" sz="1200" dirty="0">
                <a:solidFill>
                  <a:srgbClr val="0070C0"/>
                </a:solidFill>
                <a:ea typeface="Times New Roman"/>
                <a:cs typeface="Times New Roman"/>
              </a:rPr>
              <a:t>. 2 ingest and 2 </a:t>
            </a:r>
            <a:r>
              <a:rPr lang="hu-HU" sz="1200" dirty="0" err="1">
                <a:solidFill>
                  <a:srgbClr val="0070C0"/>
                </a:solidFill>
                <a:ea typeface="Times New Roman"/>
                <a:cs typeface="Times New Roman"/>
              </a:rPr>
              <a:t>access</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scenairos</a:t>
            </a:r>
            <a:r>
              <a:rPr lang="en-GB" sz="1200" dirty="0">
                <a:solidFill>
                  <a:srgbClr val="0070C0"/>
                </a:solidFill>
                <a:ea typeface="Times New Roman"/>
                <a:cs typeface="Times New Roman"/>
              </a:rPr>
              <a:t> with </a:t>
            </a:r>
            <a:r>
              <a:rPr lang="hu-HU" sz="1200" dirty="0">
                <a:solidFill>
                  <a:srgbClr val="0070C0"/>
                </a:solidFill>
                <a:ea typeface="Times New Roman"/>
                <a:cs typeface="Times New Roman"/>
              </a:rPr>
              <a:t>2 </a:t>
            </a:r>
            <a:r>
              <a:rPr lang="en-GB" sz="1200" dirty="0">
                <a:solidFill>
                  <a:srgbClr val="0070C0"/>
                </a:solidFill>
                <a:ea typeface="Times New Roman"/>
                <a:cs typeface="Times New Roman"/>
              </a:rPr>
              <a:t>different data</a:t>
            </a:r>
            <a:r>
              <a:rPr lang="hu-HU" sz="1200" dirty="0" err="1">
                <a:solidFill>
                  <a:srgbClr val="0070C0"/>
                </a:solidFill>
                <a:ea typeface="Times New Roman"/>
                <a:cs typeface="Times New Roman"/>
              </a:rPr>
              <a:t>sets</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focusing</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on</a:t>
            </a:r>
            <a:r>
              <a:rPr lang="hu-HU" sz="1200" dirty="0">
                <a:solidFill>
                  <a:srgbClr val="0070C0"/>
                </a:solidFill>
                <a:ea typeface="Times New Roman"/>
                <a:cs typeface="Times New Roman"/>
              </a:rPr>
              <a:t> Geo Data.</a:t>
            </a:r>
            <a:endParaRPr lang="en-GB" sz="1200" dirty="0">
              <a:solidFill>
                <a:srgbClr val="0070C0"/>
              </a:solidFill>
              <a:ea typeface="Times New Roman"/>
              <a:cs typeface="Times New Roman"/>
            </a:endParaRPr>
          </a:p>
        </p:txBody>
      </p:sp>
      <p:sp>
        <p:nvSpPr>
          <p:cNvPr id="182" name="Lekerekített téglalap 181"/>
          <p:cNvSpPr/>
          <p:nvPr/>
        </p:nvSpPr>
        <p:spPr>
          <a:xfrm>
            <a:off x="6044468" y="4870693"/>
            <a:ext cx="3007930" cy="204311"/>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Cross-country</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search</a:t>
            </a:r>
            <a:r>
              <a:rPr lang="hu-HU" sz="1200" dirty="0">
                <a:solidFill>
                  <a:srgbClr val="0070C0"/>
                </a:solidFill>
                <a:ea typeface="Times New Roman"/>
                <a:cs typeface="Times New Roman"/>
              </a:rPr>
              <a:t> </a:t>
            </a:r>
            <a:endParaRPr lang="en-US" sz="1200" dirty="0">
              <a:solidFill>
                <a:srgbClr val="0070C0"/>
              </a:solidFill>
              <a:ea typeface="Times New Roman"/>
              <a:cs typeface="Times New Roman"/>
            </a:endParaRPr>
          </a:p>
        </p:txBody>
      </p:sp>
      <p:sp>
        <p:nvSpPr>
          <p:cNvPr id="104" name="Jobbra nyíl 103">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cxnSp>
        <p:nvCxnSpPr>
          <p:cNvPr id="105" name="Egyenes összekötő 104"/>
          <p:cNvCxnSpPr/>
          <p:nvPr/>
        </p:nvCxnSpPr>
        <p:spPr>
          <a:xfrm flipH="1" flipV="1">
            <a:off x="677294" y="3303299"/>
            <a:ext cx="699362" cy="235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106" name="Szabadkézi sokszög 105">
            <a:hlinkClick r:id="rId21" action="ppaction://hlinksldjump"/>
          </p:cNvPr>
          <p:cNvSpPr/>
          <p:nvPr/>
        </p:nvSpPr>
        <p:spPr>
          <a:xfrm>
            <a:off x="1367696" y="3090551"/>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(SFSB)</a:t>
            </a:r>
            <a:endParaRPr lang="en-US" sz="900" b="0" kern="1200" dirty="0">
              <a:solidFill>
                <a:schemeClr val="tx1"/>
              </a:solidFill>
            </a:endParaRPr>
          </a:p>
        </p:txBody>
      </p:sp>
      <p:cxnSp>
        <p:nvCxnSpPr>
          <p:cNvPr id="108" name="Egyenes összekötő 107"/>
          <p:cNvCxnSpPr/>
          <p:nvPr/>
        </p:nvCxnSpPr>
        <p:spPr>
          <a:xfrm flipH="1">
            <a:off x="1835696" y="3291830"/>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15731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wipe(left)">
                                      <p:cBhvr>
                                        <p:cTn id="7" dur="500"/>
                                        <p:tgtEl>
                                          <p:spTgt spid="10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wipe(left)">
                                      <p:cBhvr>
                                        <p:cTn id="17"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41030522"/>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Times New Roman"/>
              </a:rPr>
              <a:t>Pilot 6 </a:t>
            </a:r>
            <a:r>
              <a:rPr lang="hu-HU" smtClean="0">
                <a:solidFill>
                  <a:srgbClr val="000000"/>
                </a:solidFill>
                <a:ea typeface="Times New Roman"/>
              </a:rPr>
              <a:t>– KEEP </a:t>
            </a:r>
            <a:r>
              <a:rPr lang="hu-HU" dirty="0" err="1" smtClean="0">
                <a:solidFill>
                  <a:srgbClr val="000000"/>
                </a:solidFill>
                <a:ea typeface="Times New Roman"/>
              </a:rPr>
              <a:t>Solutions</a:t>
            </a:r>
            <a:r>
              <a:rPr lang="hu-HU" dirty="0" smtClean="0">
                <a:solidFill>
                  <a:srgbClr val="000000"/>
                </a:solidFill>
                <a:ea typeface="Times New Roman"/>
              </a:rPr>
              <a:t> </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flipH="1">
            <a:off x="6600395" y="1892894"/>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8" name="Szabadkézi sokszög 107">
            <a:hlinkClick r:id="rId5" action="ppaction://hlinksldjump"/>
          </p:cNvPr>
          <p:cNvSpPr/>
          <p:nvPr/>
        </p:nvSpPr>
        <p:spPr>
          <a:xfrm>
            <a:off x="6796316" y="173642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t>
            </a:r>
            <a:r>
              <a:rPr lang="hu-HU" sz="900" dirty="0" smtClean="0">
                <a:solidFill>
                  <a:schemeClr val="tx1"/>
                </a:solidFill>
              </a:rPr>
              <a:t>D</a:t>
            </a:r>
            <a:r>
              <a:rPr lang="en-US" sz="900" dirty="0" smtClean="0">
                <a:solidFill>
                  <a:schemeClr val="tx1"/>
                </a:solidFill>
              </a:rPr>
              <a:t>IP</a:t>
            </a:r>
            <a:endParaRPr lang="en-US" sz="900" b="0" kern="1200" dirty="0">
              <a:solidFill>
                <a:schemeClr val="tx1"/>
              </a:solidFill>
            </a:endParaRP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Egyenes összekötő 117"/>
          <p:cNvCxnSpPr/>
          <p:nvPr/>
        </p:nvCxnSpPr>
        <p:spPr>
          <a:xfrm flipH="1">
            <a:off x="7164312" y="1886828"/>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6"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stCxn id="7" idx="1"/>
          </p:cNvCxnSpPr>
          <p:nvPr/>
        </p:nvCxnSpPr>
        <p:spPr>
          <a:xfrm flipH="1">
            <a:off x="2036818" y="1902506"/>
            <a:ext cx="1429071"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7" name="Lekerekített téglalap 6"/>
          <p:cNvSpPr/>
          <p:nvPr/>
        </p:nvSpPr>
        <p:spPr>
          <a:xfrm>
            <a:off x="3465889" y="1691303"/>
            <a:ext cx="3134506"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0" name="Téglalap 69"/>
          <p:cNvSpPr/>
          <p:nvPr/>
        </p:nvSpPr>
        <p:spPr>
          <a:xfrm>
            <a:off x="4626021" y="1783788"/>
            <a:ext cx="1266425" cy="283906"/>
          </a:xfrm>
          <a:prstGeom prst="rect">
            <a:avLst/>
          </a:prstGeom>
          <a:noFill/>
          <a:ln w="12700">
            <a:noFill/>
          </a:ln>
        </p:spPr>
        <p:txBody>
          <a:bodyPr wrap="square" lIns="36000" tIns="72000" rIns="0" bIns="72000" rtlCol="0">
            <a:spAutoFit/>
          </a:bodyPr>
          <a:lstStyle/>
          <a:p>
            <a:pPr marL="269875" indent="-3175"/>
            <a:r>
              <a:rPr lang="en-US" sz="900" dirty="0">
                <a:solidFill>
                  <a:schemeClr val="tx1"/>
                </a:solidFill>
                <a:ea typeface="Times New Roman"/>
                <a:cs typeface="Times New Roman"/>
              </a:rPr>
              <a:t>RODA </a:t>
            </a:r>
            <a:r>
              <a:rPr lang="en-US" sz="900" dirty="0" smtClean="0">
                <a:solidFill>
                  <a:schemeClr val="tx1"/>
                </a:solidFill>
                <a:ea typeface="Times New Roman"/>
                <a:cs typeface="Times New Roman"/>
              </a:rPr>
              <a:t>Repository</a:t>
            </a:r>
            <a:endParaRPr lang="hu-HU" sz="900" dirty="0" smtClean="0">
              <a:solidFill>
                <a:schemeClr val="tx1"/>
              </a:solidFill>
              <a:ea typeface="Times New Roman"/>
              <a:cs typeface="Times New Roman"/>
            </a:endParaRPr>
          </a:p>
        </p:txBody>
      </p:sp>
      <p:sp>
        <p:nvSpPr>
          <p:cNvPr id="76" name="Folyamatábra: Bekötés 75">
            <a:hlinkClick r:id="rId7" action="ppaction://hlinksldjump"/>
          </p:cNvPr>
          <p:cNvSpPr>
            <a:spLocks noChangeAspect="1"/>
          </p:cNvSpPr>
          <p:nvPr/>
        </p:nvSpPr>
        <p:spPr>
          <a:xfrm flipH="1">
            <a:off x="4731469" y="18593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Szabadkézi sokszög 154">
            <a:hlinkClick r:id="rId5" action="ppaction://hlinksldjump"/>
          </p:cNvPr>
          <p:cNvSpPr/>
          <p:nvPr/>
        </p:nvSpPr>
        <p:spPr>
          <a:xfrm>
            <a:off x="4124050" y="1743694"/>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61" name="Lekerekített téglalap 160"/>
          <p:cNvSpPr/>
          <p:nvPr/>
        </p:nvSpPr>
        <p:spPr>
          <a:xfrm>
            <a:off x="187533" y="3770729"/>
            <a:ext cx="6112659" cy="817245"/>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541338" indent="-541338">
              <a:tabLst>
                <a:tab pos="541338" algn="l"/>
              </a:tabLst>
            </a:pPr>
            <a:r>
              <a:rPr lang="en-GB" sz="1200" b="1" dirty="0">
                <a:solidFill>
                  <a:srgbClr val="0070C0"/>
                </a:solidFill>
                <a:ea typeface="Times New Roman"/>
                <a:cs typeface="Times New Roman"/>
              </a:rPr>
              <a:t>Pilot </a:t>
            </a:r>
            <a:r>
              <a:rPr lang="hu-HU" sz="1200" b="1" dirty="0">
                <a:solidFill>
                  <a:srgbClr val="0070C0"/>
                </a:solidFill>
                <a:ea typeface="Times New Roman"/>
                <a:cs typeface="Times New Roman"/>
              </a:rPr>
              <a:t>6</a:t>
            </a:r>
            <a:r>
              <a:rPr lang="en-GB" sz="1200" b="1" dirty="0">
                <a:solidFill>
                  <a:srgbClr val="0070C0"/>
                </a:solidFill>
                <a:ea typeface="Times New Roman"/>
                <a:cs typeface="Times New Roman"/>
              </a:rPr>
              <a:t> – </a:t>
            </a:r>
            <a:r>
              <a:rPr lang="en-US" sz="1200" b="1" dirty="0">
                <a:solidFill>
                  <a:srgbClr val="0070C0"/>
                </a:solidFill>
                <a:ea typeface="Times New Roman"/>
                <a:cs typeface="Times New Roman"/>
              </a:rPr>
              <a:t>Integration between a live document management system and digital archiving and preservation service</a:t>
            </a:r>
            <a:endParaRPr lang="en-GB" sz="1200" b="1" dirty="0">
              <a:solidFill>
                <a:srgbClr val="0070C0"/>
              </a:solidFill>
              <a:ea typeface="Times New Roman"/>
              <a:cs typeface="Times New Roman"/>
            </a:endParaRPr>
          </a:p>
          <a:p>
            <a:pPr marL="182563" indent="-182563">
              <a:tabLst>
                <a:tab pos="541338" algn="l"/>
              </a:tabLst>
            </a:pPr>
            <a:endParaRPr lang="en-GB" sz="1200" b="1" dirty="0">
              <a:solidFill>
                <a:srgbClr val="0070C0"/>
              </a:solidFill>
              <a:ea typeface="Times New Roman"/>
              <a:cs typeface="Times New Roman"/>
            </a:endParaRPr>
          </a:p>
          <a:p>
            <a:pPr marL="182563" indent="-182563" algn="r">
              <a:tabLst>
                <a:tab pos="541338" algn="l"/>
              </a:tabLst>
            </a:pPr>
            <a:r>
              <a:rPr lang="hu-HU" sz="1200" dirty="0">
                <a:solidFill>
                  <a:srgbClr val="0070C0"/>
                </a:solidFill>
                <a:ea typeface="Times New Roman"/>
                <a:cs typeface="Times New Roman"/>
              </a:rPr>
              <a:t>Ingest </a:t>
            </a:r>
            <a:r>
              <a:rPr lang="hu-HU" sz="1200" dirty="0" err="1">
                <a:solidFill>
                  <a:srgbClr val="0070C0"/>
                </a:solidFill>
                <a:ea typeface="Times New Roman"/>
                <a:cs typeface="Times New Roman"/>
              </a:rPr>
              <a:t>automation</a:t>
            </a:r>
            <a:r>
              <a:rPr lang="en-GB" sz="1200" dirty="0">
                <a:solidFill>
                  <a:srgbClr val="0070C0"/>
                </a:solidFill>
                <a:ea typeface="Times New Roman"/>
                <a:cs typeface="Times New Roman"/>
              </a:rPr>
              <a:t> scenario</a:t>
            </a:r>
            <a:r>
              <a:rPr lang="hu-HU" sz="1200" dirty="0">
                <a:solidFill>
                  <a:srgbClr val="0070C0"/>
                </a:solidFill>
                <a:ea typeface="Times New Roman"/>
                <a:cs typeface="Times New Roman"/>
              </a:rPr>
              <a:t>.</a:t>
            </a:r>
            <a:r>
              <a:rPr lang="en-GB" sz="1200" b="1" dirty="0">
                <a:solidFill>
                  <a:srgbClr val="0070C0"/>
                </a:solidFill>
                <a:ea typeface="Times New Roman"/>
                <a:cs typeface="Times New Roman"/>
              </a:rPr>
              <a:t> </a:t>
            </a:r>
          </a:p>
        </p:txBody>
      </p:sp>
      <p:sp>
        <p:nvSpPr>
          <p:cNvPr id="174" name="Lekerekített téglalap 173"/>
          <p:cNvSpPr/>
          <p:nvPr/>
        </p:nvSpPr>
        <p:spPr>
          <a:xfrm>
            <a:off x="6717124" y="2283718"/>
            <a:ext cx="1959332"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smtClean="0">
                <a:solidFill>
                  <a:srgbClr val="0070C0"/>
                </a:solidFill>
                <a:ea typeface="Times New Roman"/>
                <a:cs typeface="Times New Roman"/>
              </a:rPr>
              <a:t>scenario</a:t>
            </a:r>
            <a:r>
              <a:rPr lang="hu-HU" sz="1200" dirty="0" smtClean="0">
                <a:solidFill>
                  <a:srgbClr val="0070C0"/>
                </a:solidFill>
                <a:ea typeface="Times New Roman"/>
                <a:cs typeface="Times New Roman"/>
              </a:rPr>
              <a:t>: </a:t>
            </a:r>
          </a:p>
          <a:p>
            <a:pPr marL="182563" indent="-182563">
              <a:tabLst>
                <a:tab pos="541338" algn="l"/>
              </a:tabLst>
            </a:pPr>
            <a:r>
              <a:rPr lang="hu-HU" sz="1200" dirty="0" smtClean="0">
                <a:solidFill>
                  <a:srgbClr val="0070C0"/>
                </a:solidFill>
                <a:ea typeface="Times New Roman"/>
                <a:cs typeface="Times New Roman"/>
              </a:rPr>
              <a:t>DIP </a:t>
            </a:r>
            <a:r>
              <a:rPr lang="hu-HU" sz="1200" dirty="0" err="1" smtClean="0">
                <a:solidFill>
                  <a:srgbClr val="0070C0"/>
                </a:solidFill>
                <a:ea typeface="Times New Roman"/>
                <a:cs typeface="Times New Roman"/>
              </a:rPr>
              <a:t>generation</a:t>
            </a:r>
            <a:r>
              <a:rPr lang="hu-HU" sz="1200" dirty="0" smtClean="0">
                <a:solidFill>
                  <a:srgbClr val="0070C0"/>
                </a:solidFill>
                <a:ea typeface="Times New Roman"/>
                <a:cs typeface="Times New Roman"/>
              </a:rPr>
              <a:t> and </a:t>
            </a:r>
            <a:r>
              <a:rPr lang="hu-HU" sz="1200" dirty="0" err="1" smtClean="0">
                <a:solidFill>
                  <a:srgbClr val="0070C0"/>
                </a:solidFill>
                <a:ea typeface="Times New Roman"/>
                <a:cs typeface="Times New Roman"/>
              </a:rPr>
              <a:t>validation</a:t>
            </a:r>
            <a:r>
              <a:rPr lang="hu-HU" sz="1200" dirty="0" smtClean="0">
                <a:solidFill>
                  <a:srgbClr val="0070C0"/>
                </a:solidFill>
                <a:ea typeface="Times New Roman"/>
                <a:cs typeface="Times New Roman"/>
              </a:rPr>
              <a:t> </a:t>
            </a:r>
            <a:endParaRPr lang="en-US" sz="1200" dirty="0">
              <a:solidFill>
                <a:srgbClr val="0070C0"/>
              </a:solidFill>
              <a:ea typeface="Times New Roman"/>
              <a:cs typeface="Times New Roman"/>
            </a:endParaRPr>
          </a:p>
        </p:txBody>
      </p:sp>
      <p:sp>
        <p:nvSpPr>
          <p:cNvPr id="175" name="Lekerekített téglalap 174"/>
          <p:cNvSpPr/>
          <p:nvPr/>
        </p:nvSpPr>
        <p:spPr>
          <a:xfrm>
            <a:off x="3470582" y="2283718"/>
            <a:ext cx="2445717" cy="408623"/>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endParaRPr lang="hu-HU" sz="1200" dirty="0" smtClean="0">
              <a:solidFill>
                <a:srgbClr val="0070C0"/>
              </a:solidFill>
              <a:ea typeface="Times New Roman"/>
              <a:cs typeface="Times New Roman"/>
            </a:endParaRPr>
          </a:p>
          <a:p>
            <a:pPr marL="182563" indent="-182563">
              <a:tabLst>
                <a:tab pos="541338" algn="l"/>
              </a:tabLst>
            </a:pPr>
            <a:r>
              <a:rPr lang="hu-HU" sz="1200" dirty="0" smtClean="0">
                <a:solidFill>
                  <a:srgbClr val="0070C0"/>
                </a:solidFill>
                <a:ea typeface="Times New Roman"/>
                <a:cs typeface="Times New Roman"/>
              </a:rPr>
              <a:t>E-ARK </a:t>
            </a:r>
            <a:r>
              <a:rPr lang="hu-HU" sz="1200" dirty="0">
                <a:solidFill>
                  <a:srgbClr val="0070C0"/>
                </a:solidFill>
                <a:ea typeface="Times New Roman"/>
                <a:cs typeface="Times New Roman"/>
              </a:rPr>
              <a:t>AIP </a:t>
            </a:r>
            <a:r>
              <a:rPr lang="hu-HU" sz="1200" dirty="0" err="1">
                <a:solidFill>
                  <a:srgbClr val="0070C0"/>
                </a:solidFill>
                <a:ea typeface="Times New Roman"/>
                <a:cs typeface="Times New Roman"/>
              </a:rPr>
              <a:t>exchange</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with</a:t>
            </a:r>
            <a:r>
              <a:rPr lang="hu-HU" sz="1200" dirty="0">
                <a:solidFill>
                  <a:srgbClr val="0070C0"/>
                </a:solidFill>
                <a:ea typeface="Times New Roman"/>
                <a:cs typeface="Times New Roman"/>
              </a:rPr>
              <a:t> E-ARK Web </a:t>
            </a:r>
            <a:endParaRPr lang="en-US" sz="1200" dirty="0">
              <a:solidFill>
                <a:srgbClr val="0070C0"/>
              </a:solidFill>
              <a:ea typeface="Times New Roman"/>
              <a:cs typeface="Times New Roman"/>
            </a:endParaRPr>
          </a:p>
        </p:txBody>
      </p:sp>
      <p:sp>
        <p:nvSpPr>
          <p:cNvPr id="30" name="Jobbra nyíl 2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31" name="Csoportba foglalás 30"/>
          <p:cNvGrpSpPr/>
          <p:nvPr/>
        </p:nvGrpSpPr>
        <p:grpSpPr>
          <a:xfrm>
            <a:off x="29435" y="3103459"/>
            <a:ext cx="648000" cy="404395"/>
            <a:chOff x="8163774" y="2590777"/>
            <a:chExt cx="903586" cy="404395"/>
          </a:xfrm>
        </p:grpSpPr>
        <p:grpSp>
          <p:nvGrpSpPr>
            <p:cNvPr id="32" name="Csoportba foglalás 31"/>
            <p:cNvGrpSpPr/>
            <p:nvPr/>
          </p:nvGrpSpPr>
          <p:grpSpPr>
            <a:xfrm>
              <a:off x="8163774" y="2590777"/>
              <a:ext cx="903586" cy="404395"/>
              <a:chOff x="4260292" y="1765418"/>
              <a:chExt cx="903586" cy="404395"/>
            </a:xfrm>
          </p:grpSpPr>
          <p:sp>
            <p:nvSpPr>
              <p:cNvPr id="34" name="Téglalap 33"/>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35" name="Kép 34"/>
              <p:cNvPicPr preferRelativeResize="0">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3"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36" name="Egyenes összekötő 35"/>
          <p:cNvCxnSpPr/>
          <p:nvPr/>
        </p:nvCxnSpPr>
        <p:spPr>
          <a:xfrm flipH="1">
            <a:off x="677293" y="3303299"/>
            <a:ext cx="1374403"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55353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1981378599"/>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a:solidFill>
                  <a:srgbClr val="000000"/>
                </a:solidFill>
                <a:ea typeface="Times New Roman"/>
              </a:rPr>
              <a:t>Pilot 7 </a:t>
            </a:r>
            <a:r>
              <a:rPr lang="hu-HU" dirty="0" smtClean="0">
                <a:solidFill>
                  <a:srgbClr val="000000"/>
                </a:solidFill>
                <a:ea typeface="Times New Roman"/>
              </a:rPr>
              <a:t>– National </a:t>
            </a:r>
            <a:r>
              <a:rPr lang="hu-HU" dirty="0" err="1">
                <a:solidFill>
                  <a:srgbClr val="000000"/>
                </a:solidFill>
                <a:ea typeface="Times New Roman"/>
              </a:rPr>
              <a:t>Archives</a:t>
            </a:r>
            <a:r>
              <a:rPr lang="hu-HU" dirty="0">
                <a:solidFill>
                  <a:srgbClr val="000000"/>
                </a:solidFill>
                <a:ea typeface="Times New Roman"/>
              </a:rPr>
              <a:t> of Hungary</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Csoportba foglalás 1"/>
          <p:cNvGrpSpPr/>
          <p:nvPr/>
        </p:nvGrpSpPr>
        <p:grpSpPr>
          <a:xfrm>
            <a:off x="8460504" y="3619421"/>
            <a:ext cx="648000" cy="546796"/>
            <a:chOff x="8198278" y="2889050"/>
            <a:chExt cx="891936" cy="546796"/>
          </a:xfrm>
        </p:grpSpPr>
        <p:pic>
          <p:nvPicPr>
            <p:cNvPr id="301" name="Picture 4" descr="C:\Users\alfisti\AppData\Local\Microsoft\Windows\Temporary Internet Files\Content.IE5\90OG1GHQ\cubo_olap[1].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8198278" y="2889050"/>
              <a:ext cx="891936" cy="546796"/>
            </a:xfrm>
            <a:prstGeom prst="rect">
              <a:avLst/>
            </a:prstGeom>
            <a:noFill/>
            <a:ln w="6350">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302" name="Szövegdoboz 3"/>
            <p:cNvSpPr txBox="1"/>
            <p:nvPr/>
          </p:nvSpPr>
          <p:spPr>
            <a:xfrm>
              <a:off x="8204016" y="2897346"/>
              <a:ext cx="587226" cy="170360"/>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13" name="Csoportba foglalás 12"/>
          <p:cNvGrpSpPr/>
          <p:nvPr/>
        </p:nvGrpSpPr>
        <p:grpSpPr>
          <a:xfrm>
            <a:off x="8441679" y="2843431"/>
            <a:ext cx="648000" cy="404395"/>
            <a:chOff x="8163774" y="2590777"/>
            <a:chExt cx="903586" cy="404395"/>
          </a:xfrm>
        </p:grpSpPr>
        <p:grpSp>
          <p:nvGrpSpPr>
            <p:cNvPr id="294" name="Csoportba foglalás 293"/>
            <p:cNvGrpSpPr/>
            <p:nvPr/>
          </p:nvGrpSpPr>
          <p:grpSpPr>
            <a:xfrm>
              <a:off x="8163774" y="2590777"/>
              <a:ext cx="903586" cy="404395"/>
              <a:chOff x="4260292" y="1765418"/>
              <a:chExt cx="903586" cy="404395"/>
            </a:xfrm>
          </p:grpSpPr>
          <p:sp>
            <p:nvSpPr>
              <p:cNvPr id="295" name="Téglalap 29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69" name="Szabadkézi sokszög 68">
            <a:hlinkClick r:id="rId7" action="ppaction://hlinksldjump"/>
          </p:cNvPr>
          <p:cNvSpPr/>
          <p:nvPr/>
        </p:nvSpPr>
        <p:spPr>
          <a:xfrm>
            <a:off x="4120581" y="4513345"/>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72" name="Folyamatábra: Bekötés 71">
            <a:hlinkClick r:id="rId8" action="ppaction://hlinksldjump"/>
          </p:cNvPr>
          <p:cNvSpPr>
            <a:spLocks noChangeAspect="1"/>
          </p:cNvSpPr>
          <p:nvPr/>
        </p:nvSpPr>
        <p:spPr>
          <a:xfrm flipH="1">
            <a:off x="3924873" y="486929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Lekerekített téglalap 72"/>
          <p:cNvSpPr/>
          <p:nvPr/>
        </p:nvSpPr>
        <p:spPr>
          <a:xfrm>
            <a:off x="4059564" y="4847123"/>
            <a:ext cx="768664" cy="153233"/>
          </a:xfrm>
          <a:prstGeom prst="roundRect">
            <a:avLst/>
          </a:prstGeom>
          <a:noFill/>
        </p:spPr>
        <p:txBody>
          <a:bodyPr wrap="square" lIns="36000" tIns="0" rIns="36000" bIns="0" rtlCol="0">
            <a:spAutoFit/>
          </a:bodyPr>
          <a:lstStyle/>
          <a:p>
            <a:r>
              <a:rPr lang="en-US" sz="900" dirty="0" smtClean="0">
                <a:ea typeface="Times New Roman"/>
                <a:cs typeface="Times New Roman"/>
              </a:rPr>
              <a:t>HDFS Storage</a:t>
            </a:r>
            <a:endParaRPr lang="en-US" sz="900" dirty="0">
              <a:ea typeface="Times New Roman"/>
              <a:cs typeface="Times New Roman"/>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Egyenes összekötő 81"/>
          <p:cNvCxnSpPr/>
          <p:nvPr/>
        </p:nvCxnSpPr>
        <p:spPr>
          <a:xfrm flipH="1">
            <a:off x="4500389" y="4701817"/>
            <a:ext cx="39600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98" name="Egyenes összekötő 97"/>
          <p:cNvCxnSpPr/>
          <p:nvPr/>
        </p:nvCxnSpPr>
        <p:spPr>
          <a:xfrm>
            <a:off x="4906624" y="488911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99" name="Folyamatábra: Bekötés 98">
            <a:hlinkClick r:id="rId9" action="ppaction://hlinksldjump"/>
          </p:cNvPr>
          <p:cNvSpPr>
            <a:spLocks noChangeAspect="1"/>
          </p:cNvSpPr>
          <p:nvPr/>
        </p:nvSpPr>
        <p:spPr>
          <a:xfrm flipH="1">
            <a:off x="4969781" y="473199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Lekerekített téglalap 99"/>
          <p:cNvSpPr/>
          <p:nvPr/>
        </p:nvSpPr>
        <p:spPr>
          <a:xfrm>
            <a:off x="5089944" y="4744968"/>
            <a:ext cx="1234524" cy="153233"/>
          </a:xfrm>
          <a:prstGeom prst="roundRect">
            <a:avLst/>
          </a:prstGeom>
          <a:noFill/>
        </p:spPr>
        <p:txBody>
          <a:bodyPr wrap="square" lIns="36000" tIns="0" rIns="36000" bIns="0" rtlCol="0">
            <a:spAutoFit/>
          </a:bodyPr>
          <a:lstStyle/>
          <a:p>
            <a:r>
              <a:rPr lang="hu-HU" sz="900" dirty="0" smtClean="0">
                <a:ea typeface="Times New Roman"/>
                <a:cs typeface="Times New Roman"/>
              </a:rPr>
              <a:t>E-ARK Web </a:t>
            </a:r>
            <a:r>
              <a:rPr lang="hu-HU" sz="900" dirty="0" err="1" smtClean="0">
                <a:ea typeface="Times New Roman"/>
                <a:cs typeface="Times New Roman"/>
              </a:rPr>
              <a:t>Search</a:t>
            </a:r>
            <a:r>
              <a:rPr lang="hu-HU" sz="900" dirty="0" smtClean="0">
                <a:ea typeface="Times New Roman"/>
                <a:cs typeface="Times New Roman"/>
              </a:rPr>
              <a:t> </a:t>
            </a:r>
          </a:p>
        </p:txBody>
      </p:sp>
      <p:cxnSp>
        <p:nvCxnSpPr>
          <p:cNvPr id="101" name="Egyenes összekötő 100"/>
          <p:cNvCxnSpPr/>
          <p:nvPr/>
        </p:nvCxnSpPr>
        <p:spPr>
          <a:xfrm>
            <a:off x="4906624" y="463566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02" name="Folyamatábra: Bekötés 101">
            <a:hlinkClick r:id="rId10" action="ppaction://hlinksldjump"/>
          </p:cNvPr>
          <p:cNvSpPr>
            <a:spLocks noChangeAspect="1"/>
          </p:cNvSpPr>
          <p:nvPr/>
        </p:nvSpPr>
        <p:spPr>
          <a:xfrm flipH="1">
            <a:off x="4969781" y="447854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Lekerekített téglalap 102"/>
          <p:cNvSpPr/>
          <p:nvPr/>
        </p:nvSpPr>
        <p:spPr>
          <a:xfrm>
            <a:off x="5089944" y="4491518"/>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Lily</a:t>
            </a:r>
            <a:r>
              <a:rPr lang="hu-HU" sz="900" dirty="0" smtClean="0">
                <a:ea typeface="Times New Roman"/>
                <a:cs typeface="Times New Roman"/>
              </a:rPr>
              <a:t> – Ingest</a:t>
            </a:r>
          </a:p>
        </p:txBody>
      </p: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10" name="Szabadkézi sokszög 109">
            <a:hlinkClick r:id="rId7" action="ppaction://hlinksldjump"/>
          </p:cNvPr>
          <p:cNvSpPr/>
          <p:nvPr/>
        </p:nvSpPr>
        <p:spPr>
          <a:xfrm>
            <a:off x="6804408" y="455354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4" name="Egyenes összekötő 113"/>
          <p:cNvCxnSpPr/>
          <p:nvPr/>
        </p:nvCxnSpPr>
        <p:spPr>
          <a:xfrm>
            <a:off x="6056340" y="4707451"/>
            <a:ext cx="756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15" name="Folyamatábra: Bekötés 114">
            <a:hlinkClick r:id="rId11" action="ppaction://hlinksldjump"/>
          </p:cNvPr>
          <p:cNvSpPr>
            <a:spLocks noChangeAspect="1"/>
          </p:cNvSpPr>
          <p:nvPr/>
        </p:nvSpPr>
        <p:spPr>
          <a:xfrm flipH="1">
            <a:off x="6123481" y="4525242"/>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Lekerekített téglalap 115"/>
          <p:cNvSpPr/>
          <p:nvPr/>
        </p:nvSpPr>
        <p:spPr>
          <a:xfrm>
            <a:off x="6237096" y="4427114"/>
            <a:ext cx="831728" cy="306467"/>
          </a:xfrm>
          <a:prstGeom prst="roundRect">
            <a:avLst/>
          </a:prstGeom>
          <a:noFill/>
        </p:spPr>
        <p:txBody>
          <a:bodyPr wrap="square" lIns="36000" tIns="0" rIns="36000" bIns="0" rtlCol="0">
            <a:spAutoFit/>
          </a:bodyPr>
          <a:lstStyle/>
          <a:p>
            <a:r>
              <a:rPr lang="hu-HU" sz="900" dirty="0" smtClean="0">
                <a:ea typeface="Times New Roman"/>
                <a:cs typeface="Times New Roman"/>
              </a:rPr>
              <a:t>AIP2DIP </a:t>
            </a:r>
            <a:r>
              <a:rPr lang="hu-HU" sz="900" dirty="0" err="1" smtClean="0">
                <a:ea typeface="Times New Roman"/>
                <a:cs typeface="Times New Roman"/>
              </a:rPr>
              <a:t>Converter</a:t>
            </a:r>
            <a:r>
              <a:rPr lang="hu-HU" sz="900" dirty="0" smtClean="0">
                <a:ea typeface="Times New Roman"/>
                <a:cs typeface="Times New Roman"/>
              </a:rPr>
              <a:t> </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p:nvPr/>
        </p:nvCxnSpPr>
        <p:spPr>
          <a:xfrm>
            <a:off x="7372508" y="3456628"/>
            <a:ext cx="1080000" cy="8316"/>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1" name="Folyamatábra: Bekötés 120">
            <a:hlinkClick r:id="rId12" action="ppaction://hlinksldjump"/>
          </p:cNvPr>
          <p:cNvSpPr>
            <a:spLocks noChangeAspect="1"/>
          </p:cNvSpPr>
          <p:nvPr/>
        </p:nvSpPr>
        <p:spPr>
          <a:xfrm flipH="1">
            <a:off x="7447741" y="329949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Lekerekített téglalap 121"/>
          <p:cNvSpPr/>
          <p:nvPr/>
        </p:nvSpPr>
        <p:spPr>
          <a:xfrm>
            <a:off x="7571900" y="3299102"/>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grpSp>
        <p:nvGrpSpPr>
          <p:cNvPr id="11" name="Csoportba foglalás 10"/>
          <p:cNvGrpSpPr>
            <a:grpSpLocks/>
          </p:cNvGrpSpPr>
          <p:nvPr/>
        </p:nvGrpSpPr>
        <p:grpSpPr>
          <a:xfrm>
            <a:off x="8442718" y="3266402"/>
            <a:ext cx="648000" cy="288000"/>
            <a:chOff x="8172400" y="1519097"/>
            <a:chExt cx="903600" cy="548597"/>
          </a:xfrm>
        </p:grpSpPr>
        <p:sp>
          <p:nvSpPr>
            <p:cNvPr id="126" name="Téglalap 125"/>
            <p:cNvSpPr/>
            <p:nvPr/>
          </p:nvSpPr>
          <p:spPr>
            <a:xfrm>
              <a:off x="8172400" y="1519097"/>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650"/>
            </a:p>
          </p:txBody>
        </p:sp>
        <p:sp>
          <p:nvSpPr>
            <p:cNvPr id="128" name="Szövegdoboz 3"/>
            <p:cNvSpPr txBox="1"/>
            <p:nvPr/>
          </p:nvSpPr>
          <p:spPr>
            <a:xfrm>
              <a:off x="8302583" y="1529759"/>
              <a:ext cx="750850" cy="151848"/>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spcAft>
                  <a:spcPts val="1000"/>
                </a:spcAft>
              </a:pPr>
              <a:r>
                <a:rPr lang="hu-HU" sz="900" b="1" dirty="0" smtClean="0">
                  <a:solidFill>
                    <a:srgbClr val="960000"/>
                  </a:solidFill>
                  <a:ea typeface="Calibri"/>
                  <a:cs typeface="Times New Roman"/>
                </a:rPr>
                <a:t>EAD</a:t>
              </a:r>
              <a:r>
                <a:rPr lang="hu-HU" sz="800" b="1" dirty="0">
                  <a:solidFill>
                    <a:srgbClr val="960000"/>
                  </a:solidFill>
                  <a:ea typeface="Calibri"/>
                  <a:cs typeface="Times New Roman"/>
                </a:rPr>
                <a:t> </a:t>
              </a:r>
              <a:r>
                <a:rPr lang="hu-HU" sz="700" b="1" dirty="0" err="1" smtClean="0">
                  <a:solidFill>
                    <a:srgbClr val="960000"/>
                  </a:solidFill>
                  <a:ea typeface="Calibri"/>
                  <a:cs typeface="Times New Roman"/>
                </a:rPr>
                <a:t>Metadata</a:t>
              </a:r>
              <a:endParaRPr lang="en-US" sz="700" b="1" dirty="0">
                <a:effectLst/>
                <a:ea typeface="Calibri"/>
                <a:cs typeface="Times New Roman"/>
              </a:endParaRPr>
            </a:p>
          </p:txBody>
        </p:sp>
      </p:grp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13"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136" name="Egyenes összekötő 135"/>
          <p:cNvCxnSpPr/>
          <p:nvPr/>
        </p:nvCxnSpPr>
        <p:spPr>
          <a:xfrm flipV="1">
            <a:off x="7380432" y="3051566"/>
            <a:ext cx="1080000" cy="1018"/>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7" name="Folyamatábra: Bekötés 136">
            <a:hlinkClick r:id="rId12" action="ppaction://hlinksldjump"/>
          </p:cNvPr>
          <p:cNvSpPr>
            <a:spLocks noChangeAspect="1"/>
          </p:cNvSpPr>
          <p:nvPr/>
        </p:nvSpPr>
        <p:spPr>
          <a:xfrm flipH="1">
            <a:off x="7455665" y="28873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Lekerekített téglalap 137"/>
          <p:cNvSpPr/>
          <p:nvPr/>
        </p:nvSpPr>
        <p:spPr>
          <a:xfrm>
            <a:off x="7587916" y="2900341"/>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56" name="Egyenes összekötő 155"/>
          <p:cNvCxnSpPr/>
          <p:nvPr/>
        </p:nvCxnSpPr>
        <p:spPr>
          <a:xfrm flipH="1">
            <a:off x="7164312" y="4721779"/>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57" name="Egyenes összekötő 156"/>
          <p:cNvCxnSpPr/>
          <p:nvPr/>
        </p:nvCxnSpPr>
        <p:spPr>
          <a:xfrm>
            <a:off x="7372340" y="3883347"/>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58" name="Folyamatábra: Bekötés 157">
            <a:hlinkClick r:id="rId14" action="ppaction://hlinksldjump"/>
          </p:cNvPr>
          <p:cNvSpPr>
            <a:spLocks noChangeAspect="1"/>
          </p:cNvSpPr>
          <p:nvPr/>
        </p:nvSpPr>
        <p:spPr>
          <a:xfrm flipH="1">
            <a:off x="7447573" y="37023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Lekerekített téglalap 161"/>
          <p:cNvSpPr/>
          <p:nvPr/>
        </p:nvSpPr>
        <p:spPr>
          <a:xfrm>
            <a:off x="7580272" y="3595315"/>
            <a:ext cx="711988" cy="306467"/>
          </a:xfrm>
          <a:prstGeom prst="roundRect">
            <a:avLst/>
          </a:prstGeom>
          <a:noFill/>
        </p:spPr>
        <p:txBody>
          <a:bodyPr wrap="square" lIns="36000" tIns="0" rIns="36000" bIns="0" rtlCol="0">
            <a:spAutoFit/>
          </a:bodyPr>
          <a:lstStyle/>
          <a:p>
            <a:r>
              <a:rPr lang="hu-HU" sz="900" dirty="0" smtClean="0">
                <a:ea typeface="Times New Roman"/>
                <a:cs typeface="Times New Roman"/>
              </a:rPr>
              <a:t>Oracle OLAP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220" name="Egyenes összekötő 219"/>
          <p:cNvCxnSpPr/>
          <p:nvPr/>
        </p:nvCxnSpPr>
        <p:spPr>
          <a:xfrm flipV="1">
            <a:off x="2035818" y="1880298"/>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1" name="Folyamatábra: Bekötés 220">
            <a:hlinkClick r:id="rId15" action="ppaction://hlinksldjump"/>
          </p:cNvPr>
          <p:cNvSpPr>
            <a:spLocks noChangeAspect="1"/>
          </p:cNvSpPr>
          <p:nvPr/>
        </p:nvSpPr>
        <p:spPr>
          <a:xfrm flipH="1">
            <a:off x="2112691" y="171560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Lekerekített téglalap 221"/>
          <p:cNvSpPr/>
          <p:nvPr/>
        </p:nvSpPr>
        <p:spPr>
          <a:xfrm>
            <a:off x="2250881" y="1728196"/>
            <a:ext cx="587318" cy="153233"/>
          </a:xfrm>
          <a:prstGeom prst="roundRect">
            <a:avLst/>
          </a:prstGeom>
          <a:noFill/>
        </p:spPr>
        <p:txBody>
          <a:bodyPr wrap="square" lIns="36000" tIns="0" rIns="36000" bIns="0" rtlCol="0">
            <a:spAutoFit/>
          </a:bodyPr>
          <a:lstStyle/>
          <a:p>
            <a:r>
              <a:rPr lang="en-US" sz="900" dirty="0" smtClean="0">
                <a:ea typeface="Times New Roman"/>
                <a:cs typeface="Times New Roman"/>
              </a:rPr>
              <a:t>RODA-In</a:t>
            </a:r>
            <a:endParaRPr lang="en-US" sz="900" dirty="0">
              <a:ea typeface="Times New Roman"/>
              <a:cs typeface="Times New Roman"/>
            </a:endParaRPr>
          </a:p>
        </p:txBody>
      </p:sp>
      <p:sp>
        <p:nvSpPr>
          <p:cNvPr id="223" name="Szabadkézi sokszög 222">
            <a:hlinkClick r:id="rId7" action="ppaction://hlinksldjump"/>
          </p:cNvPr>
          <p:cNvSpPr/>
          <p:nvPr/>
        </p:nvSpPr>
        <p:spPr>
          <a:xfrm>
            <a:off x="2834817" y="173249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232" name="Szabadkézi sokszög 231">
            <a:hlinkClick r:id="rId7" action="ppaction://hlinksldjump"/>
          </p:cNvPr>
          <p:cNvSpPr/>
          <p:nvPr/>
        </p:nvSpPr>
        <p:spPr>
          <a:xfrm>
            <a:off x="2830025" y="4536430"/>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33" name="Egyenes összekötő 232"/>
          <p:cNvCxnSpPr/>
          <p:nvPr/>
        </p:nvCxnSpPr>
        <p:spPr>
          <a:xfrm flipV="1">
            <a:off x="3200173" y="4689669"/>
            <a:ext cx="908249" cy="6052"/>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234" name="Folyamatábra: Bekötés 233">
            <a:hlinkClick r:id="rId16" action="ppaction://hlinksldjump"/>
          </p:cNvPr>
          <p:cNvSpPr>
            <a:spLocks noChangeAspect="1"/>
          </p:cNvSpPr>
          <p:nvPr/>
        </p:nvSpPr>
        <p:spPr>
          <a:xfrm flipH="1">
            <a:off x="3297899" y="451980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Lekerekített téglalap 234"/>
          <p:cNvSpPr/>
          <p:nvPr/>
        </p:nvSpPr>
        <p:spPr>
          <a:xfrm>
            <a:off x="3419150" y="4403046"/>
            <a:ext cx="604404" cy="306467"/>
          </a:xfrm>
          <a:prstGeom prst="roundRect">
            <a:avLst/>
          </a:prstGeom>
          <a:noFill/>
        </p:spPr>
        <p:txBody>
          <a:bodyPr wrap="square" lIns="36000" tIns="0" rIns="36000" bIns="0" rtlCol="0">
            <a:spAutoFit/>
          </a:bodyPr>
          <a:lstStyle/>
          <a:p>
            <a:r>
              <a:rPr lang="en-US" sz="900" dirty="0" smtClean="0">
                <a:ea typeface="Times New Roman"/>
                <a:cs typeface="Times New Roman"/>
              </a:rPr>
              <a:t>SIP2AIP </a:t>
            </a:r>
            <a:endParaRPr lang="hu-HU" sz="900" dirty="0" smtClean="0">
              <a:ea typeface="Times New Roman"/>
              <a:cs typeface="Times New Roman"/>
            </a:endParaRPr>
          </a:p>
          <a:p>
            <a:r>
              <a:rPr lang="en-US" sz="900" dirty="0" smtClean="0">
                <a:ea typeface="Times New Roman"/>
                <a:cs typeface="Times New Roman"/>
              </a:rPr>
              <a:t>Converter</a:t>
            </a:r>
            <a:endParaRPr lang="hu-HU" sz="900" dirty="0" smtClean="0">
              <a:ea typeface="Times New Roman"/>
              <a:cs typeface="Times New Roman"/>
            </a:endParaRPr>
          </a:p>
        </p:txBody>
      </p:sp>
      <p:grpSp>
        <p:nvGrpSpPr>
          <p:cNvPr id="242" name="Csoportba foglalás 241"/>
          <p:cNvGrpSpPr/>
          <p:nvPr/>
        </p:nvGrpSpPr>
        <p:grpSpPr>
          <a:xfrm>
            <a:off x="29435" y="3103459"/>
            <a:ext cx="648000" cy="404395"/>
            <a:chOff x="8163774" y="2590777"/>
            <a:chExt cx="903586" cy="404395"/>
          </a:xfrm>
        </p:grpSpPr>
        <p:grpSp>
          <p:nvGrpSpPr>
            <p:cNvPr id="243" name="Csoportba foglalás 242"/>
            <p:cNvGrpSpPr/>
            <p:nvPr/>
          </p:nvGrpSpPr>
          <p:grpSpPr>
            <a:xfrm>
              <a:off x="8163774" y="2590777"/>
              <a:ext cx="903586" cy="404395"/>
              <a:chOff x="4260292" y="1765418"/>
              <a:chExt cx="903586" cy="404395"/>
            </a:xfrm>
          </p:grpSpPr>
          <p:sp>
            <p:nvSpPr>
              <p:cNvPr id="245" name="Téglalap 24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46" name="Kép 24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244"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17"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18"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cxnSp>
        <p:nvCxnSpPr>
          <p:cNvPr id="266" name="Egyenes összekötő 265"/>
          <p:cNvCxnSpPr/>
          <p:nvPr/>
        </p:nvCxnSpPr>
        <p:spPr>
          <a:xfrm flipH="1">
            <a:off x="1853696" y="1880046"/>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172" name="Folyamatábra: Bekötés 171">
            <a:hlinkClick r:id="rId8" action="ppaction://hlinksldjump"/>
          </p:cNvPr>
          <p:cNvSpPr>
            <a:spLocks noChangeAspect="1"/>
          </p:cNvSpPr>
          <p:nvPr/>
        </p:nvSpPr>
        <p:spPr>
          <a:xfrm flipH="1">
            <a:off x="3923813" y="501707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Lekerekített téglalap 172"/>
          <p:cNvSpPr/>
          <p:nvPr/>
        </p:nvSpPr>
        <p:spPr>
          <a:xfrm>
            <a:off x="4058504" y="5002854"/>
            <a:ext cx="768664" cy="153233"/>
          </a:xfrm>
          <a:prstGeom prst="roundRect">
            <a:avLst/>
          </a:prstGeom>
          <a:noFill/>
        </p:spPr>
        <p:txBody>
          <a:bodyPr wrap="square" lIns="36000" tIns="0" rIns="36000" bIns="0" rtlCol="0">
            <a:spAutoFit/>
          </a:bodyPr>
          <a:lstStyle/>
          <a:p>
            <a:r>
              <a:rPr lang="hu-HU" sz="900" dirty="0" smtClean="0">
                <a:ea typeface="Times New Roman"/>
                <a:cs typeface="Times New Roman"/>
              </a:rPr>
              <a:t>SOLR index</a:t>
            </a:r>
            <a:endParaRPr lang="en-US" sz="900" dirty="0">
              <a:ea typeface="Times New Roman"/>
              <a:cs typeface="Times New Roman"/>
            </a:endParaRPr>
          </a:p>
        </p:txBody>
      </p:sp>
      <p:cxnSp>
        <p:nvCxnSpPr>
          <p:cNvPr id="177" name="Egyenes összekötő 176"/>
          <p:cNvCxnSpPr/>
          <p:nvPr/>
        </p:nvCxnSpPr>
        <p:spPr>
          <a:xfrm>
            <a:off x="996840" y="4371950"/>
            <a:ext cx="8147160" cy="0"/>
          </a:xfrm>
          <a:prstGeom prst="line">
            <a:avLst/>
          </a:prstGeom>
          <a:ln w="12700">
            <a:solidFill>
              <a:schemeClr val="accent6">
                <a:lumMod val="50000"/>
              </a:schemeClr>
            </a:solidFill>
            <a:prstDash val="lgDash"/>
            <a:tailEnd type="none" w="med" len="lg"/>
          </a:ln>
        </p:spPr>
        <p:style>
          <a:lnRef idx="1">
            <a:schemeClr val="accent1"/>
          </a:lnRef>
          <a:fillRef idx="0">
            <a:schemeClr val="accent1"/>
          </a:fillRef>
          <a:effectRef idx="0">
            <a:schemeClr val="accent1"/>
          </a:effectRef>
          <a:fontRef idx="minor">
            <a:schemeClr val="tx1"/>
          </a:fontRef>
        </p:style>
      </p:cxnSp>
      <p:sp>
        <p:nvSpPr>
          <p:cNvPr id="179" name="Lekerekített téglalap 178"/>
          <p:cNvSpPr/>
          <p:nvPr/>
        </p:nvSpPr>
        <p:spPr>
          <a:xfrm>
            <a:off x="1120275" y="4396252"/>
            <a:ext cx="844660" cy="204311"/>
          </a:xfrm>
          <a:prstGeom prst="roundRect">
            <a:avLst/>
          </a:prstGeom>
          <a:noFill/>
        </p:spPr>
        <p:txBody>
          <a:bodyPr vert="horz" wrap="square" lIns="36000" tIns="0" rIns="36000" bIns="0" rtlCol="0">
            <a:spAutoFit/>
          </a:bodyPr>
          <a:lstStyle/>
          <a:p>
            <a:r>
              <a:rPr lang="hu-HU" sz="1200" b="1" dirty="0" smtClean="0">
                <a:solidFill>
                  <a:srgbClr val="A40000"/>
                </a:solidFill>
                <a:ea typeface="Times New Roman"/>
                <a:cs typeface="Times New Roman"/>
              </a:rPr>
              <a:t>E-ARK Web</a:t>
            </a:r>
            <a:endParaRPr lang="en-US" sz="1200" b="1" dirty="0" smtClean="0">
              <a:solidFill>
                <a:srgbClr val="A40000"/>
              </a:solidFill>
              <a:ea typeface="Times New Roman"/>
              <a:cs typeface="Times New Roman"/>
            </a:endParaRPr>
          </a:p>
        </p:txBody>
      </p:sp>
      <p:sp>
        <p:nvSpPr>
          <p:cNvPr id="174" name="Lekerekített téglalap 173"/>
          <p:cNvSpPr/>
          <p:nvPr/>
        </p:nvSpPr>
        <p:spPr>
          <a:xfrm>
            <a:off x="2357641" y="2283718"/>
            <a:ext cx="4806647" cy="1021556"/>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en-GB" sz="1200" b="1" dirty="0">
                <a:solidFill>
                  <a:srgbClr val="0070C0"/>
                </a:solidFill>
                <a:ea typeface="Times New Roman"/>
                <a:cs typeface="Times New Roman"/>
              </a:rPr>
              <a:t>Pilot 7 – Access to Databases</a:t>
            </a:r>
          </a:p>
          <a:p>
            <a:pPr marL="182563" indent="-182563">
              <a:tabLst>
                <a:tab pos="541338" algn="l"/>
              </a:tabLst>
            </a:pPr>
            <a:endParaRPr lang="en-GB" sz="1200" b="1" dirty="0">
              <a:solidFill>
                <a:srgbClr val="0070C0"/>
              </a:solidFill>
              <a:ea typeface="Times New Roman"/>
              <a:cs typeface="Times New Roman"/>
            </a:endParaRPr>
          </a:p>
          <a:p>
            <a:pPr marL="182563" indent="-182563">
              <a:tabLst>
                <a:tab pos="541338" algn="l"/>
              </a:tabLst>
            </a:pPr>
            <a:r>
              <a:rPr lang="en-GB" sz="1200" dirty="0">
                <a:solidFill>
                  <a:srgbClr val="0070C0"/>
                </a:solidFill>
                <a:ea typeface="Times New Roman"/>
                <a:cs typeface="Times New Roman"/>
              </a:rPr>
              <a:t>5 scenarios</a:t>
            </a:r>
          </a:p>
          <a:p>
            <a:pPr>
              <a:tabLst>
                <a:tab pos="541338" algn="l"/>
              </a:tabLst>
            </a:pPr>
            <a:r>
              <a:rPr lang="en-GB" sz="1200" dirty="0" smtClean="0">
                <a:solidFill>
                  <a:srgbClr val="0070C0"/>
                </a:solidFill>
                <a:ea typeface="Times New Roman"/>
                <a:cs typeface="Times New Roman"/>
              </a:rPr>
              <a:t>Database </a:t>
            </a:r>
            <a:r>
              <a:rPr lang="en-GB" sz="1200" dirty="0">
                <a:solidFill>
                  <a:srgbClr val="0070C0"/>
                </a:solidFill>
                <a:ea typeface="Times New Roman"/>
                <a:cs typeface="Times New Roman"/>
              </a:rPr>
              <a:t>preservation and access </a:t>
            </a:r>
            <a:r>
              <a:rPr lang="hu-HU" sz="1200" dirty="0" err="1" smtClean="0">
                <a:solidFill>
                  <a:srgbClr val="0070C0"/>
                </a:solidFill>
                <a:ea typeface="Times New Roman"/>
                <a:cs typeface="Times New Roman"/>
              </a:rPr>
              <a:t>v</a:t>
            </a:r>
            <a:r>
              <a:rPr lang="en-GB" sz="1200" dirty="0" err="1" smtClean="0">
                <a:solidFill>
                  <a:srgbClr val="0070C0"/>
                </a:solidFill>
                <a:ea typeface="Times New Roman"/>
                <a:cs typeface="Times New Roman"/>
              </a:rPr>
              <a:t>ia</a:t>
            </a:r>
            <a:r>
              <a:rPr lang="en-GB" sz="1200" dirty="0" smtClean="0">
                <a:solidFill>
                  <a:srgbClr val="0070C0"/>
                </a:solidFill>
                <a:ea typeface="Times New Roman"/>
                <a:cs typeface="Times New Roman"/>
              </a:rPr>
              <a:t> </a:t>
            </a:r>
            <a:r>
              <a:rPr lang="en-GB" sz="1200" dirty="0">
                <a:solidFill>
                  <a:srgbClr val="0070C0"/>
                </a:solidFill>
                <a:ea typeface="Times New Roman"/>
                <a:cs typeface="Times New Roman"/>
              </a:rPr>
              <a:t>APEX and Oracle </a:t>
            </a:r>
            <a:r>
              <a:rPr lang="en-GB" sz="1200" dirty="0" smtClean="0">
                <a:solidFill>
                  <a:srgbClr val="0070C0"/>
                </a:solidFill>
                <a:ea typeface="Times New Roman"/>
                <a:cs typeface="Times New Roman"/>
              </a:rPr>
              <a:t>OLAP</a:t>
            </a:r>
            <a:r>
              <a:rPr lang="hu-HU" sz="1200" dirty="0" smtClean="0">
                <a:solidFill>
                  <a:srgbClr val="0070C0"/>
                </a:solidFill>
                <a:ea typeface="Times New Roman"/>
                <a:cs typeface="Times New Roman"/>
              </a:rPr>
              <a:t> </a:t>
            </a:r>
            <a:r>
              <a:rPr lang="en-GB" sz="1200" dirty="0" smtClean="0">
                <a:solidFill>
                  <a:srgbClr val="0070C0"/>
                </a:solidFill>
                <a:ea typeface="Times New Roman"/>
                <a:cs typeface="Times New Roman"/>
              </a:rPr>
              <a:t>solutions</a:t>
            </a:r>
            <a:r>
              <a:rPr lang="en-GB" sz="1200" dirty="0">
                <a:solidFill>
                  <a:srgbClr val="0070C0"/>
                </a:solidFill>
                <a:ea typeface="Times New Roman"/>
                <a:cs typeface="Times New Roman"/>
              </a:rPr>
              <a:t>.</a:t>
            </a:r>
          </a:p>
          <a:p>
            <a:pPr marL="182563" indent="-182563">
              <a:tabLst>
                <a:tab pos="541338" algn="l"/>
              </a:tabLst>
            </a:pPr>
            <a:r>
              <a:rPr lang="en-GB" sz="1200" dirty="0">
                <a:solidFill>
                  <a:srgbClr val="0070C0"/>
                </a:solidFill>
                <a:ea typeface="Times New Roman"/>
                <a:cs typeface="Times New Roman"/>
              </a:rPr>
              <a:t>Archiving and accessing unstructured files </a:t>
            </a:r>
          </a:p>
        </p:txBody>
      </p:sp>
      <p:sp>
        <p:nvSpPr>
          <p:cNvPr id="175" name="Lekerekített téglalap 174"/>
          <p:cNvSpPr/>
          <p:nvPr/>
        </p:nvSpPr>
        <p:spPr>
          <a:xfrm>
            <a:off x="6060370" y="4855915"/>
            <a:ext cx="3007930" cy="204311"/>
          </a:xfrm>
          <a:prstGeom prst="roundRect">
            <a:avLst/>
          </a:prstGeom>
          <a:solidFill>
            <a:schemeClr val="accent5">
              <a:lumMod val="20000"/>
              <a:lumOff val="80000"/>
            </a:schemeClr>
          </a:solidFill>
          <a:ln w="19050">
            <a:solidFill>
              <a:srgbClr val="0070C0"/>
            </a:solidFill>
          </a:ln>
          <a:effectLst>
            <a:outerShdw blurRad="50800" dist="38100" dir="2700000" algn="tl" rotWithShape="0">
              <a:prstClr val="black">
                <a:alpha val="40000"/>
              </a:prstClr>
            </a:outerShdw>
          </a:effectLst>
        </p:spPr>
        <p:txBody>
          <a:bodyPr wrap="square" lIns="36000" tIns="0" rIns="36000" bIns="0" rtlCol="0">
            <a:spAutoFit/>
          </a:bodyPr>
          <a:lstStyle/>
          <a:p>
            <a:pPr marL="182563" indent="-182563">
              <a:tabLst>
                <a:tab pos="541338" algn="l"/>
              </a:tabLst>
            </a:pPr>
            <a:r>
              <a:rPr lang="hu-HU" sz="1200" dirty="0" err="1">
                <a:solidFill>
                  <a:srgbClr val="0070C0"/>
                </a:solidFill>
                <a:ea typeface="Times New Roman"/>
                <a:cs typeface="Times New Roman"/>
              </a:rPr>
              <a:t>Additional</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scenario</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Cross-country</a:t>
            </a:r>
            <a:r>
              <a:rPr lang="hu-HU" sz="1200" dirty="0">
                <a:solidFill>
                  <a:srgbClr val="0070C0"/>
                </a:solidFill>
                <a:ea typeface="Times New Roman"/>
                <a:cs typeface="Times New Roman"/>
              </a:rPr>
              <a:t> </a:t>
            </a:r>
            <a:r>
              <a:rPr lang="hu-HU" sz="1200" dirty="0" err="1">
                <a:solidFill>
                  <a:srgbClr val="0070C0"/>
                </a:solidFill>
                <a:ea typeface="Times New Roman"/>
                <a:cs typeface="Times New Roman"/>
              </a:rPr>
              <a:t>search</a:t>
            </a:r>
            <a:r>
              <a:rPr lang="hu-HU" sz="1200" dirty="0">
                <a:solidFill>
                  <a:srgbClr val="0070C0"/>
                </a:solidFill>
                <a:ea typeface="Times New Roman"/>
                <a:cs typeface="Times New Roman"/>
              </a:rPr>
              <a:t> </a:t>
            </a:r>
            <a:endParaRPr lang="en-US" sz="1200" dirty="0">
              <a:solidFill>
                <a:srgbClr val="0070C0"/>
              </a:solidFill>
              <a:ea typeface="Times New Roman"/>
              <a:cs typeface="Times New Roman"/>
            </a:endParaRPr>
          </a:p>
        </p:txBody>
      </p:sp>
      <p:sp>
        <p:nvSpPr>
          <p:cNvPr id="83" name="Jobbra nyíl 82">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cxnSp>
        <p:nvCxnSpPr>
          <p:cNvPr id="84" name="Egyenes összekötő 83"/>
          <p:cNvCxnSpPr/>
          <p:nvPr/>
        </p:nvCxnSpPr>
        <p:spPr>
          <a:xfrm flipH="1" flipV="1">
            <a:off x="677294" y="3303299"/>
            <a:ext cx="699362" cy="2357"/>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85" name="Szabadkézi sokszög 84">
            <a:hlinkClick r:id="rId19" action="ppaction://hlinksldjump"/>
          </p:cNvPr>
          <p:cNvSpPr/>
          <p:nvPr/>
        </p:nvSpPr>
        <p:spPr>
          <a:xfrm>
            <a:off x="1367696" y="3090551"/>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(SFSB)</a:t>
            </a:r>
            <a:endParaRPr lang="en-US" sz="900" b="0" kern="1200" dirty="0">
              <a:solidFill>
                <a:schemeClr val="tx1"/>
              </a:solidFill>
            </a:endParaRPr>
          </a:p>
        </p:txBody>
      </p:sp>
      <p:cxnSp>
        <p:nvCxnSpPr>
          <p:cNvPr id="86" name="Egyenes összekötő 85"/>
          <p:cNvCxnSpPr/>
          <p:nvPr/>
        </p:nvCxnSpPr>
        <p:spPr>
          <a:xfrm flipH="1">
            <a:off x="1835696" y="3291830"/>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72719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500"/>
                                        <p:tgtEl>
                                          <p:spTgt spid="8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wipe(left)">
                                      <p:cBhvr>
                                        <p:cTn id="1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3" action="ppaction://hlinksldjump"/>
          </p:cNvPr>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4" action="ppaction://hlinksldjump"/>
          </p:cNvPr>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28" name="Egyenes összekötő 127"/>
          <p:cNvCxnSpPr/>
          <p:nvPr/>
        </p:nvCxnSpPr>
        <p:spPr>
          <a:xfrm flipH="1" flipV="1">
            <a:off x="1684990" y="2474680"/>
            <a:ext cx="1082536" cy="42103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flipV="1">
            <a:off x="2843894" y="1308137"/>
            <a:ext cx="1228177" cy="158757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p:nvPr/>
        </p:nvCxnSpPr>
        <p:spPr>
          <a:xfrm flipV="1">
            <a:off x="2843894" y="1507727"/>
            <a:ext cx="1309799" cy="138798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stCxn id="148" idx="5"/>
          </p:cNvCxnSpPr>
          <p:nvPr/>
        </p:nvCxnSpPr>
        <p:spPr>
          <a:xfrm flipV="1">
            <a:off x="2154757" y="2987896"/>
            <a:ext cx="650953" cy="150365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5">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a:stCxn id="149" idx="5"/>
          </p:cNvCxnSpPr>
          <p:nvPr/>
        </p:nvCxnSpPr>
        <p:spPr>
          <a:xfrm flipV="1">
            <a:off x="2043479" y="2987896"/>
            <a:ext cx="762231" cy="132325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Egyenes összekötő 150"/>
          <p:cNvCxnSpPr/>
          <p:nvPr/>
        </p:nvCxnSpPr>
        <p:spPr>
          <a:xfrm flipH="1" flipV="1">
            <a:off x="1714103" y="2141590"/>
            <a:ext cx="1053423" cy="75412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9" name="Egyenes összekötő 138"/>
          <p:cNvCxnSpPr/>
          <p:nvPr/>
        </p:nvCxnSpPr>
        <p:spPr>
          <a:xfrm flipH="1" flipV="1">
            <a:off x="1676388" y="2815474"/>
            <a:ext cx="1075322" cy="11842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p:nvPr/>
        </p:nvCxnSpPr>
        <p:spPr>
          <a:xfrm flipH="1">
            <a:off x="1700912" y="2933896"/>
            <a:ext cx="1050798" cy="2187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p:nvPr/>
        </p:nvCxnSpPr>
        <p:spPr>
          <a:xfrm flipV="1">
            <a:off x="2859726" y="1707317"/>
            <a:ext cx="1352428" cy="119982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5" idx="6"/>
          </p:cNvCxnSpPr>
          <p:nvPr/>
        </p:nvCxnSpPr>
        <p:spPr>
          <a:xfrm>
            <a:off x="2859710" y="2933897"/>
            <a:ext cx="1461936" cy="13236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37" idx="6"/>
          </p:cNvCxnSpPr>
          <p:nvPr/>
        </p:nvCxnSpPr>
        <p:spPr>
          <a:xfrm>
            <a:off x="2859710" y="2933896"/>
            <a:ext cx="1405563" cy="53154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8" name="Szövegdoboz 137"/>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ESS</a:t>
            </a:r>
            <a:endParaRPr lang="en-US" sz="1200" dirty="0" smtClean="0">
              <a:solidFill>
                <a:schemeClr val="tx1">
                  <a:lumMod val="75000"/>
                  <a:lumOff val="25000"/>
                </a:schemeClr>
              </a:solidFill>
            </a:endParaRPr>
          </a:p>
        </p:txBody>
      </p:sp>
      <p:sp>
        <p:nvSpPr>
          <p:cNvPr id="140" name="Szövegdoboz 139"/>
          <p:cNvSpPr txBox="1"/>
          <p:nvPr/>
        </p:nvSpPr>
        <p:spPr>
          <a:xfrm>
            <a:off x="7839317" y="4299942"/>
            <a:ext cx="133324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Web site</a:t>
            </a:r>
            <a:endParaRPr lang="en-US" sz="1200" dirty="0" smtClean="0">
              <a:solidFill>
                <a:schemeClr val="tx1">
                  <a:lumMod val="65000"/>
                  <a:lumOff val="35000"/>
                </a:schemeClr>
              </a:solidFill>
            </a:endParaRPr>
          </a:p>
        </p:txBody>
      </p:sp>
      <p:sp>
        <p:nvSpPr>
          <p:cNvPr id="141" name="Szövegdoboz 140"/>
          <p:cNvSpPr txBox="1"/>
          <p:nvPr/>
        </p:nvSpPr>
        <p:spPr>
          <a:xfrm>
            <a:off x="7731566" y="4566449"/>
            <a:ext cx="1440995"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User Manual</a:t>
            </a:r>
            <a:endParaRPr lang="en-US" sz="1200" dirty="0" smtClean="0">
              <a:solidFill>
                <a:schemeClr val="tx1">
                  <a:lumMod val="65000"/>
                  <a:lumOff val="35000"/>
                </a:schemeClr>
              </a:solidFill>
            </a:endParaRPr>
          </a:p>
        </p:txBody>
      </p:sp>
      <p:sp>
        <p:nvSpPr>
          <p:cNvPr id="152" name="Szövegdoboz 151"/>
          <p:cNvSpPr txBox="1"/>
          <p:nvPr/>
        </p:nvSpPr>
        <p:spPr>
          <a:xfrm>
            <a:off x="7523487" y="4822582"/>
            <a:ext cx="164907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Documentation</a:t>
            </a:r>
            <a:endParaRPr lang="en-US" sz="1200" dirty="0" smtClean="0">
              <a:solidFill>
                <a:schemeClr val="tx1">
                  <a:lumMod val="65000"/>
                  <a:lumOff val="35000"/>
                </a:schemeClr>
              </a:solidFill>
            </a:endParaRPr>
          </a:p>
        </p:txBody>
      </p:sp>
      <p:sp>
        <p:nvSpPr>
          <p:cNvPr id="153" name="Szövegdoboz 152"/>
          <p:cNvSpPr txBox="1"/>
          <p:nvPr/>
        </p:nvSpPr>
        <p:spPr>
          <a:xfrm>
            <a:off x="6959527" y="-4187"/>
            <a:ext cx="2184474" cy="738664"/>
          </a:xfrm>
          <a:prstGeom prst="rect">
            <a:avLst/>
          </a:prstGeom>
          <a:noFill/>
        </p:spPr>
        <p:txBody>
          <a:bodyPr wrap="square" rtlCol="0">
            <a:spAutoFit/>
          </a:bodyPr>
          <a:lstStyle/>
          <a:p>
            <a:pPr>
              <a:lnSpc>
                <a:spcPct val="150000"/>
              </a:lnSpc>
            </a:pPr>
            <a:r>
              <a:rPr lang="en-US" sz="1400" dirty="0" err="1">
                <a:solidFill>
                  <a:schemeClr val="tx1">
                    <a:lumMod val="75000"/>
                    <a:lumOff val="25000"/>
                  </a:schemeClr>
                </a:solidFill>
              </a:rPr>
              <a:t>ESSArch</a:t>
            </a:r>
            <a:r>
              <a:rPr lang="en-US" sz="1400" dirty="0">
                <a:solidFill>
                  <a:schemeClr val="tx1">
                    <a:lumMod val="75000"/>
                    <a:lumOff val="25000"/>
                  </a:schemeClr>
                </a:solidFill>
              </a:rPr>
              <a:t> </a:t>
            </a:r>
            <a:r>
              <a:rPr lang="hu-HU" sz="1400" dirty="0" err="1" smtClean="0">
                <a:solidFill>
                  <a:schemeClr val="tx1">
                    <a:lumMod val="75000"/>
                    <a:lumOff val="25000"/>
                  </a:schemeClr>
                </a:solidFill>
              </a:rPr>
              <a:t>Preservation</a:t>
            </a:r>
            <a:r>
              <a:rPr lang="hu-HU" sz="1400" dirty="0" smtClean="0">
                <a:solidFill>
                  <a:schemeClr val="tx1">
                    <a:lumMod val="75000"/>
                    <a:lumOff val="25000"/>
                  </a:schemeClr>
                </a:solidFill>
              </a:rPr>
              <a:t> Platform (EPP)</a:t>
            </a:r>
            <a:endParaRPr lang="en-US" sz="100" dirty="0">
              <a:solidFill>
                <a:schemeClr val="tx1">
                  <a:lumMod val="75000"/>
                  <a:lumOff val="25000"/>
                </a:schemeClr>
              </a:solidFill>
            </a:endParaRPr>
          </a:p>
        </p:txBody>
      </p:sp>
      <p:sp>
        <p:nvSpPr>
          <p:cNvPr id="156" name="Szövegdoboz 155"/>
          <p:cNvSpPr txBox="1"/>
          <p:nvPr/>
        </p:nvSpPr>
        <p:spPr>
          <a:xfrm>
            <a:off x="6977876" y="848782"/>
            <a:ext cx="2166123" cy="1938992"/>
          </a:xfrm>
          <a:prstGeom prst="rect">
            <a:avLst/>
          </a:prstGeom>
          <a:noFill/>
        </p:spPr>
        <p:txBody>
          <a:bodyPr wrap="square" rtlCol="0">
            <a:spAutoFit/>
          </a:bodyPr>
          <a:lstStyle/>
          <a:p>
            <a:pPr algn="just"/>
            <a:r>
              <a:rPr lang="en-US" sz="1200" dirty="0" err="1"/>
              <a:t>ESSArch</a:t>
            </a:r>
            <a:r>
              <a:rPr lang="en-US" sz="1200" dirty="0"/>
              <a:t> is an open source archival solution compliant to the OAIS ISO-standard. </a:t>
            </a:r>
            <a:endParaRPr lang="hu-HU" sz="1200" dirty="0"/>
          </a:p>
          <a:p>
            <a:pPr algn="just"/>
            <a:r>
              <a:rPr lang="hu-HU" sz="1200" dirty="0"/>
              <a:t>EPP is </a:t>
            </a:r>
            <a:r>
              <a:rPr lang="en-US" sz="1200" dirty="0"/>
              <a:t>used to ingest SIPs, perform SIP2AIP, store AIPs in different archival storages according to storage methods and archiving policies, provide search and access functionality for consumers</a:t>
            </a:r>
            <a:r>
              <a:rPr lang="hu-HU" sz="1200" dirty="0" smtClean="0"/>
              <a:t>.</a:t>
            </a:r>
            <a:endParaRPr lang="hu-HU" sz="1200" dirty="0"/>
          </a:p>
        </p:txBody>
      </p:sp>
      <p:grpSp>
        <p:nvGrpSpPr>
          <p:cNvPr id="261" name="Csoportba foglalás 260"/>
          <p:cNvGrpSpPr/>
          <p:nvPr/>
        </p:nvGrpSpPr>
        <p:grpSpPr>
          <a:xfrm>
            <a:off x="2718906" y="4732022"/>
            <a:ext cx="576000" cy="288000"/>
            <a:chOff x="2718906" y="4732022"/>
            <a:chExt cx="576000" cy="288000"/>
          </a:xfrm>
        </p:grpSpPr>
        <p:sp>
          <p:nvSpPr>
            <p:cNvPr id="262" name="Folyamatábra: Bekötés 26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4" name="Csoportba foglalás 263"/>
          <p:cNvGrpSpPr/>
          <p:nvPr/>
        </p:nvGrpSpPr>
        <p:grpSpPr>
          <a:xfrm>
            <a:off x="2632046" y="576000"/>
            <a:ext cx="723133" cy="288000"/>
            <a:chOff x="2632046" y="627566"/>
            <a:chExt cx="723133" cy="288000"/>
          </a:xfrm>
        </p:grpSpPr>
        <p:sp>
          <p:nvSpPr>
            <p:cNvPr id="268" name="Folyamatábra: Bekötés 267">
              <a:hlinkClick r:id="rId8"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Szövegdoboz 268">
              <a:hlinkClick r:id="rId8"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4" name="Folyamatábra: Bekötés 153">
            <a:hlinkClick r:id="rId9"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10"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11"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12"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3"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4"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5"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6"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7"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8"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9"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20"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21"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2"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3"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4"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5"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6"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7"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8"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9"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Lekerekített téglalap 243"/>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5" name="Lekerekített téglalap 244"/>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4" name="Lekerekített téglalap 253"/>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6" name="Lekerekített téglalap 25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6" name="Lekerekített téglalap 26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0" name="Téglalap 269"/>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1" name="Téglalap 270"/>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2" name="Téglalap 271"/>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3" name="Téglalap 272"/>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4" name="Lekerekített téglalap 273"/>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9" name="Táblázat 278"/>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0" name="Folyamatábra: Bekötés 279">
            <a:hlinkClick r:id="rId30"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1"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2"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3"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4"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5"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6"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7"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8"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9"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0"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1"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2"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3"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4"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5"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6"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7"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8"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9"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50"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51"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2"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Lekerekített téglalap 30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4" name="Folyamatábra: Bekötés 303">
            <a:hlinkClick r:id="rId19"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53"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Szövegdoboz 177"/>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79" name="Szövegdoboz 178"/>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80" name="Szövegdoboz 17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81" name="Szövegdoboz 180"/>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82" name="Szövegdoboz 181"/>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83" name="Szövegdoboz 18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84" name="Szövegdoboz 18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85" name="Szövegdoboz 18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6" name="Szövegdoboz 18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7" name="Szövegdoboz 18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8" name="Szövegdoboz 18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9" name="Szövegdoboz 18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90" name="Szövegdoboz 18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91" name="Szövegdoboz 19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92" name="Szövegdoboz 19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93" name="Szövegdoboz 19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94" name="Szövegdoboz 19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95" name="Folyamatábra: Bekötés 194">
            <a:hlinkClick r:id="rId54"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55"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56"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57"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58"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59"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60"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61"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62"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63"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olyamatábra: Bekötés 204">
            <a:hlinkClick r:id="rId64"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65"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66"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67"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68"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69"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70"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801029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3" action="ppaction://hlinksldjump"/>
          </p:cNvPr>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4" action="ppaction://hlinksldjump"/>
          </p:cNvPr>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28" name="Egyenes összekötő 127"/>
          <p:cNvCxnSpPr>
            <a:stCxn id="296" idx="6"/>
          </p:cNvCxnSpPr>
          <p:nvPr/>
        </p:nvCxnSpPr>
        <p:spPr>
          <a:xfrm flipH="1" flipV="1">
            <a:off x="1684990" y="2474680"/>
            <a:ext cx="1326780" cy="45921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stCxn id="148" idx="5"/>
          </p:cNvCxnSpPr>
          <p:nvPr/>
        </p:nvCxnSpPr>
        <p:spPr>
          <a:xfrm flipV="1">
            <a:off x="2154757" y="2972080"/>
            <a:ext cx="848883" cy="151946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5">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a:stCxn id="149" idx="5"/>
          </p:cNvCxnSpPr>
          <p:nvPr/>
        </p:nvCxnSpPr>
        <p:spPr>
          <a:xfrm flipV="1">
            <a:off x="2043479" y="2987896"/>
            <a:ext cx="963427" cy="132325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Egyenes összekötő 150"/>
          <p:cNvCxnSpPr>
            <a:stCxn id="296" idx="6"/>
          </p:cNvCxnSpPr>
          <p:nvPr/>
        </p:nvCxnSpPr>
        <p:spPr>
          <a:xfrm flipH="1" flipV="1">
            <a:off x="1714103" y="2141590"/>
            <a:ext cx="1297667" cy="79230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9" name="Egyenes összekötő 138"/>
          <p:cNvCxnSpPr>
            <a:stCxn id="296" idx="6"/>
          </p:cNvCxnSpPr>
          <p:nvPr/>
        </p:nvCxnSpPr>
        <p:spPr>
          <a:xfrm flipH="1" flipV="1">
            <a:off x="1676388" y="2815474"/>
            <a:ext cx="1335382" cy="11842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a:stCxn id="296" idx="6"/>
          </p:cNvCxnSpPr>
          <p:nvPr/>
        </p:nvCxnSpPr>
        <p:spPr>
          <a:xfrm flipH="1">
            <a:off x="1700912" y="2933896"/>
            <a:ext cx="1310858" cy="2187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stCxn id="296" idx="3"/>
          </p:cNvCxnSpPr>
          <p:nvPr/>
        </p:nvCxnSpPr>
        <p:spPr>
          <a:xfrm>
            <a:off x="3103954" y="2972080"/>
            <a:ext cx="1082800" cy="85435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5" name="Szövegdoboz 134"/>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KEEPS</a:t>
            </a:r>
            <a:endParaRPr lang="en-US" sz="1200" dirty="0" smtClean="0">
              <a:solidFill>
                <a:schemeClr val="tx1">
                  <a:lumMod val="75000"/>
                  <a:lumOff val="25000"/>
                </a:schemeClr>
              </a:solidFill>
            </a:endParaRPr>
          </a:p>
        </p:txBody>
      </p:sp>
      <p:sp>
        <p:nvSpPr>
          <p:cNvPr id="137" name="Szövegdoboz 136"/>
          <p:cNvSpPr txBox="1"/>
          <p:nvPr/>
        </p:nvSpPr>
        <p:spPr>
          <a:xfrm>
            <a:off x="7839317" y="4299942"/>
            <a:ext cx="133324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Web site</a:t>
            </a:r>
            <a:endParaRPr lang="en-US" sz="1200" dirty="0" smtClean="0">
              <a:solidFill>
                <a:schemeClr val="tx1">
                  <a:lumMod val="65000"/>
                  <a:lumOff val="35000"/>
                </a:schemeClr>
              </a:solidFill>
            </a:endParaRPr>
          </a:p>
        </p:txBody>
      </p:sp>
      <p:sp>
        <p:nvSpPr>
          <p:cNvPr id="138" name="Szövegdoboz 137"/>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User Manual</a:t>
            </a:r>
            <a:endParaRPr lang="en-US" sz="1200" dirty="0" smtClean="0">
              <a:solidFill>
                <a:schemeClr val="tx1">
                  <a:lumMod val="65000"/>
                  <a:lumOff val="35000"/>
                </a:schemeClr>
              </a:solidFill>
            </a:endParaRPr>
          </a:p>
        </p:txBody>
      </p:sp>
      <p:sp>
        <p:nvSpPr>
          <p:cNvPr id="140" name="Szövegdoboz 139"/>
          <p:cNvSpPr txBox="1"/>
          <p:nvPr/>
        </p:nvSpPr>
        <p:spPr>
          <a:xfrm>
            <a:off x="7523487" y="4822582"/>
            <a:ext cx="164907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6"/>
              </a:rPr>
              <a:t>Documentation</a:t>
            </a:r>
            <a:endParaRPr lang="en-US" sz="1200" dirty="0" smtClean="0">
              <a:solidFill>
                <a:schemeClr val="tx1">
                  <a:lumMod val="65000"/>
                  <a:lumOff val="35000"/>
                </a:schemeClr>
              </a:solidFill>
            </a:endParaRPr>
          </a:p>
        </p:txBody>
      </p:sp>
      <p:sp>
        <p:nvSpPr>
          <p:cNvPr id="141" name="Szövegdoboz 140"/>
          <p:cNvSpPr txBox="1"/>
          <p:nvPr/>
        </p:nvSpPr>
        <p:spPr>
          <a:xfrm>
            <a:off x="6959527" y="-4187"/>
            <a:ext cx="2184474" cy="382092"/>
          </a:xfrm>
          <a:prstGeom prst="rect">
            <a:avLst/>
          </a:prstGeom>
          <a:noFill/>
        </p:spPr>
        <p:txBody>
          <a:bodyPr wrap="square" rtlCol="0">
            <a:spAutoFit/>
          </a:bodyPr>
          <a:lstStyle/>
          <a:p>
            <a:pPr>
              <a:lnSpc>
                <a:spcPct val="150000"/>
              </a:lnSpc>
            </a:pPr>
            <a:r>
              <a:rPr lang="hu-HU" sz="1400" dirty="0" smtClean="0">
                <a:solidFill>
                  <a:schemeClr val="tx1">
                    <a:lumMod val="75000"/>
                    <a:lumOff val="25000"/>
                  </a:schemeClr>
                </a:solidFill>
              </a:rPr>
              <a:t>RODA </a:t>
            </a:r>
            <a:r>
              <a:rPr lang="hu-HU" sz="1400" dirty="0" err="1" smtClean="0">
                <a:solidFill>
                  <a:schemeClr val="tx1">
                    <a:lumMod val="75000"/>
                    <a:lumOff val="25000"/>
                  </a:schemeClr>
                </a:solidFill>
              </a:rPr>
              <a:t>Repository</a:t>
            </a:r>
            <a:endParaRPr lang="en-US" sz="100" dirty="0">
              <a:solidFill>
                <a:schemeClr val="tx1">
                  <a:lumMod val="75000"/>
                  <a:lumOff val="25000"/>
                </a:schemeClr>
              </a:solidFill>
            </a:endParaRPr>
          </a:p>
        </p:txBody>
      </p:sp>
      <p:sp>
        <p:nvSpPr>
          <p:cNvPr id="152" name="Szövegdoboz 151"/>
          <p:cNvSpPr txBox="1"/>
          <p:nvPr/>
        </p:nvSpPr>
        <p:spPr>
          <a:xfrm>
            <a:off x="6977876" y="555526"/>
            <a:ext cx="2166123" cy="3046988"/>
          </a:xfrm>
          <a:prstGeom prst="rect">
            <a:avLst/>
          </a:prstGeom>
          <a:noFill/>
        </p:spPr>
        <p:txBody>
          <a:bodyPr wrap="square" rtlCol="0">
            <a:spAutoFit/>
          </a:bodyPr>
          <a:lstStyle/>
          <a:p>
            <a:pPr algn="just"/>
            <a:r>
              <a:rPr lang="en-US" sz="1200" dirty="0"/>
              <a:t>RODA is a complete digital repository providing functionality for all the main units that compose the OAIS reference model. </a:t>
            </a:r>
          </a:p>
          <a:p>
            <a:pPr algn="just"/>
            <a:r>
              <a:rPr lang="en-US" sz="1200" dirty="0"/>
              <a:t>RODA is capable of ingesting, managing and providing access to the various types of digital objects produced by large corporations or public bodies. RODA is based on open-source technologies and is supported by existing standards such as the OAIS, METS, EAD and PREMIS.</a:t>
            </a:r>
            <a:endParaRPr lang="en-US" sz="1200" dirty="0">
              <a:solidFill>
                <a:schemeClr val="tx1">
                  <a:lumMod val="75000"/>
                  <a:lumOff val="25000"/>
                </a:schemeClr>
              </a:solidFill>
            </a:endParaRPr>
          </a:p>
          <a:p>
            <a:pPr algn="just"/>
            <a:endParaRPr lang="hu-HU" sz="1200" dirty="0"/>
          </a:p>
        </p:txBody>
      </p:sp>
      <p:grpSp>
        <p:nvGrpSpPr>
          <p:cNvPr id="224" name="Csoportba foglalás 223"/>
          <p:cNvGrpSpPr/>
          <p:nvPr/>
        </p:nvGrpSpPr>
        <p:grpSpPr>
          <a:xfrm>
            <a:off x="2718906" y="4732022"/>
            <a:ext cx="576000" cy="288000"/>
            <a:chOff x="2718906" y="4732022"/>
            <a:chExt cx="576000" cy="288000"/>
          </a:xfrm>
        </p:grpSpPr>
        <p:sp>
          <p:nvSpPr>
            <p:cNvPr id="257" name="Folyamatábra: Bekötés 25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9" name="Csoportba foglalás 258"/>
          <p:cNvGrpSpPr/>
          <p:nvPr/>
        </p:nvGrpSpPr>
        <p:grpSpPr>
          <a:xfrm>
            <a:off x="2632046" y="576000"/>
            <a:ext cx="723133" cy="288000"/>
            <a:chOff x="2632046" y="627566"/>
            <a:chExt cx="723133" cy="288000"/>
          </a:xfrm>
        </p:grpSpPr>
        <p:sp>
          <p:nvSpPr>
            <p:cNvPr id="261" name="Folyamatábra: Bekötés 260">
              <a:hlinkClick r:id="rId8"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Szövegdoboz 261">
              <a:hlinkClick r:id="rId8"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227" name="Folyamatábra: Bekötés 226">
            <a:hlinkClick r:id="rId9"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0"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1"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2"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3"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4"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5"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6"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7"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8"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9"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0"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1"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2"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3"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4"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5"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6"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27"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28"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9"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Lekerekített téglalap 249"/>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5" name="Lekerekített téglalap 25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63" name="Lekerekített téglalap 262"/>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64" name="Lekerekített téglalap 26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7" name="Lekerekített téglalap 266"/>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9" name="Lekerekített téglalap 268"/>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70" name="Lekerekített téglalap 269"/>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71" name="Lekerekített téglalap 27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2" name="Téglalap 27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3" name="Téglalap 27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4" name="Téglalap 27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5" name="Téglalap 27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6" name="Lekerekített téglalap 27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81" name="Táblázat 280"/>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2" name="Folyamatábra: Bekötés 281">
            <a:hlinkClick r:id="rId30"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1"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2"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3"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4"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5"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6"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7"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8"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9"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0"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1"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2"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3"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4"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5"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6"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7"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8"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9"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0"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51"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52"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Lekerekített téglalap 304"/>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8" name="Folyamatábra: Bekötés 307">
            <a:hlinkClick r:id="rId19"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53"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Szövegdoboz 15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54" name="Szövegdoboz 15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5" name="Szövegdoboz 154"/>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56" name="Szövegdoboz 155"/>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57" name="Szövegdoboz 156"/>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63" name="Szövegdoboz 16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6" name="Szövegdoboz 17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7" name="Szövegdoboz 17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8" name="Szövegdoboz 17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79" name="Szövegdoboz 17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0" name="Szövegdoboz 17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1" name="Szövegdoboz 180"/>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2" name="Szövegdoboz 181"/>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3" name="Szövegdoboz 182"/>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4" name="Szövegdoboz 183"/>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5" name="Szövegdoboz 184"/>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6" name="Szövegdoboz 185"/>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7" name="Folyamatábra: Bekötés 186">
            <a:hlinkClick r:id="rId54"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55"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56"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7"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8"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9"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0"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1"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2"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3"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4"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5"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6"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7"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68"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69"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70"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30211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95" idx="6"/>
          </p:cNvCxnSpPr>
          <p:nvPr/>
        </p:nvCxnSpPr>
        <p:spPr>
          <a:xfrm flipH="1" flipV="1">
            <a:off x="1684990" y="2474680"/>
            <a:ext cx="1806890" cy="45921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2984084"/>
            <a:ext cx="1451808" cy="132706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4" name="Szövegdoboz 133"/>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35" name="Szövegdoboz 134"/>
          <p:cNvSpPr txBox="1"/>
          <p:nvPr/>
        </p:nvSpPr>
        <p:spPr>
          <a:xfrm>
            <a:off x="6976555" y="-4187"/>
            <a:ext cx="2167445" cy="538609"/>
          </a:xfrm>
          <a:prstGeom prst="rect">
            <a:avLst/>
          </a:prstGeom>
          <a:noFill/>
        </p:spPr>
        <p:txBody>
          <a:bodyPr wrap="square" rtlCol="0">
            <a:spAutoFit/>
          </a:bodyPr>
          <a:lstStyle/>
          <a:p>
            <a:r>
              <a:rPr lang="hu-HU" sz="1400" dirty="0"/>
              <a:t>HDFS </a:t>
            </a:r>
            <a:r>
              <a:rPr lang="hu-HU" sz="1400" dirty="0" smtClean="0"/>
              <a:t>Storage</a:t>
            </a:r>
            <a:endParaRPr lang="hu-HU" sz="1400" b="1"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36" name="Szövegdoboz 135"/>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37" name="Szövegdoboz 136"/>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grpSp>
        <p:nvGrpSpPr>
          <p:cNvPr id="220" name="Csoportba foglalás 219"/>
          <p:cNvGrpSpPr/>
          <p:nvPr/>
        </p:nvGrpSpPr>
        <p:grpSpPr>
          <a:xfrm>
            <a:off x="2718906" y="4732022"/>
            <a:ext cx="576000" cy="288000"/>
            <a:chOff x="2718906" y="4732022"/>
            <a:chExt cx="576000" cy="288000"/>
          </a:xfrm>
        </p:grpSpPr>
        <p:sp>
          <p:nvSpPr>
            <p:cNvPr id="221" name="Folyamatábra: Bekötés 22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3" name="Csoportba foglalás 222"/>
          <p:cNvGrpSpPr/>
          <p:nvPr/>
        </p:nvGrpSpPr>
        <p:grpSpPr>
          <a:xfrm>
            <a:off x="2632046" y="576000"/>
            <a:ext cx="723133" cy="288000"/>
            <a:chOff x="2632046" y="627566"/>
            <a:chExt cx="723133" cy="288000"/>
          </a:xfrm>
        </p:grpSpPr>
        <p:sp>
          <p:nvSpPr>
            <p:cNvPr id="224" name="Folyamatábra: Bekötés 223">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Szövegdoboz 256">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227" name="Folyamatábra: Bekötés 226">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Lekerekített téglalap 249"/>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5" name="Lekerekített téglalap 25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8" name="Lekerekített téglalap 257"/>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9" name="Lekerekített téglalap 25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62" name="Lekerekített téglalap 261"/>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3" name="Lekerekített téglalap 262"/>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6" name="Lekerekített téglalap 26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8" name="Téglalap 26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9" name="Téglalap 26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0" name="Téglalap 26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1" name="Téglalap 27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2" name="Lekerekített téglalap 27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7" name="Egyenes összekötő 276"/>
          <p:cNvCxnSpPr>
            <a:endCxn id="246" idx="7"/>
          </p:cNvCxnSpPr>
          <p:nvPr/>
        </p:nvCxnSpPr>
        <p:spPr>
          <a:xfrm>
            <a:off x="3545973" y="3012263"/>
            <a:ext cx="559350" cy="101376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78" name="Egyenes összekötő 277"/>
          <p:cNvCxnSpPr>
            <a:endCxn id="247" idx="0"/>
          </p:cNvCxnSpPr>
          <p:nvPr/>
        </p:nvCxnSpPr>
        <p:spPr>
          <a:xfrm>
            <a:off x="3549287" y="2987896"/>
            <a:ext cx="507354" cy="122190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79" name="Egyenes összekötő 278"/>
          <p:cNvCxnSpPr>
            <a:stCxn id="295" idx="4"/>
            <a:endCxn id="249" idx="4"/>
          </p:cNvCxnSpPr>
          <p:nvPr/>
        </p:nvCxnSpPr>
        <p:spPr>
          <a:xfrm>
            <a:off x="3545880" y="2987896"/>
            <a:ext cx="404138" cy="141555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80" name="Egyenes összekötő 279"/>
          <p:cNvCxnSpPr>
            <a:endCxn id="228" idx="4"/>
          </p:cNvCxnSpPr>
          <p:nvPr/>
        </p:nvCxnSpPr>
        <p:spPr>
          <a:xfrm>
            <a:off x="3549287" y="2987896"/>
            <a:ext cx="260957" cy="161514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81" name="Egyenes összekötő 280"/>
          <p:cNvCxnSpPr>
            <a:stCxn id="295" idx="4"/>
            <a:endCxn id="227" idx="4"/>
          </p:cNvCxnSpPr>
          <p:nvPr/>
        </p:nvCxnSpPr>
        <p:spPr>
          <a:xfrm>
            <a:off x="3545880" y="2987896"/>
            <a:ext cx="49475" cy="182068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82" name="Táblázat 281"/>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3" name="Folyamatábra: Bekötés 282">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Lekerekített téglalap 31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5" name="Lekerekített téglalap 314"/>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8" name="Szövegdoboz 137"/>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9" name="Szövegdoboz 138"/>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0" name="Szövegdoboz 13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1" name="Szövegdoboz 140"/>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3" name="Szövegdoboz 142"/>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4" name="Szövegdoboz 143"/>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5" name="Szövegdoboz 144"/>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6" name="Szövegdoboz 145"/>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7" name="Szövegdoboz 146"/>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8" name="Szövegdoboz 147"/>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9" name="Szövegdoboz 148"/>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0" name="Szövegdoboz 149"/>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1" name="Szövegdoboz 150"/>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2" name="Szövegdoboz 151"/>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3" name="Szövegdoboz 152"/>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4" name="Szövegdoboz 153"/>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5" name="Szövegdoboz 154"/>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6" name="Folyamatábra: Bekötés 155">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588945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676388" y="2815474"/>
            <a:ext cx="1095326" cy="42392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315769"/>
            <a:ext cx="728235" cy="99538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9" idx="6"/>
          </p:cNvCxnSpPr>
          <p:nvPr/>
        </p:nvCxnSpPr>
        <p:spPr>
          <a:xfrm flipV="1">
            <a:off x="2863898" y="3265853"/>
            <a:ext cx="1433125" cy="117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41" idx="6"/>
          </p:cNvCxnSpPr>
          <p:nvPr/>
        </p:nvCxnSpPr>
        <p:spPr>
          <a:xfrm>
            <a:off x="2863898" y="3277585"/>
            <a:ext cx="1354767" cy="38744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err="1" smtClean="0">
                <a:solidFill>
                  <a:schemeClr val="tx1">
                    <a:lumMod val="75000"/>
                    <a:lumOff val="25000"/>
                  </a:schemeClr>
                </a:solidFill>
              </a:rPr>
              <a:t>Magenta</a:t>
            </a:r>
            <a:endParaRPr lang="en-US" sz="1200" dirty="0" smtClean="0">
              <a:solidFill>
                <a:schemeClr val="tx1">
                  <a:lumMod val="75000"/>
                  <a:lumOff val="25000"/>
                </a:schemeClr>
              </a:solidFill>
            </a:endParaRPr>
          </a:p>
        </p:txBody>
      </p:sp>
      <p:sp>
        <p:nvSpPr>
          <p:cNvPr id="132" name="Szövegdoboz 131"/>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33" name="Szövegdoboz 132"/>
          <p:cNvSpPr txBox="1"/>
          <p:nvPr/>
        </p:nvSpPr>
        <p:spPr>
          <a:xfrm>
            <a:off x="7731566" y="4566449"/>
            <a:ext cx="1440995"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rPr>
              <a:t>User Manual</a:t>
            </a:r>
          </a:p>
        </p:txBody>
      </p:sp>
      <p:sp>
        <p:nvSpPr>
          <p:cNvPr id="134" name="Szövegdoboz 133"/>
          <p:cNvSpPr txBox="1"/>
          <p:nvPr/>
        </p:nvSpPr>
        <p:spPr>
          <a:xfrm>
            <a:off x="7523487" y="4822582"/>
            <a:ext cx="164907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rPr>
              <a:t>Documentation</a:t>
            </a:r>
          </a:p>
        </p:txBody>
      </p:sp>
      <p:sp>
        <p:nvSpPr>
          <p:cNvPr id="135" name="Szövegdoboz 134"/>
          <p:cNvSpPr txBox="1"/>
          <p:nvPr/>
        </p:nvSpPr>
        <p:spPr>
          <a:xfrm>
            <a:off x="6959527" y="-4187"/>
            <a:ext cx="2184474" cy="382092"/>
          </a:xfrm>
          <a:prstGeom prst="rect">
            <a:avLst/>
          </a:prstGeom>
          <a:noFill/>
        </p:spPr>
        <p:txBody>
          <a:bodyPr wrap="square" rtlCol="0">
            <a:spAutoFit/>
          </a:bodyPr>
          <a:lstStyle/>
          <a:p>
            <a:pPr>
              <a:lnSpc>
                <a:spcPct val="150000"/>
              </a:lnSpc>
            </a:pPr>
            <a:r>
              <a:rPr lang="en-US" sz="1400" dirty="0" smtClean="0"/>
              <a:t>Search </a:t>
            </a:r>
            <a:r>
              <a:rPr lang="en-US" sz="1400" dirty="0"/>
              <a:t>and </a:t>
            </a:r>
            <a:r>
              <a:rPr lang="en-US" sz="1400" dirty="0" smtClean="0"/>
              <a:t>Di</a:t>
            </a:r>
            <a:r>
              <a:rPr lang="hu-HU" sz="1400" dirty="0" smtClean="0"/>
              <a:t>s</a:t>
            </a:r>
            <a:r>
              <a:rPr lang="en-US" sz="1400" dirty="0" smtClean="0"/>
              <a:t>play </a:t>
            </a:r>
            <a:r>
              <a:rPr lang="en-US" sz="1400" dirty="0"/>
              <a:t>GUI</a:t>
            </a:r>
            <a:endParaRPr lang="en-US" sz="100" dirty="0">
              <a:solidFill>
                <a:schemeClr val="tx1">
                  <a:lumMod val="75000"/>
                  <a:lumOff val="25000"/>
                </a:schemeClr>
              </a:solidFill>
            </a:endParaRPr>
          </a:p>
        </p:txBody>
      </p:sp>
      <p:sp>
        <p:nvSpPr>
          <p:cNvPr id="136" name="Szövegdoboz 135"/>
          <p:cNvSpPr txBox="1"/>
          <p:nvPr/>
        </p:nvSpPr>
        <p:spPr>
          <a:xfrm>
            <a:off x="6977876" y="848782"/>
            <a:ext cx="2166123" cy="830997"/>
          </a:xfrm>
          <a:prstGeom prst="rect">
            <a:avLst/>
          </a:prstGeom>
          <a:noFill/>
        </p:spPr>
        <p:txBody>
          <a:bodyPr wrap="square" rtlCol="0">
            <a:spAutoFit/>
          </a:bodyPr>
          <a:lstStyle/>
          <a:p>
            <a:pPr algn="just"/>
            <a:r>
              <a:rPr lang="hu-HU" sz="1200" dirty="0" err="1" smtClean="0"/>
              <a:t>User</a:t>
            </a:r>
            <a:r>
              <a:rPr lang="hu-HU" sz="1200" dirty="0" smtClean="0"/>
              <a:t> </a:t>
            </a:r>
            <a:r>
              <a:rPr lang="hu-HU" sz="1200" dirty="0" err="1" smtClean="0"/>
              <a:t>interface</a:t>
            </a:r>
            <a:r>
              <a:rPr lang="hu-HU" sz="1200" dirty="0" smtClean="0"/>
              <a:t> </a:t>
            </a:r>
            <a:r>
              <a:rPr lang="hu-HU" sz="1200" dirty="0" err="1" smtClean="0"/>
              <a:t>to</a:t>
            </a:r>
            <a:r>
              <a:rPr lang="hu-HU" sz="1200" dirty="0" smtClean="0"/>
              <a:t> </a:t>
            </a:r>
            <a:r>
              <a:rPr lang="hu-HU" sz="1200" dirty="0" err="1" smtClean="0"/>
              <a:t>support</a:t>
            </a:r>
            <a:r>
              <a:rPr lang="hu-HU" sz="1200" dirty="0" smtClean="0"/>
              <a:t> </a:t>
            </a:r>
            <a:r>
              <a:rPr lang="hu-HU" sz="1200" dirty="0" err="1" smtClean="0"/>
              <a:t>search</a:t>
            </a:r>
            <a:r>
              <a:rPr lang="hu-HU" sz="1200" dirty="0" smtClean="0"/>
              <a:t> and display of </a:t>
            </a:r>
            <a:r>
              <a:rPr lang="hu-HU" sz="1200" dirty="0" err="1" smtClean="0"/>
              <a:t>metadata</a:t>
            </a:r>
            <a:r>
              <a:rPr lang="hu-HU" sz="1200" dirty="0" smtClean="0"/>
              <a:t> and </a:t>
            </a:r>
            <a:r>
              <a:rPr lang="hu-HU" sz="1200" dirty="0" err="1" smtClean="0"/>
              <a:t>content</a:t>
            </a:r>
            <a:r>
              <a:rPr lang="hu-HU" sz="1200" dirty="0" smtClean="0"/>
              <a:t> of E-ARK </a:t>
            </a:r>
            <a:r>
              <a:rPr lang="hu-HU" sz="1200" dirty="0" err="1" smtClean="0"/>
              <a:t>AIP-s</a:t>
            </a:r>
            <a:r>
              <a:rPr lang="hu-HU" sz="1200" dirty="0" smtClean="0"/>
              <a:t> </a:t>
            </a:r>
            <a:r>
              <a:rPr lang="hu-HU" sz="1200" dirty="0" err="1" smtClean="0"/>
              <a:t>in</a:t>
            </a:r>
            <a:r>
              <a:rPr lang="hu-HU" sz="1200" dirty="0" smtClean="0"/>
              <a:t> </a:t>
            </a:r>
            <a:r>
              <a:rPr lang="hu-HU" sz="1200" dirty="0" err="1" smtClean="0"/>
              <a:t>order</a:t>
            </a:r>
            <a:r>
              <a:rPr lang="hu-HU" sz="1200" dirty="0" smtClean="0"/>
              <a:t> </a:t>
            </a:r>
            <a:r>
              <a:rPr lang="hu-HU" sz="1200" dirty="0" err="1" smtClean="0"/>
              <a:t>to</a:t>
            </a:r>
            <a:r>
              <a:rPr lang="hu-HU" sz="1200" dirty="0" smtClean="0"/>
              <a:t> </a:t>
            </a:r>
            <a:r>
              <a:rPr lang="hu-HU" sz="1200" dirty="0" err="1" smtClean="0"/>
              <a:t>provide</a:t>
            </a:r>
            <a:r>
              <a:rPr lang="hu-HU" sz="1200" dirty="0" smtClean="0"/>
              <a:t> </a:t>
            </a:r>
            <a:r>
              <a:rPr lang="hu-HU" sz="1200" dirty="0" err="1" smtClean="0"/>
              <a:t>access</a:t>
            </a:r>
            <a:r>
              <a:rPr lang="hu-HU" sz="1200" dirty="0" smtClean="0"/>
              <a:t>.</a:t>
            </a:r>
            <a:endParaRPr lang="hu-HU" sz="1200" dirty="0"/>
          </a:p>
        </p:txBody>
      </p:sp>
      <p:grpSp>
        <p:nvGrpSpPr>
          <p:cNvPr id="216" name="Csoportba foglalás 215"/>
          <p:cNvGrpSpPr/>
          <p:nvPr/>
        </p:nvGrpSpPr>
        <p:grpSpPr>
          <a:xfrm>
            <a:off x="2718906" y="4732022"/>
            <a:ext cx="576000" cy="288000"/>
            <a:chOff x="2718906" y="4732022"/>
            <a:chExt cx="576000" cy="288000"/>
          </a:xfrm>
        </p:grpSpPr>
        <p:sp>
          <p:nvSpPr>
            <p:cNvPr id="217" name="Folyamatábra: Bekötés 21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1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9" name="Csoportba foglalás 218"/>
          <p:cNvGrpSpPr/>
          <p:nvPr/>
        </p:nvGrpSpPr>
        <p:grpSpPr>
          <a:xfrm>
            <a:off x="2632046" y="576000"/>
            <a:ext cx="723133" cy="288000"/>
            <a:chOff x="2632046" y="627566"/>
            <a:chExt cx="723133" cy="288000"/>
          </a:xfrm>
        </p:grpSpPr>
        <p:sp>
          <p:nvSpPr>
            <p:cNvPr id="220" name="Folyamatábra: Bekötés 219">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Szövegdoboz 220">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224" name="Folyamatábra: Bekötés 223">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Lekerekített téglalap 24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7" name="Lekerekített téglalap 256"/>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8" name="Lekerekített téglalap 257"/>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9" name="Lekerekített téglalap 25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1" name="Lekerekített téglalap 260"/>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2" name="Lekerekített téglalap 261"/>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3" name="Lekerekített téglalap 262"/>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4" name="Téglalap 263"/>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5" name="Téglalap 264"/>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6" name="Téglalap 265"/>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7" name="Téglalap 266"/>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8" name="Lekerekített téglalap 267"/>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3" name="Táblázat 272"/>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4" name="Folyamatábra: Bekötés 273">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Lekerekített téglalap 304"/>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6" name="Lekerekített téglalap 305"/>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7" name="Szövegdoboz 136"/>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8" name="Szövegdoboz 13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9" name="Szövegdoboz 138"/>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0" name="Szövegdoboz 139"/>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1" name="Szövegdoboz 140"/>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3" name="Szövegdoboz 14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4" name="Szövegdoboz 14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5" name="Szövegdoboz 14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6" name="Szövegdoboz 14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7" name="Szövegdoboz 14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8" name="Szövegdoboz 14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9" name="Szövegdoboz 14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0" name="Szövegdoboz 14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1" name="Szövegdoboz 15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2" name="Szövegdoboz 15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3" name="Szövegdoboz 15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4" name="Szövegdoboz 15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5" name="Folyamatábra: Bekötés 154">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4921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682674" y="2984084"/>
            <a:ext cx="1309338" cy="29350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315769"/>
            <a:ext cx="964349" cy="99538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7" idx="6"/>
          </p:cNvCxnSpPr>
          <p:nvPr/>
        </p:nvCxnSpPr>
        <p:spPr>
          <a:xfrm flipV="1">
            <a:off x="3100012" y="3265853"/>
            <a:ext cx="1197011" cy="117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39" idx="6"/>
          </p:cNvCxnSpPr>
          <p:nvPr/>
        </p:nvCxnSpPr>
        <p:spPr>
          <a:xfrm>
            <a:off x="3101693" y="3277585"/>
            <a:ext cx="1116972" cy="38744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GB" sz="1200" smtClean="0">
                <a:solidFill>
                  <a:schemeClr val="tx1">
                    <a:lumMod val="75000"/>
                    <a:lumOff val="25000"/>
                  </a:schemeClr>
                </a:solidFill>
              </a:rPr>
              <a:t>Developer: Magenta</a:t>
            </a:r>
          </a:p>
        </p:txBody>
      </p:sp>
      <p:sp>
        <p:nvSpPr>
          <p:cNvPr id="135" name="Szövegdoboz 134"/>
          <p:cNvSpPr txBox="1"/>
          <p:nvPr/>
        </p:nvSpPr>
        <p:spPr>
          <a:xfrm>
            <a:off x="6959527" y="-4187"/>
            <a:ext cx="2184474" cy="382092"/>
          </a:xfrm>
          <a:prstGeom prst="rect">
            <a:avLst/>
          </a:prstGeom>
          <a:noFill/>
        </p:spPr>
        <p:txBody>
          <a:bodyPr wrap="square" rtlCol="0">
            <a:spAutoFit/>
          </a:bodyPr>
          <a:lstStyle/>
          <a:p>
            <a:pPr>
              <a:lnSpc>
                <a:spcPct val="150000"/>
              </a:lnSpc>
            </a:pPr>
            <a:r>
              <a:rPr lang="en-GB" sz="1400" dirty="0" smtClean="0"/>
              <a:t>Order Management Tool</a:t>
            </a:r>
            <a:endParaRPr lang="en-GB" sz="100" dirty="0">
              <a:solidFill>
                <a:schemeClr val="tx1">
                  <a:lumMod val="75000"/>
                  <a:lumOff val="25000"/>
                </a:schemeClr>
              </a:solidFill>
            </a:endParaRPr>
          </a:p>
        </p:txBody>
      </p:sp>
      <p:cxnSp>
        <p:nvCxnSpPr>
          <p:cNvPr id="137" name="Egyenes összekötő 136"/>
          <p:cNvCxnSpPr/>
          <p:nvPr/>
        </p:nvCxnSpPr>
        <p:spPr>
          <a:xfrm flipV="1">
            <a:off x="2154757" y="3315769"/>
            <a:ext cx="853071" cy="117577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51" name="Szövegdoboz 150"/>
          <p:cNvSpPr txBox="1"/>
          <p:nvPr/>
        </p:nvSpPr>
        <p:spPr>
          <a:xfrm>
            <a:off x="6977876" y="848782"/>
            <a:ext cx="2166123" cy="830997"/>
          </a:xfrm>
          <a:prstGeom prst="rect">
            <a:avLst/>
          </a:prstGeom>
          <a:noFill/>
        </p:spPr>
        <p:txBody>
          <a:bodyPr wrap="square" rtlCol="0">
            <a:spAutoFit/>
          </a:bodyPr>
          <a:lstStyle/>
          <a:p>
            <a:pPr algn="just"/>
            <a:r>
              <a:rPr lang="en-GB" sz="1200" smtClean="0"/>
              <a:t>Order management tool supporting the archvist managing orders during the E-ARK access process.</a:t>
            </a:r>
            <a:endParaRPr lang="en-GB" sz="1200"/>
          </a:p>
        </p:txBody>
      </p:sp>
      <p:sp>
        <p:nvSpPr>
          <p:cNvPr id="152" name="Szövegdoboz 151"/>
          <p:cNvSpPr txBox="1"/>
          <p:nvPr/>
        </p:nvSpPr>
        <p:spPr>
          <a:xfrm>
            <a:off x="7839317" y="4299942"/>
            <a:ext cx="133324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hlinkClick r:id="rId4"/>
              </a:rPr>
              <a:t>Web site</a:t>
            </a:r>
            <a:endParaRPr lang="en-GB" sz="1200" smtClean="0">
              <a:solidFill>
                <a:schemeClr val="tx1">
                  <a:lumMod val="65000"/>
                  <a:lumOff val="35000"/>
                </a:schemeClr>
              </a:solidFill>
            </a:endParaRPr>
          </a:p>
        </p:txBody>
      </p:sp>
      <p:sp>
        <p:nvSpPr>
          <p:cNvPr id="153" name="Szövegdoboz 152"/>
          <p:cNvSpPr txBox="1"/>
          <p:nvPr/>
        </p:nvSpPr>
        <p:spPr>
          <a:xfrm>
            <a:off x="7731566" y="4566449"/>
            <a:ext cx="1440995"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User Manual</a:t>
            </a:r>
          </a:p>
        </p:txBody>
      </p:sp>
      <p:sp>
        <p:nvSpPr>
          <p:cNvPr id="154" name="Szövegdoboz 153"/>
          <p:cNvSpPr txBox="1"/>
          <p:nvPr/>
        </p:nvSpPr>
        <p:spPr>
          <a:xfrm>
            <a:off x="7523487" y="4822582"/>
            <a:ext cx="164907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Documentation</a:t>
            </a:r>
          </a:p>
        </p:txBody>
      </p:sp>
      <p:grpSp>
        <p:nvGrpSpPr>
          <p:cNvPr id="258" name="Csoportba foglalás 257"/>
          <p:cNvGrpSpPr/>
          <p:nvPr/>
        </p:nvGrpSpPr>
        <p:grpSpPr>
          <a:xfrm>
            <a:off x="2718906" y="4732022"/>
            <a:ext cx="576000" cy="288000"/>
            <a:chOff x="2718906" y="4732022"/>
            <a:chExt cx="576000" cy="288000"/>
          </a:xfrm>
        </p:grpSpPr>
        <p:sp>
          <p:nvSpPr>
            <p:cNvPr id="259" name="Folyamatábra: Bekötés 258">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2" name="Csoportba foglalás 261"/>
          <p:cNvGrpSpPr/>
          <p:nvPr/>
        </p:nvGrpSpPr>
        <p:grpSpPr>
          <a:xfrm>
            <a:off x="2632046" y="576000"/>
            <a:ext cx="723133" cy="288000"/>
            <a:chOff x="2632046" y="627566"/>
            <a:chExt cx="723133" cy="288000"/>
          </a:xfrm>
        </p:grpSpPr>
        <p:sp>
          <p:nvSpPr>
            <p:cNvPr id="263" name="Folyamatábra: Bekötés 262">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Szövegdoboz 263">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5" name="Folyamatábra: Bekötés 154">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Lekerekített téglalap 24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4" name="Lekerekített téglalap 25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6" name="Lekerekített téglalap 265"/>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7" name="Lekerekített téglalap 266"/>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8" name="Lekerekített téglalap 267"/>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9" name="Téglalap 268"/>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0" name="Téglalap 269"/>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1" name="Téglalap 270"/>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2" name="Téglalap 271"/>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3" name="Lekerekített téglalap 272"/>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8" name="Táblázat 277"/>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9" name="Folyamatábra: Bekötés 278">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Lekerekített téglalap 30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1" name="Lekerekített téglalap 310"/>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8" name="Szövegdoboz 13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9" name="Szövegdoboz 138"/>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0" name="Szövegdoboz 139"/>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1" name="Szövegdoboz 140"/>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3" name="Szövegdoboz 14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4" name="Szövegdoboz 14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5" name="Szövegdoboz 14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6" name="Szövegdoboz 14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7" name="Szövegdoboz 14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8" name="Szövegdoboz 14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9" name="Szövegdoboz 14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0" name="Szövegdoboz 14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8" name="Szövegdoboz 157"/>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9" name="Szövegdoboz 158"/>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0" name="Szövegdoboz 15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1" name="Szövegdoboz 160"/>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2" name="Folyamatábra: Bekötés 161">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856916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718726" y="3321304"/>
            <a:ext cx="1033000" cy="13255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492038"/>
            <a:ext cx="724063" cy="81911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9" idx="6"/>
          </p:cNvCxnSpPr>
          <p:nvPr/>
        </p:nvCxnSpPr>
        <p:spPr>
          <a:xfrm flipV="1">
            <a:off x="2859726" y="3265853"/>
            <a:ext cx="1437297" cy="18800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41" idx="6"/>
          </p:cNvCxnSpPr>
          <p:nvPr/>
        </p:nvCxnSpPr>
        <p:spPr>
          <a:xfrm>
            <a:off x="2859726" y="3453855"/>
            <a:ext cx="1358939" cy="21117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en-US" sz="1200" dirty="0" err="1">
                <a:solidFill>
                  <a:schemeClr val="tx1">
                    <a:lumMod val="75000"/>
                    <a:lumOff val="25000"/>
                  </a:schemeClr>
                </a:solidFill>
              </a:rPr>
              <a:t>OSGeo</a:t>
            </a:r>
            <a:endParaRPr lang="en-US" sz="1200" dirty="0" smtClean="0">
              <a:solidFill>
                <a:schemeClr val="tx1">
                  <a:lumMod val="75000"/>
                  <a:lumOff val="25000"/>
                </a:schemeClr>
              </a:solidFill>
            </a:endParaRPr>
          </a:p>
        </p:txBody>
      </p:sp>
      <p:sp>
        <p:nvSpPr>
          <p:cNvPr id="132" name="Szövegdoboz 131"/>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33" name="Szövegdoboz 132"/>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5"/>
              </a:rPr>
              <a:t>User Manual</a:t>
            </a:r>
            <a:endParaRPr lang="en-US" sz="1200" dirty="0" smtClean="0">
              <a:solidFill>
                <a:schemeClr val="tx1">
                  <a:lumMod val="65000"/>
                  <a:lumOff val="35000"/>
                </a:schemeClr>
              </a:solidFill>
            </a:endParaRPr>
          </a:p>
        </p:txBody>
      </p:sp>
      <p:sp>
        <p:nvSpPr>
          <p:cNvPr id="134" name="Szövegdoboz 133"/>
          <p:cNvSpPr txBox="1"/>
          <p:nvPr/>
        </p:nvSpPr>
        <p:spPr>
          <a:xfrm>
            <a:off x="7523487" y="4822582"/>
            <a:ext cx="164907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5"/>
              </a:rPr>
              <a:t>Documentation</a:t>
            </a:r>
            <a:endParaRPr lang="en-US" sz="1200" dirty="0" smtClean="0">
              <a:solidFill>
                <a:schemeClr val="tx1">
                  <a:lumMod val="65000"/>
                  <a:lumOff val="35000"/>
                </a:schemeClr>
              </a:solidFill>
            </a:endParaRPr>
          </a:p>
        </p:txBody>
      </p:sp>
      <p:sp>
        <p:nvSpPr>
          <p:cNvPr id="135" name="Szövegdoboz 134"/>
          <p:cNvSpPr txBox="1"/>
          <p:nvPr/>
        </p:nvSpPr>
        <p:spPr>
          <a:xfrm>
            <a:off x="6976555" y="-4187"/>
            <a:ext cx="2167445" cy="523220"/>
          </a:xfrm>
          <a:prstGeom prst="rect">
            <a:avLst/>
          </a:prstGeom>
          <a:noFill/>
        </p:spPr>
        <p:txBody>
          <a:bodyPr wrap="square" rtlCol="0">
            <a:spAutoFit/>
          </a:bodyPr>
          <a:lstStyle/>
          <a:p>
            <a:r>
              <a:rPr lang="hu-HU" sz="1400" dirty="0" smtClean="0"/>
              <a:t>QGIS (</a:t>
            </a:r>
            <a:r>
              <a:rPr lang="hu-HU" sz="1400" dirty="0" err="1" smtClean="0"/>
              <a:t>Geographic</a:t>
            </a:r>
            <a:r>
              <a:rPr lang="hu-HU" sz="1400" dirty="0"/>
              <a:t/>
            </a:r>
            <a:br>
              <a:rPr lang="hu-HU" sz="1400" dirty="0"/>
            </a:br>
            <a:r>
              <a:rPr lang="hu-HU" sz="1400" dirty="0" err="1" smtClean="0"/>
              <a:t>Information</a:t>
            </a:r>
            <a:r>
              <a:rPr lang="hu-HU" sz="1400" dirty="0" smtClean="0"/>
              <a:t> System)</a:t>
            </a:r>
          </a:p>
        </p:txBody>
      </p:sp>
      <p:cxnSp>
        <p:nvCxnSpPr>
          <p:cNvPr id="137" name="Egyenes összekötő 136"/>
          <p:cNvCxnSpPr/>
          <p:nvPr/>
        </p:nvCxnSpPr>
        <p:spPr>
          <a:xfrm flipV="1">
            <a:off x="2154757" y="3492038"/>
            <a:ext cx="612785" cy="99950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8" name="Szövegdoboz 137"/>
          <p:cNvSpPr txBox="1"/>
          <p:nvPr/>
        </p:nvSpPr>
        <p:spPr>
          <a:xfrm>
            <a:off x="6977876" y="595590"/>
            <a:ext cx="2166123" cy="2308324"/>
          </a:xfrm>
          <a:prstGeom prst="rect">
            <a:avLst/>
          </a:prstGeom>
          <a:noFill/>
        </p:spPr>
        <p:txBody>
          <a:bodyPr wrap="square" rtlCol="0">
            <a:spAutoFit/>
          </a:bodyPr>
          <a:lstStyle/>
          <a:p>
            <a:pPr algn="just"/>
            <a:r>
              <a:rPr lang="en-US" sz="1200" dirty="0">
                <a:solidFill>
                  <a:schemeClr val="tx1">
                    <a:lumMod val="75000"/>
                    <a:lumOff val="25000"/>
                  </a:schemeClr>
                </a:solidFill>
              </a:rPr>
              <a:t>QGIS is a user friendly Open Source Geographic Information System (GIS) licensed under the GNU General Public License. QGIS is an official project of the Open Source Geospatial Foundation (</a:t>
            </a:r>
            <a:r>
              <a:rPr lang="en-US" sz="1200" dirty="0" err="1">
                <a:solidFill>
                  <a:schemeClr val="tx1">
                    <a:lumMod val="75000"/>
                    <a:lumOff val="25000"/>
                  </a:schemeClr>
                </a:solidFill>
              </a:rPr>
              <a:t>OSGeo</a:t>
            </a:r>
            <a:r>
              <a:rPr lang="en-US" sz="1200" dirty="0">
                <a:solidFill>
                  <a:schemeClr val="tx1">
                    <a:lumMod val="75000"/>
                    <a:lumOff val="25000"/>
                  </a:schemeClr>
                </a:solidFill>
              </a:rPr>
              <a:t>). It runs on Linux, Unix, Mac OSX, Windows and Android and supports numerous vector, raster, and database formats and functionalities</a:t>
            </a:r>
            <a:r>
              <a:rPr lang="en-US" sz="1200" dirty="0" smtClean="0">
                <a:solidFill>
                  <a:schemeClr val="tx1">
                    <a:lumMod val="75000"/>
                    <a:lumOff val="25000"/>
                  </a:schemeClr>
                </a:solidFill>
              </a:rPr>
              <a:t>.</a:t>
            </a:r>
            <a:endParaRPr lang="en-US" sz="1200" dirty="0">
              <a:solidFill>
                <a:schemeClr val="tx1">
                  <a:lumMod val="75000"/>
                  <a:lumOff val="25000"/>
                </a:schemeClr>
              </a:solidFill>
            </a:endParaRPr>
          </a:p>
        </p:txBody>
      </p:sp>
      <p:cxnSp>
        <p:nvCxnSpPr>
          <p:cNvPr id="139" name="Egyenes összekötő 138"/>
          <p:cNvCxnSpPr/>
          <p:nvPr/>
        </p:nvCxnSpPr>
        <p:spPr>
          <a:xfrm flipH="1">
            <a:off x="1773510" y="3453854"/>
            <a:ext cx="978216" cy="16648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22" name="Csoportba foglalás 221"/>
          <p:cNvGrpSpPr/>
          <p:nvPr/>
        </p:nvGrpSpPr>
        <p:grpSpPr>
          <a:xfrm>
            <a:off x="2718906" y="4732022"/>
            <a:ext cx="576000" cy="288000"/>
            <a:chOff x="2718906" y="4732022"/>
            <a:chExt cx="576000" cy="288000"/>
          </a:xfrm>
        </p:grpSpPr>
        <p:sp>
          <p:nvSpPr>
            <p:cNvPr id="223" name="Folyamatábra: Bekötés 22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7" name="Csoportba foglalás 256"/>
          <p:cNvGrpSpPr/>
          <p:nvPr/>
        </p:nvGrpSpPr>
        <p:grpSpPr>
          <a:xfrm>
            <a:off x="2632046" y="576000"/>
            <a:ext cx="723133" cy="288000"/>
            <a:chOff x="2632046" y="627566"/>
            <a:chExt cx="723133" cy="288000"/>
          </a:xfrm>
        </p:grpSpPr>
        <p:sp>
          <p:nvSpPr>
            <p:cNvPr id="258" name="Folyamatábra: Bekötés 257">
              <a:hlinkClick r:id="rId7"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Szövegdoboz 258">
              <a:hlinkClick r:id="rId7"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3" name="Folyamatábra: Bekötés 152">
            <a:hlinkClick r:id="rId8"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9"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0"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1"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2"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3"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4"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5"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6"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7"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8"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9"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0"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1"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2"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3"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4"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5"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6"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7"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8"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Lekerekített téglalap 24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2" name="Lekerekített téglalap 26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4" name="Lekerekített téglalap 26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5" name="Lekerekített téglalap 26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6" name="Lekerekített téglalap 26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7" name="Téglalap 26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8" name="Téglalap 26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9" name="Téglalap 26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0" name="Téglalap 26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1" name="Lekerekített téglalap 27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6" name="Táblázat 275"/>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7" name="Folyamatábra: Bekötés 276">
            <a:hlinkClick r:id="rId29"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0"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1"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2"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3"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4"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5"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6"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7"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8"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9"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0"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1"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2"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3"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4"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5"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6"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7"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8"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9"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50"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51"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18"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2"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Lekerekített téglalap 307"/>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9" name="Lekerekített téglalap 308"/>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0" name="Szövegdoboz 13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1" name="Szövegdoboz 14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3" name="Szövegdoboz 14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4" name="Szövegdoboz 143"/>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5" name="Szövegdoboz 144"/>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9" name="Szövegdoboz 14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0" name="Szövegdoboz 14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1" name="Szövegdoboz 150"/>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2" name="Szövegdoboz 151"/>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4" name="Szövegdoboz 15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5" name="Szövegdoboz 15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6" name="Szövegdoboz 15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7" name="Szövegdoboz 15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8" name="Folyamatábra: Bekötés 157">
            <a:hlinkClick r:id="rId53"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4"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5"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6"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7"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8"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9"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1"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3"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9"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8223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718726" y="3321304"/>
            <a:ext cx="1269114" cy="13255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492038"/>
            <a:ext cx="960177" cy="81911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9" idx="6"/>
          </p:cNvCxnSpPr>
          <p:nvPr/>
        </p:nvCxnSpPr>
        <p:spPr>
          <a:xfrm flipV="1">
            <a:off x="3095840" y="3265853"/>
            <a:ext cx="1201183" cy="18800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41" idx="6"/>
          </p:cNvCxnSpPr>
          <p:nvPr/>
        </p:nvCxnSpPr>
        <p:spPr>
          <a:xfrm>
            <a:off x="3105881" y="3453855"/>
            <a:ext cx="1112784" cy="21117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G</a:t>
            </a:r>
            <a:r>
              <a:rPr lang="en-US" sz="1200" dirty="0" err="1" smtClean="0">
                <a:solidFill>
                  <a:schemeClr val="tx1">
                    <a:lumMod val="75000"/>
                    <a:lumOff val="25000"/>
                  </a:schemeClr>
                </a:solidFill>
              </a:rPr>
              <a:t>eo</a:t>
            </a:r>
            <a:r>
              <a:rPr lang="hu-HU" sz="1200" dirty="0" smtClean="0">
                <a:solidFill>
                  <a:schemeClr val="tx1">
                    <a:lumMod val="75000"/>
                    <a:lumOff val="25000"/>
                  </a:schemeClr>
                </a:solidFill>
              </a:rPr>
              <a:t>S</a:t>
            </a:r>
            <a:r>
              <a:rPr lang="en-US" sz="1200" dirty="0" smtClean="0">
                <a:solidFill>
                  <a:schemeClr val="tx1">
                    <a:lumMod val="75000"/>
                    <a:lumOff val="25000"/>
                  </a:schemeClr>
                </a:solidFill>
              </a:rPr>
              <a:t>erver.org</a:t>
            </a:r>
          </a:p>
        </p:txBody>
      </p:sp>
      <p:sp>
        <p:nvSpPr>
          <p:cNvPr id="132" name="Szövegdoboz 131"/>
          <p:cNvSpPr txBox="1"/>
          <p:nvPr/>
        </p:nvSpPr>
        <p:spPr>
          <a:xfrm>
            <a:off x="7839317" y="4299942"/>
            <a:ext cx="133324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33" name="Szövegdoboz 132"/>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5"/>
              </a:rPr>
              <a:t>User Manual</a:t>
            </a:r>
            <a:endParaRPr lang="en-US" sz="1200" dirty="0" smtClean="0">
              <a:solidFill>
                <a:schemeClr val="tx1">
                  <a:lumMod val="65000"/>
                  <a:lumOff val="35000"/>
                </a:schemeClr>
              </a:solidFill>
            </a:endParaRPr>
          </a:p>
        </p:txBody>
      </p:sp>
      <p:sp>
        <p:nvSpPr>
          <p:cNvPr id="134" name="Szövegdoboz 133"/>
          <p:cNvSpPr txBox="1"/>
          <p:nvPr/>
        </p:nvSpPr>
        <p:spPr>
          <a:xfrm>
            <a:off x="7523487" y="4822582"/>
            <a:ext cx="164907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5"/>
              </a:rPr>
              <a:t>Documentation</a:t>
            </a:r>
            <a:endParaRPr lang="en-US" sz="1200" dirty="0" smtClean="0">
              <a:solidFill>
                <a:schemeClr val="tx1">
                  <a:lumMod val="65000"/>
                  <a:lumOff val="35000"/>
                </a:schemeClr>
              </a:solidFill>
            </a:endParaRPr>
          </a:p>
        </p:txBody>
      </p:sp>
      <p:sp>
        <p:nvSpPr>
          <p:cNvPr id="135" name="Szövegdoboz 134"/>
          <p:cNvSpPr txBox="1"/>
          <p:nvPr/>
        </p:nvSpPr>
        <p:spPr>
          <a:xfrm>
            <a:off x="6976555" y="-4187"/>
            <a:ext cx="2167445" cy="307777"/>
          </a:xfrm>
          <a:prstGeom prst="rect">
            <a:avLst/>
          </a:prstGeom>
          <a:noFill/>
        </p:spPr>
        <p:txBody>
          <a:bodyPr wrap="square" rtlCol="0">
            <a:spAutoFit/>
          </a:bodyPr>
          <a:lstStyle/>
          <a:p>
            <a:r>
              <a:rPr lang="hu-HU" sz="1400" dirty="0" err="1" smtClean="0"/>
              <a:t>GeoServer</a:t>
            </a:r>
            <a:endParaRPr lang="hu-HU" sz="1400" dirty="0" smtClean="0"/>
          </a:p>
        </p:txBody>
      </p:sp>
      <p:cxnSp>
        <p:nvCxnSpPr>
          <p:cNvPr id="137" name="Egyenes összekötő 136"/>
          <p:cNvCxnSpPr/>
          <p:nvPr/>
        </p:nvCxnSpPr>
        <p:spPr>
          <a:xfrm flipV="1">
            <a:off x="2154757" y="3492038"/>
            <a:ext cx="848899" cy="99950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8" name="Szövegdoboz 137"/>
          <p:cNvSpPr txBox="1"/>
          <p:nvPr/>
        </p:nvSpPr>
        <p:spPr>
          <a:xfrm>
            <a:off x="6977876" y="595590"/>
            <a:ext cx="2166123" cy="1938992"/>
          </a:xfrm>
          <a:prstGeom prst="rect">
            <a:avLst/>
          </a:prstGeom>
          <a:noFill/>
        </p:spPr>
        <p:txBody>
          <a:bodyPr wrap="square" rtlCol="0">
            <a:spAutoFit/>
          </a:bodyPr>
          <a:lstStyle/>
          <a:p>
            <a:pPr algn="just"/>
            <a:r>
              <a:rPr lang="en-US" sz="1200" dirty="0" err="1" smtClean="0"/>
              <a:t>GeoServer</a:t>
            </a:r>
            <a:r>
              <a:rPr lang="en-US" sz="1200" dirty="0" smtClean="0"/>
              <a:t> </a:t>
            </a:r>
            <a:r>
              <a:rPr lang="en-US" sz="1200" dirty="0"/>
              <a:t>is an open source server for sharing geospatial data</a:t>
            </a:r>
            <a:r>
              <a:rPr lang="en-US" sz="1200" dirty="0" smtClean="0"/>
              <a:t>.</a:t>
            </a:r>
            <a:r>
              <a:rPr lang="hu-HU" sz="1200" dirty="0" smtClean="0"/>
              <a:t> </a:t>
            </a:r>
            <a:r>
              <a:rPr lang="en-US" sz="1200" dirty="0" smtClean="0"/>
              <a:t>Designed </a:t>
            </a:r>
            <a:r>
              <a:rPr lang="en-US" sz="1200" dirty="0"/>
              <a:t>for </a:t>
            </a:r>
            <a:r>
              <a:rPr lang="en-US" sz="1200" dirty="0" err="1" smtClean="0"/>
              <a:t>interopera</a:t>
            </a:r>
            <a:r>
              <a:rPr lang="hu-HU" sz="1200" dirty="0" smtClean="0"/>
              <a:t>-</a:t>
            </a:r>
            <a:r>
              <a:rPr lang="en-US" sz="1200" dirty="0" err="1" smtClean="0"/>
              <a:t>bility</a:t>
            </a:r>
            <a:r>
              <a:rPr lang="en-US" sz="1200" dirty="0"/>
              <a:t>, it publishes data from any major spatial data source using open standards</a:t>
            </a:r>
            <a:r>
              <a:rPr lang="en-US" sz="1200" dirty="0" smtClean="0"/>
              <a:t>.</a:t>
            </a:r>
            <a:endParaRPr lang="hu-HU" sz="1200" dirty="0" smtClean="0"/>
          </a:p>
          <a:p>
            <a:pPr algn="just"/>
            <a:r>
              <a:rPr lang="hu-HU" sz="1200" dirty="0" err="1"/>
              <a:t>GeoServer</a:t>
            </a:r>
            <a:r>
              <a:rPr lang="en-US" sz="1200" dirty="0"/>
              <a:t> is </a:t>
            </a:r>
            <a:r>
              <a:rPr lang="hu-HU" sz="1200" dirty="0" err="1"/>
              <a:t>used</a:t>
            </a:r>
            <a:r>
              <a:rPr lang="hu-HU" sz="1200" dirty="0"/>
              <a:t> </a:t>
            </a:r>
            <a:r>
              <a:rPr lang="hu-HU" sz="1200" dirty="0" err="1"/>
              <a:t>in</a:t>
            </a:r>
            <a:r>
              <a:rPr lang="hu-HU" sz="1200" dirty="0"/>
              <a:t> E-ARK </a:t>
            </a:r>
            <a:r>
              <a:rPr lang="hu-HU" sz="1200" dirty="0" err="1"/>
              <a:t>as</a:t>
            </a:r>
            <a:r>
              <a:rPr lang="hu-HU" sz="1200" dirty="0"/>
              <a:t> </a:t>
            </a:r>
            <a:r>
              <a:rPr lang="en-US" sz="1200" dirty="0"/>
              <a:t>a base platform, that can be used for Geodata viewer and search functionalities</a:t>
            </a:r>
            <a:r>
              <a:rPr lang="hu-HU" sz="1200" dirty="0"/>
              <a:t>. </a:t>
            </a:r>
            <a:endParaRPr lang="en-US" sz="1200" dirty="0"/>
          </a:p>
        </p:txBody>
      </p:sp>
      <p:cxnSp>
        <p:nvCxnSpPr>
          <p:cNvPr id="139" name="Egyenes összekötő 138"/>
          <p:cNvCxnSpPr/>
          <p:nvPr/>
        </p:nvCxnSpPr>
        <p:spPr>
          <a:xfrm flipH="1">
            <a:off x="1773510" y="3453854"/>
            <a:ext cx="1214330" cy="16648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22" name="Csoportba foglalás 221"/>
          <p:cNvGrpSpPr/>
          <p:nvPr/>
        </p:nvGrpSpPr>
        <p:grpSpPr>
          <a:xfrm>
            <a:off x="2718906" y="4732022"/>
            <a:ext cx="576000" cy="288000"/>
            <a:chOff x="2718906" y="4732022"/>
            <a:chExt cx="576000" cy="288000"/>
          </a:xfrm>
        </p:grpSpPr>
        <p:sp>
          <p:nvSpPr>
            <p:cNvPr id="223" name="Folyamatábra: Bekötés 22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7" name="Csoportba foglalás 256"/>
          <p:cNvGrpSpPr/>
          <p:nvPr/>
        </p:nvGrpSpPr>
        <p:grpSpPr>
          <a:xfrm>
            <a:off x="2632046" y="576000"/>
            <a:ext cx="723133" cy="288000"/>
            <a:chOff x="2632046" y="627566"/>
            <a:chExt cx="723133" cy="288000"/>
          </a:xfrm>
        </p:grpSpPr>
        <p:sp>
          <p:nvSpPr>
            <p:cNvPr id="258" name="Folyamatábra: Bekötés 257">
              <a:hlinkClick r:id="rId7"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Szövegdoboz 258">
              <a:hlinkClick r:id="rId7"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3" name="Folyamatábra: Bekötés 152">
            <a:hlinkClick r:id="rId8"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9"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0"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1"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2"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3"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4"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5"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6"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7"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8"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9"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0"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1"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2"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3"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4"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5"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6"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7"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8"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Lekerekített téglalap 24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2" name="Lekerekített téglalap 26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4" name="Lekerekített téglalap 26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5" name="Lekerekített téglalap 26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6" name="Lekerekített téglalap 26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7" name="Téglalap 26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8" name="Téglalap 26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9" name="Téglalap 26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0" name="Téglalap 26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1" name="Lekerekített téglalap 27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6" name="Táblázat 275"/>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7" name="Folyamatábra: Bekötés 276">
            <a:hlinkClick r:id="rId29"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0"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1"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2"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3"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4"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5"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6"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7"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8"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9"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0"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1"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2"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3"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4"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5"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6"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7"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8"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9"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50"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51"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18"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2"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Lekerekített téglalap 307"/>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9" name="Lekerekített téglalap 308"/>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0" name="Szövegdoboz 13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1" name="Szövegdoboz 14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3" name="Szövegdoboz 14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4" name="Szövegdoboz 143"/>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5" name="Szövegdoboz 144"/>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9" name="Szövegdoboz 14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0" name="Szövegdoboz 14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1" name="Szövegdoboz 150"/>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2" name="Szövegdoboz 151"/>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4" name="Szövegdoboz 15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5" name="Szövegdoboz 15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6" name="Szövegdoboz 15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7" name="Szövegdoboz 15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8" name="Folyamatábra: Bekötés 157">
            <a:hlinkClick r:id="rId53"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4"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5"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6"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7"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8"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9"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1"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3"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9"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7819736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llipszis 5"/>
          <p:cNvSpPr>
            <a:spLocks noChangeAspect="1"/>
          </p:cNvSpPr>
          <p:nvPr/>
        </p:nvSpPr>
        <p:spPr>
          <a:xfrm>
            <a:off x="2555776" y="1203958"/>
            <a:ext cx="3240000" cy="3240000"/>
          </a:xfrm>
          <a:prstGeom prst="ellipse">
            <a:avLst/>
          </a:prstGeom>
          <a:no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3" name="Szabadkézi sokszög 2">
            <a:hlinkClick r:id="rId3" action="ppaction://hlinksldjump"/>
          </p:cNvPr>
          <p:cNvSpPr>
            <a:spLocks noChangeAspect="1"/>
          </p:cNvSpPr>
          <p:nvPr/>
        </p:nvSpPr>
        <p:spPr>
          <a:xfrm>
            <a:off x="3509170" y="987574"/>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rgbClr val="66FFFF"/>
          </a:solidFill>
          <a:ln w="6350">
            <a:solidFill>
              <a:schemeClr val="accent5">
                <a:lumMod val="60000"/>
                <a:lumOff val="40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Use cases and Processes</a:t>
            </a:r>
            <a:endParaRPr lang="en-US" sz="1400" b="0" kern="1200" noProof="0" dirty="0">
              <a:solidFill>
                <a:schemeClr val="tx1"/>
              </a:solidFill>
            </a:endParaRPr>
          </a:p>
        </p:txBody>
      </p:sp>
      <p:sp>
        <p:nvSpPr>
          <p:cNvPr id="5" name="Szabadkézi sokszög 4">
            <a:hlinkClick r:id="rId4" action="ppaction://hlinksldjump"/>
          </p:cNvPr>
          <p:cNvSpPr>
            <a:spLocks noChangeAspect="1"/>
          </p:cNvSpPr>
          <p:nvPr/>
        </p:nvSpPr>
        <p:spPr>
          <a:xfrm>
            <a:off x="5364276" y="2264802"/>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Format Specifications</a:t>
            </a:r>
            <a:endParaRPr lang="en-US" sz="1400" b="0" kern="1200" noProof="0" dirty="0">
              <a:solidFill>
                <a:schemeClr val="tx1"/>
              </a:solidFill>
            </a:endParaRPr>
          </a:p>
        </p:txBody>
      </p:sp>
      <p:sp>
        <p:nvSpPr>
          <p:cNvPr id="11" name="Szabadkézi sokszög 10">
            <a:hlinkClick r:id="rId5" action="ppaction://hlinksldjump"/>
          </p:cNvPr>
          <p:cNvSpPr>
            <a:spLocks noChangeAspect="1"/>
          </p:cNvSpPr>
          <p:nvPr/>
        </p:nvSpPr>
        <p:spPr>
          <a:xfrm>
            <a:off x="2388381" y="3920986"/>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ln w="6350">
            <a:solidFill>
              <a:schemeClr val="accent5">
                <a:lumMod val="75000"/>
              </a:schemeClr>
            </a:solidFill>
          </a:ln>
          <a:scene3d>
            <a:camera prst="orthographicFront"/>
            <a:lightRig rig="threePt" dir="t"/>
          </a:scene3d>
          <a:sp3d>
            <a:bevelT w="165100" prst="coolSlant"/>
          </a:sp3d>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t>Pilots</a:t>
            </a:r>
            <a:endParaRPr lang="en-US" sz="1400" b="0" kern="1200" noProof="0" dirty="0"/>
          </a:p>
        </p:txBody>
      </p:sp>
      <p:sp>
        <p:nvSpPr>
          <p:cNvPr id="14" name="Szabadkézi sokszög 13">
            <a:hlinkClick r:id="rId6" action="ppaction://hlinksldjump" tooltip="To be added at the end of the project"/>
          </p:cNvPr>
          <p:cNvSpPr>
            <a:spLocks noChangeAspect="1"/>
          </p:cNvSpPr>
          <p:nvPr/>
        </p:nvSpPr>
        <p:spPr>
          <a:xfrm>
            <a:off x="4654900" y="3920537"/>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accent2">
              <a:lumMod val="60000"/>
              <a:lumOff val="40000"/>
            </a:schemeClr>
          </a:solidFill>
          <a:ln w="6350">
            <a:solidFill>
              <a:schemeClr val="accent2">
                <a:lumMod val="75000"/>
              </a:schemeClr>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dirty="0" smtClean="0">
                <a:solidFill>
                  <a:schemeClr val="tx1"/>
                </a:solidFill>
              </a:rPr>
              <a:t>Recommended Practices</a:t>
            </a:r>
            <a:endParaRPr lang="en-US" sz="1400" b="0" kern="1200" noProof="0" dirty="0">
              <a:solidFill>
                <a:schemeClr val="tx1"/>
              </a:solidFill>
            </a:endParaRPr>
          </a:p>
        </p:txBody>
      </p:sp>
      <p:sp>
        <p:nvSpPr>
          <p:cNvPr id="7" name="Cím 1"/>
          <p:cNvSpPr txBox="1">
            <a:spLocks/>
          </p:cNvSpPr>
          <p:nvPr/>
        </p:nvSpPr>
        <p:spPr>
          <a:xfrm>
            <a:off x="6716055" y="-164554"/>
            <a:ext cx="2536465" cy="1450262"/>
          </a:xfrm>
          <a:prstGeom prst="rect">
            <a:avLst/>
          </a:prstGeom>
          <a:scene3d>
            <a:camera prst="orthographicFront"/>
            <a:lightRig rig="soft" dir="t">
              <a:rot lat="0" lon="0" rev="10800000"/>
            </a:lightRig>
          </a:scene3d>
          <a:sp3d>
            <a:bevelT/>
          </a:sp3d>
        </p:spPr>
        <p:txBody>
          <a:bodyPr vert="horz" lIns="91440" tIns="45720" rIns="91440" bIns="45720" rtlCol="0" anchor="ctr">
            <a:noAutofit/>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2000" b="1" spc="150" dirty="0" smtClean="0">
                <a:ln w="11430"/>
                <a:solidFill>
                  <a:schemeClr val="tx1">
                    <a:lumMod val="50000"/>
                    <a:lumOff val="50000"/>
                  </a:schemeClr>
                </a:solidFill>
                <a:effectLst>
                  <a:outerShdw blurRad="25400" algn="tl" rotWithShape="0">
                    <a:srgbClr val="000000">
                      <a:alpha val="43000"/>
                    </a:srgbClr>
                  </a:outerShdw>
                </a:effectLst>
              </a:rPr>
              <a:t>E-ARK</a:t>
            </a:r>
          </a:p>
          <a:p>
            <a:r>
              <a:rPr lang="en-US" sz="2000" b="1" spc="150" dirty="0" smtClean="0">
                <a:ln w="11430"/>
                <a:solidFill>
                  <a:schemeClr val="tx1">
                    <a:lumMod val="50000"/>
                    <a:lumOff val="50000"/>
                  </a:schemeClr>
                </a:solidFill>
                <a:effectLst>
                  <a:outerShdw blurRad="25400" algn="tl" rotWithShape="0">
                    <a:srgbClr val="000000">
                      <a:alpha val="43000"/>
                    </a:srgbClr>
                  </a:outerShdw>
                </a:effectLst>
              </a:rPr>
              <a:t>General Model </a:t>
            </a:r>
            <a:r>
              <a:rPr lang="hu-HU" sz="2000" b="1" spc="150" dirty="0" smtClean="0">
                <a:ln w="11430"/>
                <a:solidFill>
                  <a:schemeClr val="tx1">
                    <a:lumMod val="50000"/>
                    <a:lumOff val="50000"/>
                  </a:schemeClr>
                </a:solidFill>
                <a:effectLst>
                  <a:outerShdw blurRad="25400" algn="tl" rotWithShape="0">
                    <a:srgbClr val="000000">
                      <a:alpha val="43000"/>
                    </a:srgbClr>
                  </a:outerShdw>
                </a:effectLst>
              </a:rPr>
              <a:t>v</a:t>
            </a:r>
            <a:r>
              <a:rPr lang="en-US" sz="2000" b="1" spc="150" dirty="0" smtClean="0">
                <a:ln w="11430"/>
                <a:solidFill>
                  <a:schemeClr val="tx1">
                    <a:lumMod val="50000"/>
                    <a:lumOff val="50000"/>
                  </a:schemeClr>
                </a:solidFill>
                <a:effectLst>
                  <a:outerShdw blurRad="25400" algn="tl" rotWithShape="0">
                    <a:srgbClr val="000000">
                      <a:alpha val="43000"/>
                    </a:srgbClr>
                  </a:outerShdw>
                </a:effectLst>
              </a:rPr>
              <a:t>2.</a:t>
            </a:r>
            <a:r>
              <a:rPr lang="hu-HU" sz="2000" b="1" spc="150" dirty="0">
                <a:ln w="11430"/>
                <a:solidFill>
                  <a:schemeClr val="tx1">
                    <a:lumMod val="50000"/>
                    <a:lumOff val="50000"/>
                  </a:schemeClr>
                </a:solidFill>
                <a:effectLst>
                  <a:outerShdw blurRad="25400" algn="tl" rotWithShape="0">
                    <a:srgbClr val="000000">
                      <a:alpha val="43000"/>
                    </a:srgbClr>
                  </a:outerShdw>
                </a:effectLst>
              </a:rPr>
              <a:t>2</a:t>
            </a:r>
            <a:endParaRPr lang="en-US" sz="2000" b="1" spc="150" dirty="0">
              <a:ln w="11430"/>
              <a:solidFill>
                <a:schemeClr val="tx1">
                  <a:lumMod val="50000"/>
                  <a:lumOff val="50000"/>
                </a:schemeClr>
              </a:solidFill>
              <a:effectLst>
                <a:outerShdw blurRad="25400" algn="tl" rotWithShape="0">
                  <a:srgbClr val="000000">
                    <a:alpha val="43000"/>
                  </a:srgbClr>
                </a:outerShdw>
              </a:effectLst>
            </a:endParaRPr>
          </a:p>
        </p:txBody>
      </p:sp>
      <p:grpSp>
        <p:nvGrpSpPr>
          <p:cNvPr id="19" name="Csoportba foglalás 18"/>
          <p:cNvGrpSpPr>
            <a:grpSpLocks noChangeAspect="1"/>
          </p:cNvGrpSpPr>
          <p:nvPr/>
        </p:nvGrpSpPr>
        <p:grpSpPr>
          <a:xfrm>
            <a:off x="3551706" y="2173186"/>
            <a:ext cx="1248500" cy="1478684"/>
            <a:chOff x="3588639" y="1819865"/>
            <a:chExt cx="1560625" cy="1848355"/>
          </a:xfrm>
        </p:grpSpPr>
        <p:sp>
          <p:nvSpPr>
            <p:cNvPr id="16" name="Ellipszis 15"/>
            <p:cNvSpPr/>
            <p:nvPr/>
          </p:nvSpPr>
          <p:spPr>
            <a:xfrm>
              <a:off x="3588639" y="1819865"/>
              <a:ext cx="1560625" cy="1848355"/>
            </a:xfrm>
            <a:prstGeom prst="ellipse">
              <a:avLst/>
            </a:prstGeom>
            <a:solidFill>
              <a:schemeClr val="accent5">
                <a:lumMod val="60000"/>
                <a:lumOff val="40000"/>
              </a:schemeClr>
            </a:solidFill>
            <a:ln w="12700">
              <a:solidFill>
                <a:srgbClr val="0DB39F"/>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pic>
          <p:nvPicPr>
            <p:cNvPr id="1027" name="Picture 3" descr="C:\0_Work\E-Ark project\WP2 - General Model and Use Cases\0-GM v2\E-ARK GM 2.0 - Active Presentation v2.0\General Reference.png">
              <a:hlinkClick r:id="rId7" action="ppaction://hlinksldjump"/>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3645848" y="2446037"/>
              <a:ext cx="1440000" cy="1043698"/>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2" name="Cím 1">
              <a:hlinkClick r:id="rId7" action="ppaction://hlinksldjump"/>
            </p:cNvPr>
            <p:cNvSpPr txBox="1">
              <a:spLocks/>
            </p:cNvSpPr>
            <p:nvPr/>
          </p:nvSpPr>
          <p:spPr>
            <a:xfrm>
              <a:off x="3674113" y="1959565"/>
              <a:ext cx="1389381" cy="398823"/>
            </a:xfrm>
            <a:prstGeom prst="rect">
              <a:avLst/>
            </a:prstGeom>
            <a:scene3d>
              <a:camera prst="orthographicFront"/>
              <a:lightRig rig="soft" dir="t">
                <a:rot lat="0" lon="0" rev="10800000"/>
              </a:lightRig>
            </a:scene3d>
            <a:sp3d>
              <a:bevelT/>
            </a:sp3d>
          </p:spPr>
          <p:txBody>
            <a:bodyPr vert="horz" lIns="91440" tIns="45720" rIns="91440" bIns="45720" rtlCol="0" anchor="ctr">
              <a:noAutofit/>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en-US" sz="1100" b="1" spc="150" dirty="0" smtClean="0">
                  <a:ln w="11430"/>
                  <a:solidFill>
                    <a:schemeClr val="tx1">
                      <a:lumMod val="65000"/>
                      <a:lumOff val="35000"/>
                    </a:schemeClr>
                  </a:solidFill>
                  <a:latin typeface="+mn-lt"/>
                </a:rPr>
                <a:t>General Reference</a:t>
              </a:r>
              <a:endParaRPr lang="en-US" sz="1100" b="1" spc="150" dirty="0">
                <a:ln w="11430"/>
                <a:solidFill>
                  <a:schemeClr val="tx1">
                    <a:lumMod val="65000"/>
                    <a:lumOff val="35000"/>
                  </a:schemeClr>
                </a:solidFill>
                <a:latin typeface="+mn-lt"/>
              </a:endParaRPr>
            </a:p>
          </p:txBody>
        </p:sp>
      </p:grpSp>
      <p:pic>
        <p:nvPicPr>
          <p:cNvPr id="17" name="Picture 2" descr="http://1.1.1.3/bmi/www.dlmforum.eu/files/images/logos/DLM_logo_248.pn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028384" y="4447076"/>
            <a:ext cx="1107664" cy="68847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0_Work\E-Ark project\WP2 - General Model and Use Cases\e-ark logo new version.tif"/>
          <p:cNvPicPr>
            <a:picLocks noChangeAspect="1" noChangeArrowheads="1"/>
          </p:cNvPicPr>
          <p:nvPr/>
        </p:nvPicPr>
        <p:blipFill>
          <a:blip r:embed="rId11"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3753" y="4574138"/>
            <a:ext cx="1081863" cy="572751"/>
          </a:xfrm>
          <a:prstGeom prst="rect">
            <a:avLst/>
          </a:prstGeom>
          <a:noFill/>
          <a:extLst>
            <a:ext uri="{909E8E84-426E-40DD-AFC4-6F175D3DCCD1}">
              <a14:hiddenFill xmlns:a14="http://schemas.microsoft.com/office/drawing/2010/main">
                <a:solidFill>
                  <a:srgbClr val="FFFFFF"/>
                </a:solidFill>
              </a14:hiddenFill>
            </a:ext>
          </a:extLst>
        </p:spPr>
      </p:pic>
      <p:sp>
        <p:nvSpPr>
          <p:cNvPr id="20" name="Szövegdoboz 19"/>
          <p:cNvSpPr txBox="1"/>
          <p:nvPr/>
        </p:nvSpPr>
        <p:spPr>
          <a:xfrm>
            <a:off x="-36512" y="85586"/>
            <a:ext cx="1368152" cy="253916"/>
          </a:xfrm>
          <a:prstGeom prst="rect">
            <a:avLst/>
          </a:prstGeom>
          <a:noFill/>
        </p:spPr>
        <p:txBody>
          <a:bodyPr wrap="square" rtlCol="0">
            <a:spAutoFit/>
          </a:bodyPr>
          <a:lstStyle/>
          <a:p>
            <a:r>
              <a:rPr lang="hu-HU" sz="1050" dirty="0" smtClean="0">
                <a:sym typeface="Wingdings" pitchFamily="2" charset="2"/>
                <a:hlinkClick r:id="rId12"/>
              </a:rPr>
              <a:t> </a:t>
            </a:r>
            <a:r>
              <a:rPr lang="hu-HU" sz="1050" dirty="0" smtClean="0">
                <a:hlinkClick r:id="rId12"/>
              </a:rPr>
              <a:t>Back </a:t>
            </a:r>
            <a:r>
              <a:rPr lang="hu-HU" sz="1050" dirty="0" err="1" smtClean="0">
                <a:hlinkClick r:id="rId12"/>
              </a:rPr>
              <a:t>to</a:t>
            </a:r>
            <a:r>
              <a:rPr lang="hu-HU" sz="1050" dirty="0" smtClean="0">
                <a:hlinkClick r:id="rId12"/>
              </a:rPr>
              <a:t> E-ARK site</a:t>
            </a:r>
            <a:endParaRPr lang="hu-HU" sz="1050" dirty="0"/>
          </a:p>
        </p:txBody>
      </p:sp>
      <p:sp>
        <p:nvSpPr>
          <p:cNvPr id="9" name="Szabadkézi sokszög 8">
            <a:hlinkClick r:id="rId13" action="ppaction://hlinksldjump"/>
          </p:cNvPr>
          <p:cNvSpPr>
            <a:spLocks noChangeAspect="1"/>
          </p:cNvSpPr>
          <p:nvPr/>
        </p:nvSpPr>
        <p:spPr>
          <a:xfrm>
            <a:off x="1691680" y="2264802"/>
            <a:ext cx="1325456" cy="59498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accent6">
              <a:lumMod val="60000"/>
              <a:lumOff val="40000"/>
            </a:schemeClr>
          </a:solidFill>
          <a:ln w="6350">
            <a:solidFill>
              <a:srgbClr val="B45608"/>
            </a:solidFill>
          </a:ln>
          <a:scene3d>
            <a:camera prst="orthographicFront"/>
            <a:lightRig rig="threePt" dir="t"/>
          </a:scene3d>
          <a:sp3d>
            <a:bevelT w="165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4272" tIns="114272" rIns="114272" bIns="114272" numCol="1" spcCol="1270" anchor="ctr" anchorCtr="0">
            <a:noAutofit/>
          </a:bodyPr>
          <a:lstStyle/>
          <a:p>
            <a:pPr lvl="0" algn="ctr" defTabSz="800100">
              <a:lnSpc>
                <a:spcPct val="90000"/>
              </a:lnSpc>
              <a:spcBef>
                <a:spcPct val="0"/>
              </a:spcBef>
              <a:spcAft>
                <a:spcPct val="35000"/>
              </a:spcAft>
            </a:pPr>
            <a:r>
              <a:rPr lang="en-US" sz="1400" b="0" kern="1200" noProof="0" smtClean="0">
                <a:solidFill>
                  <a:schemeClr val="tx1"/>
                </a:solidFill>
              </a:rPr>
              <a:t>Tools</a:t>
            </a:r>
            <a:endParaRPr lang="en-US" sz="1400" b="0" kern="1200" noProof="0">
              <a:solidFill>
                <a:schemeClr val="tx1"/>
              </a:solidFill>
            </a:endParaRPr>
          </a:p>
        </p:txBody>
      </p:sp>
      <p:sp>
        <p:nvSpPr>
          <p:cNvPr id="21" name="Szövegdoboz 20"/>
          <p:cNvSpPr txBox="1"/>
          <p:nvPr/>
        </p:nvSpPr>
        <p:spPr>
          <a:xfrm>
            <a:off x="7452320" y="3075806"/>
            <a:ext cx="1368152" cy="646331"/>
          </a:xfrm>
          <a:prstGeom prst="rect">
            <a:avLst/>
          </a:prstGeom>
          <a:noFill/>
        </p:spPr>
        <p:txBody>
          <a:bodyPr wrap="square" rtlCol="0">
            <a:spAutoFit/>
          </a:bodyPr>
          <a:lstStyle/>
          <a:p>
            <a:r>
              <a:rPr lang="hu-HU" b="1" dirty="0" err="1" smtClean="0">
                <a:sym typeface="Wingdings" pitchFamily="2" charset="2"/>
              </a:rPr>
              <a:t>Secret</a:t>
            </a:r>
            <a:r>
              <a:rPr lang="hu-HU" b="1" dirty="0" smtClean="0">
                <a:sym typeface="Wingdings" pitchFamily="2" charset="2"/>
              </a:rPr>
              <a:t> </a:t>
            </a:r>
            <a:r>
              <a:rPr lang="hu-HU" b="1" dirty="0" err="1" smtClean="0">
                <a:sym typeface="Wingdings" pitchFamily="2" charset="2"/>
              </a:rPr>
              <a:t>entry</a:t>
            </a:r>
            <a:r>
              <a:rPr lang="hu-HU" b="1" dirty="0" smtClean="0">
                <a:sym typeface="Wingdings" pitchFamily="2" charset="2"/>
              </a:rPr>
              <a:t> </a:t>
            </a:r>
            <a:r>
              <a:rPr lang="hu-HU" b="1" dirty="0" err="1" smtClean="0">
                <a:sym typeface="Wingdings" pitchFamily="2" charset="2"/>
              </a:rPr>
              <a:t>point</a:t>
            </a:r>
            <a:endParaRPr lang="hu-HU" b="1" dirty="0"/>
          </a:p>
        </p:txBody>
      </p:sp>
      <p:sp>
        <p:nvSpPr>
          <p:cNvPr id="22" name="Folyamatábra: Bekötés 21">
            <a:hlinkClick r:id="rId14" action="ppaction://hlinksldjump" tooltip="SIP Creator (E-ARK Web)"/>
          </p:cNvPr>
          <p:cNvSpPr>
            <a:spLocks noChangeAspect="1"/>
          </p:cNvSpPr>
          <p:nvPr/>
        </p:nvSpPr>
        <p:spPr>
          <a:xfrm flipH="1">
            <a:off x="8313890" y="3505328"/>
            <a:ext cx="218550" cy="21855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829050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2000" fill="hold"/>
                                        <p:tgtEl>
                                          <p:spTgt spid="22"/>
                                        </p:tgtEl>
                                        <p:attrNameLst>
                                          <p:attrName>ppt_w</p:attrName>
                                        </p:attrNameLst>
                                      </p:cBhvr>
                                      <p:tavLst>
                                        <p:tav tm="0">
                                          <p:val>
                                            <p:fltVal val="0"/>
                                          </p:val>
                                        </p:tav>
                                        <p:tav tm="100000">
                                          <p:val>
                                            <p:strVal val="#ppt_w"/>
                                          </p:val>
                                        </p:tav>
                                      </p:tavLst>
                                    </p:anim>
                                    <p:anim calcmode="lin" valueType="num">
                                      <p:cBhvr>
                                        <p:cTn id="8" dur="2000" fill="hold"/>
                                        <p:tgtEl>
                                          <p:spTgt spid="22"/>
                                        </p:tgtEl>
                                        <p:attrNameLst>
                                          <p:attrName>ppt_h</p:attrName>
                                        </p:attrNameLst>
                                      </p:cBhvr>
                                      <p:tavLst>
                                        <p:tav tm="0">
                                          <p:val>
                                            <p:fltVal val="0"/>
                                          </p:val>
                                        </p:tav>
                                        <p:tav tm="100000">
                                          <p:val>
                                            <p:strVal val="#ppt_h"/>
                                          </p:val>
                                        </p:tav>
                                      </p:tavLst>
                                    </p:anim>
                                    <p:animEffect transition="in" filter="fade">
                                      <p:cBhvr>
                                        <p:cTn id="9" dur="2000"/>
                                        <p:tgtEl>
                                          <p:spTgt spid="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2000" fill="hold"/>
                                        <p:tgtEl>
                                          <p:spTgt spid="21"/>
                                        </p:tgtEl>
                                        <p:attrNameLst>
                                          <p:attrName>ppt_w</p:attrName>
                                        </p:attrNameLst>
                                      </p:cBhvr>
                                      <p:tavLst>
                                        <p:tav tm="0">
                                          <p:val>
                                            <p:fltVal val="0"/>
                                          </p:val>
                                        </p:tav>
                                        <p:tav tm="100000">
                                          <p:val>
                                            <p:strVal val="#ppt_w"/>
                                          </p:val>
                                        </p:tav>
                                      </p:tavLst>
                                    </p:anim>
                                    <p:anim calcmode="lin" valueType="num">
                                      <p:cBhvr>
                                        <p:cTn id="13" dur="2000" fill="hold"/>
                                        <p:tgtEl>
                                          <p:spTgt spid="21"/>
                                        </p:tgtEl>
                                        <p:attrNameLst>
                                          <p:attrName>ppt_h</p:attrName>
                                        </p:attrNameLst>
                                      </p:cBhvr>
                                      <p:tavLst>
                                        <p:tav tm="0">
                                          <p:val>
                                            <p:fltVal val="0"/>
                                          </p:val>
                                        </p:tav>
                                        <p:tav tm="100000">
                                          <p:val>
                                            <p:strVal val="#ppt_h"/>
                                          </p:val>
                                        </p:tav>
                                      </p:tavLst>
                                    </p:anim>
                                    <p:animEffect transition="in" filter="fade">
                                      <p:cBhvr>
                                        <p:cTn id="14"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676388" y="2815474"/>
            <a:ext cx="1699431" cy="42392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315769"/>
            <a:ext cx="1332340" cy="99538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2" name="Szövegdoboz 131"/>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33" name="Szövegdoboz 132"/>
          <p:cNvSpPr txBox="1"/>
          <p:nvPr/>
        </p:nvSpPr>
        <p:spPr>
          <a:xfrm>
            <a:off x="6976555" y="-4187"/>
            <a:ext cx="2167445" cy="538609"/>
          </a:xfrm>
          <a:prstGeom prst="rect">
            <a:avLst/>
          </a:prstGeom>
          <a:noFill/>
        </p:spPr>
        <p:txBody>
          <a:bodyPr wrap="square" rtlCol="0">
            <a:spAutoFit/>
          </a:bodyPr>
          <a:lstStyle/>
          <a:p>
            <a:r>
              <a:rPr lang="hu-HU" sz="1400" dirty="0" err="1" smtClean="0"/>
              <a:t>Lilly</a:t>
            </a:r>
            <a:r>
              <a:rPr lang="hu-HU" sz="1400" dirty="0" smtClean="0"/>
              <a:t> Ingest</a:t>
            </a:r>
            <a:endParaRPr lang="hu-HU" sz="1400" b="1"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34" name="Szövegdoboz 133"/>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35" name="Szövegdoboz 134"/>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grpSp>
        <p:nvGrpSpPr>
          <p:cNvPr id="224" name="Csoportba foglalás 223"/>
          <p:cNvGrpSpPr/>
          <p:nvPr/>
        </p:nvGrpSpPr>
        <p:grpSpPr>
          <a:xfrm>
            <a:off x="2718906" y="4732022"/>
            <a:ext cx="576000" cy="288000"/>
            <a:chOff x="2718906" y="4732022"/>
            <a:chExt cx="576000" cy="288000"/>
          </a:xfrm>
        </p:grpSpPr>
        <p:sp>
          <p:nvSpPr>
            <p:cNvPr id="257" name="Folyamatábra: Bekötés 25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9" name="Csoportba foglalás 258"/>
          <p:cNvGrpSpPr/>
          <p:nvPr/>
        </p:nvGrpSpPr>
        <p:grpSpPr>
          <a:xfrm>
            <a:off x="2632046" y="576000"/>
            <a:ext cx="723133" cy="288000"/>
            <a:chOff x="2632046" y="627566"/>
            <a:chExt cx="723133" cy="288000"/>
          </a:xfrm>
        </p:grpSpPr>
        <p:sp>
          <p:nvSpPr>
            <p:cNvPr id="261" name="Folyamatábra: Bekötés 260">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Szövegdoboz 261">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4" name="Folyamatábra: Bekötés 153">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Lekerekített téglalap 245"/>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3" name="Lekerekített téglalap 262"/>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6" name="Lekerekített téglalap 26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8" name="Téglalap 26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9" name="Téglalap 26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0" name="Téglalap 26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1" name="Téglalap 27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2" name="Lekerekített téglalap 27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7" name="Egyenes összekötő 276"/>
          <p:cNvCxnSpPr/>
          <p:nvPr/>
        </p:nvCxnSpPr>
        <p:spPr>
          <a:xfrm flipV="1">
            <a:off x="3468003" y="3265853"/>
            <a:ext cx="829020" cy="117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78" name="Egyenes összekötő 277"/>
          <p:cNvCxnSpPr/>
          <p:nvPr/>
        </p:nvCxnSpPr>
        <p:spPr>
          <a:xfrm>
            <a:off x="3468003" y="3277585"/>
            <a:ext cx="750662" cy="38744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79" name="Egyenes összekötő 278"/>
          <p:cNvCxnSpPr>
            <a:endCxn id="245" idx="5"/>
          </p:cNvCxnSpPr>
          <p:nvPr/>
        </p:nvCxnSpPr>
        <p:spPr>
          <a:xfrm>
            <a:off x="3452187" y="3315769"/>
            <a:ext cx="459647" cy="110350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80" name="Egyenes összekötő 279"/>
          <p:cNvCxnSpPr>
            <a:endCxn id="155" idx="4"/>
          </p:cNvCxnSpPr>
          <p:nvPr/>
        </p:nvCxnSpPr>
        <p:spPr>
          <a:xfrm>
            <a:off x="3452187" y="3331585"/>
            <a:ext cx="358057" cy="127146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81" name="Egyenes összekötő 280"/>
          <p:cNvCxnSpPr>
            <a:endCxn id="154" idx="4"/>
          </p:cNvCxnSpPr>
          <p:nvPr/>
        </p:nvCxnSpPr>
        <p:spPr>
          <a:xfrm>
            <a:off x="3452187" y="3315769"/>
            <a:ext cx="143168" cy="149280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82" name="Táblázat 281"/>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3" name="Folyamatábra: Bekötés 282">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Lekerekített téglalap 31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5" name="Lekerekített téglalap 314"/>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73" name="Szövegdoboz 17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74" name="Szövegdoboz 17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75" name="Szövegdoboz 174"/>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6" name="Szövegdoboz 175"/>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7" name="Szövegdoboz 176"/>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8" name="Szövegdoboz 177"/>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9" name="Szövegdoboz 178"/>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80" name="Szövegdoboz 179"/>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1" name="Szövegdoboz 180"/>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2" name="Szövegdoboz 181"/>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3" name="Szövegdoboz 182"/>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4" name="Szövegdoboz 183"/>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5" name="Szövegdoboz 184"/>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6" name="Szövegdoboz 185"/>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7" name="Szövegdoboz 186"/>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8" name="Szövegdoboz 187"/>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9" name="Szövegdoboz 188"/>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90" name="Folyamatábra: Bekötés 189">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olyamatábra: Bekötés 204">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662870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676388" y="2815474"/>
            <a:ext cx="1943504" cy="42392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p:nvPr/>
        </p:nvCxnSpPr>
        <p:spPr>
          <a:xfrm flipV="1">
            <a:off x="2043479" y="3315769"/>
            <a:ext cx="1576413" cy="99538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stCxn id="344" idx="2"/>
            <a:endCxn id="297" idx="2"/>
          </p:cNvCxnSpPr>
          <p:nvPr/>
        </p:nvCxnSpPr>
        <p:spPr>
          <a:xfrm flipV="1">
            <a:off x="3736022" y="3265853"/>
            <a:ext cx="669001" cy="117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stCxn id="344" idx="3"/>
            <a:endCxn id="299" idx="7"/>
          </p:cNvCxnSpPr>
          <p:nvPr/>
        </p:nvCxnSpPr>
        <p:spPr>
          <a:xfrm>
            <a:off x="3720206" y="3315769"/>
            <a:ext cx="514275" cy="31108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2" name="Szövegdoboz 131"/>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33" name="Szövegdoboz 132"/>
          <p:cNvSpPr txBox="1"/>
          <p:nvPr/>
        </p:nvSpPr>
        <p:spPr>
          <a:xfrm>
            <a:off x="6976555" y="-4187"/>
            <a:ext cx="2167445" cy="538609"/>
          </a:xfrm>
          <a:prstGeom prst="rect">
            <a:avLst/>
          </a:prstGeom>
          <a:noFill/>
        </p:spPr>
        <p:txBody>
          <a:bodyPr wrap="square" rtlCol="0">
            <a:spAutoFit/>
          </a:bodyPr>
          <a:lstStyle/>
          <a:p>
            <a:r>
              <a:rPr lang="hu-HU" sz="1400" dirty="0" err="1" smtClean="0"/>
              <a:t>Search</a:t>
            </a:r>
            <a:endParaRPr lang="hu-HU" sz="1400" b="1"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34" name="Szövegdoboz 133"/>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35" name="Szövegdoboz 134"/>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cxnSp>
        <p:nvCxnSpPr>
          <p:cNvPr id="141" name="Egyenes összekötő 140"/>
          <p:cNvCxnSpPr>
            <a:stCxn id="344" idx="3"/>
          </p:cNvCxnSpPr>
          <p:nvPr/>
        </p:nvCxnSpPr>
        <p:spPr>
          <a:xfrm>
            <a:off x="3720206" y="3315769"/>
            <a:ext cx="235750" cy="109362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a:stCxn id="344" idx="4"/>
          </p:cNvCxnSpPr>
          <p:nvPr/>
        </p:nvCxnSpPr>
        <p:spPr>
          <a:xfrm>
            <a:off x="3682022" y="3331585"/>
            <a:ext cx="95976" cy="129321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a:stCxn id="344" idx="4"/>
          </p:cNvCxnSpPr>
          <p:nvPr/>
        </p:nvCxnSpPr>
        <p:spPr>
          <a:xfrm flipH="1">
            <a:off x="3595356" y="3331585"/>
            <a:ext cx="86666" cy="147699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62" name="Csoportba foglalás 261"/>
          <p:cNvGrpSpPr/>
          <p:nvPr/>
        </p:nvGrpSpPr>
        <p:grpSpPr>
          <a:xfrm>
            <a:off x="2718906" y="4732022"/>
            <a:ext cx="576000" cy="288000"/>
            <a:chOff x="2718906" y="4732022"/>
            <a:chExt cx="576000" cy="288000"/>
          </a:xfrm>
        </p:grpSpPr>
        <p:sp>
          <p:nvSpPr>
            <p:cNvPr id="263" name="Folyamatábra: Bekötés 26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8" name="Csoportba foglalás 267"/>
          <p:cNvGrpSpPr/>
          <p:nvPr/>
        </p:nvGrpSpPr>
        <p:grpSpPr>
          <a:xfrm>
            <a:off x="2632046" y="576000"/>
            <a:ext cx="723133" cy="288000"/>
            <a:chOff x="2632046" y="627566"/>
            <a:chExt cx="723133" cy="288000"/>
          </a:xfrm>
        </p:grpSpPr>
        <p:sp>
          <p:nvSpPr>
            <p:cNvPr id="269" name="Folyamatábra: Bekötés 268">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Szövegdoboz 269">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282" name="Folyamatábra: Bekötés 281">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Lekerekített téglalap 30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306" name="Lekerekített téglalap 30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307" name="Lekerekített téglalap 30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308" name="Lekerekített téglalap 30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310" name="Lekerekített téglalap 309"/>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311" name="Lekerekített téglalap 31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314" name="Lekerekített téglalap 313"/>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315" name="Lekerekített téglalap 314"/>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316" name="Lekerekített téglalap 315"/>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317" name="Lekerekített téglalap 316"/>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318" name="Lekerekített téglalap 317"/>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319" name="Téglalap 318"/>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320" name="Téglalap 319"/>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321" name="Téglalap 320"/>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322" name="Téglalap 321"/>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323" name="Lekerekített téglalap 322"/>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324" name="Lekerekített téglalap 323"/>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325" name="Lekerekített téglalap 324"/>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326" name="Lekerekített téglalap 325"/>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327" name="Lekerekített téglalap 326"/>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328" name="Táblázat 327"/>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29" name="Folyamatábra: Bekötés 328">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olyamatábra: Bekötés 333">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Folyamatábra: Bekötés 334">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olyamatábra: Bekötés 335">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Folyamatábra: Bekötés 336">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Folyamatábra: Bekötés 337">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Folyamatábra: Bekötés 338">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Folyamatábra: Bekötés 339">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1" name="Folyamatábra: Bekötés 340">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Folyamatábra: Bekötés 341">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3" name="Folyamatábra: Bekötés 342">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Folyamatábra: Bekötés 343">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Folyamatábra: Bekötés 344">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olyamatábra: Bekötés 345">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olyamatábra: Bekötés 346">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Folyamatábra: Bekötés 347">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Folyamatábra: Bekötés 348">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Folyamatábra: Bekötés 349">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1" name="Folyamatábra: Bekötés 350">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Folyamatábra: Bekötés 352">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Folyamatábra: Bekötés 353">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Folyamatábra: Bekötés 354"/>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Folyamatábra: Bekötés 355"/>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olyamatábra: Bekötés 356"/>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Folyamatábra: Bekötés 357"/>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Folyamatábra: Bekötés 358"/>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Lekerekített téglalap 35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61" name="Lekerekített téglalap 360"/>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62" name="Lekerekített téglalap 361"/>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63" name="Lekerekített téglalap 362"/>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64" name="Lekerekített téglalap 363"/>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4" name="Szövegdoboz 143"/>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5" name="Szövegdoboz 144"/>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6" name="Szövegdoboz 145"/>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7" name="Szövegdoboz 146"/>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8" name="Szövegdoboz 147"/>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9" name="Szövegdoboz 148"/>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0" name="Szövegdoboz 149"/>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1" name="Szövegdoboz 150"/>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3" name="Szövegdoboz 152"/>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4" name="Szövegdoboz 153"/>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5" name="Szövegdoboz 154"/>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6" name="Szövegdoboz 155"/>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7" name="Folyamatábra: Bekötés 156">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662870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98" idx="7"/>
          </p:cNvCxnSpPr>
          <p:nvPr/>
        </p:nvCxnSpPr>
        <p:spPr>
          <a:xfrm flipH="1" flipV="1">
            <a:off x="1700912" y="3152694"/>
            <a:ext cx="1806784" cy="26297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a:endCxn id="298" idx="5"/>
          </p:cNvCxnSpPr>
          <p:nvPr/>
        </p:nvCxnSpPr>
        <p:spPr>
          <a:xfrm flipV="1">
            <a:off x="2043479" y="3492038"/>
            <a:ext cx="1464217" cy="81911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Egyenes összekötő 150"/>
          <p:cNvCxnSpPr/>
          <p:nvPr/>
        </p:nvCxnSpPr>
        <p:spPr>
          <a:xfrm flipV="1">
            <a:off x="2154757" y="3489914"/>
            <a:ext cx="1320435" cy="100163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2" name="Szövegdoboz 131"/>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33" name="Szövegdoboz 132"/>
          <p:cNvSpPr txBox="1"/>
          <p:nvPr/>
        </p:nvSpPr>
        <p:spPr>
          <a:xfrm>
            <a:off x="6976555" y="-4187"/>
            <a:ext cx="2167445" cy="538609"/>
          </a:xfrm>
          <a:prstGeom prst="rect">
            <a:avLst/>
          </a:prstGeom>
          <a:noFill/>
        </p:spPr>
        <p:txBody>
          <a:bodyPr wrap="square" rtlCol="0">
            <a:spAutoFit/>
          </a:bodyPr>
          <a:lstStyle/>
          <a:p>
            <a:r>
              <a:rPr lang="hu-HU" sz="1400" dirty="0" smtClean="0"/>
              <a:t>AIP2DIP </a:t>
            </a:r>
            <a:r>
              <a:rPr lang="hu-HU" sz="1400" dirty="0" err="1" smtClean="0"/>
              <a:t>Converter</a:t>
            </a:r>
            <a:endParaRPr lang="hu-HU" sz="1400" b="1"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34" name="Szövegdoboz 133"/>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35" name="Szövegdoboz 134"/>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cxnSp>
        <p:nvCxnSpPr>
          <p:cNvPr id="140" name="Egyenes összekötő 139"/>
          <p:cNvCxnSpPr>
            <a:stCxn id="298" idx="4"/>
          </p:cNvCxnSpPr>
          <p:nvPr/>
        </p:nvCxnSpPr>
        <p:spPr>
          <a:xfrm>
            <a:off x="3545880" y="3507854"/>
            <a:ext cx="410076" cy="90153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1" name="Egyenes összekötő 140"/>
          <p:cNvCxnSpPr>
            <a:stCxn id="298" idx="4"/>
          </p:cNvCxnSpPr>
          <p:nvPr/>
        </p:nvCxnSpPr>
        <p:spPr>
          <a:xfrm>
            <a:off x="3545880" y="3507854"/>
            <a:ext cx="232118" cy="111694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a:stCxn id="298" idx="4"/>
          </p:cNvCxnSpPr>
          <p:nvPr/>
        </p:nvCxnSpPr>
        <p:spPr>
          <a:xfrm>
            <a:off x="3545880" y="3507854"/>
            <a:ext cx="49476" cy="130072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23" name="Csoportba foglalás 222"/>
          <p:cNvGrpSpPr/>
          <p:nvPr/>
        </p:nvGrpSpPr>
        <p:grpSpPr>
          <a:xfrm>
            <a:off x="2718906" y="4732022"/>
            <a:ext cx="576000" cy="288000"/>
            <a:chOff x="2718906" y="4732022"/>
            <a:chExt cx="576000" cy="288000"/>
          </a:xfrm>
        </p:grpSpPr>
        <p:sp>
          <p:nvSpPr>
            <p:cNvPr id="224" name="Folyamatábra: Bekötés 223">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8" name="Csoportba foglalás 257"/>
          <p:cNvGrpSpPr/>
          <p:nvPr/>
        </p:nvGrpSpPr>
        <p:grpSpPr>
          <a:xfrm>
            <a:off x="2632046" y="576000"/>
            <a:ext cx="723133" cy="288000"/>
            <a:chOff x="2632046" y="627566"/>
            <a:chExt cx="723133" cy="288000"/>
          </a:xfrm>
        </p:grpSpPr>
        <p:sp>
          <p:nvSpPr>
            <p:cNvPr id="259" name="Folyamatábra: Bekötés 258">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Szövegdoboz 260">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4" name="Folyamatábra: Bekötés 153">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Lekerekített téglalap 24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4" name="Lekerekített téglalap 25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2" name="Lekerekített téglalap 26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3" name="Lekerekített téglalap 26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4" name="Lekerekített téglalap 26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6" name="Téglalap 26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7" name="Téglalap 26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8" name="Téglalap 26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9" name="Téglalap 26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0" name="Lekerekített téglalap 26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5" name="Egyenes összekötő 274"/>
          <p:cNvCxnSpPr>
            <a:stCxn id="298" idx="2"/>
          </p:cNvCxnSpPr>
          <p:nvPr/>
        </p:nvCxnSpPr>
        <p:spPr>
          <a:xfrm flipV="1">
            <a:off x="3599880" y="3265854"/>
            <a:ext cx="697143" cy="18800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76" name="Egyenes összekötő 275"/>
          <p:cNvCxnSpPr>
            <a:stCxn id="298" idx="2"/>
          </p:cNvCxnSpPr>
          <p:nvPr/>
        </p:nvCxnSpPr>
        <p:spPr>
          <a:xfrm>
            <a:off x="3599880" y="3453854"/>
            <a:ext cx="618785" cy="21117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77" name="Táblázat 276"/>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Folyamatábra: Bekötés 277">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Lekerekített téglalap 308"/>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0" name="Lekerekített téglalap 309"/>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4" name="Szövegdoboz 143"/>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5" name="Szövegdoboz 144"/>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9" name="Szövegdoboz 14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0" name="Szövegdoboz 14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2" name="Szövegdoboz 151"/>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3" name="Szövegdoboz 152"/>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5" name="Szövegdoboz 15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6" name="Szövegdoboz 15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7" name="Szövegdoboz 15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8" name="Szövegdoboz 15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9" name="Folyamatábra: Bekötés 158">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662870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789326" y="3658523"/>
            <a:ext cx="954526" cy="468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2" name="Egyenes összekötő 141"/>
          <p:cNvCxnSpPr>
            <a:endCxn id="289" idx="5"/>
          </p:cNvCxnSpPr>
          <p:nvPr/>
        </p:nvCxnSpPr>
        <p:spPr>
          <a:xfrm flipV="1">
            <a:off x="2043479" y="3747312"/>
            <a:ext cx="744137" cy="56383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stCxn id="289" idx="2"/>
            <a:endCxn id="239" idx="6"/>
          </p:cNvCxnSpPr>
          <p:nvPr/>
        </p:nvCxnSpPr>
        <p:spPr>
          <a:xfrm flipV="1">
            <a:off x="2879800" y="3265853"/>
            <a:ext cx="1417223" cy="44327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stCxn id="289" idx="2"/>
            <a:endCxn id="241" idx="6"/>
          </p:cNvCxnSpPr>
          <p:nvPr/>
        </p:nvCxnSpPr>
        <p:spPr>
          <a:xfrm flipV="1">
            <a:off x="2879800" y="3665033"/>
            <a:ext cx="1338865" cy="4409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GB" sz="1200" smtClean="0">
                <a:solidFill>
                  <a:schemeClr val="tx1">
                    <a:lumMod val="75000"/>
                    <a:lumOff val="25000"/>
                  </a:schemeClr>
                </a:solidFill>
              </a:rPr>
              <a:t>Developer: Magenta</a:t>
            </a:r>
          </a:p>
        </p:txBody>
      </p:sp>
      <p:sp>
        <p:nvSpPr>
          <p:cNvPr id="135" name="Szövegdoboz 134"/>
          <p:cNvSpPr txBox="1"/>
          <p:nvPr/>
        </p:nvSpPr>
        <p:spPr>
          <a:xfrm>
            <a:off x="6959527" y="-4187"/>
            <a:ext cx="2184474" cy="523220"/>
          </a:xfrm>
          <a:prstGeom prst="rect">
            <a:avLst/>
          </a:prstGeom>
          <a:noFill/>
        </p:spPr>
        <p:txBody>
          <a:bodyPr wrap="square" rtlCol="0">
            <a:spAutoFit/>
          </a:bodyPr>
          <a:lstStyle/>
          <a:p>
            <a:r>
              <a:rPr lang="hu-HU" sz="1400" dirty="0" smtClean="0"/>
              <a:t>IP </a:t>
            </a:r>
            <a:r>
              <a:rPr lang="hu-HU" sz="1400" dirty="0" err="1" smtClean="0"/>
              <a:t>Viewer</a:t>
            </a:r>
            <a:r>
              <a:rPr lang="hu-HU" sz="1400" dirty="0"/>
              <a:t> </a:t>
            </a:r>
            <a:r>
              <a:rPr lang="hu-HU" sz="1400" dirty="0" smtClean="0"/>
              <a:t>(</a:t>
            </a:r>
            <a:r>
              <a:rPr lang="hu-HU" sz="1400" dirty="0" err="1" smtClean="0"/>
              <a:t>also</a:t>
            </a:r>
            <a:r>
              <a:rPr lang="hu-HU" sz="1400" dirty="0" smtClean="0"/>
              <a:t> </a:t>
            </a:r>
            <a:r>
              <a:rPr lang="hu-HU" sz="1400" dirty="0" err="1" smtClean="0"/>
              <a:t>Single</a:t>
            </a:r>
            <a:r>
              <a:rPr lang="hu-HU" sz="1400" dirty="0" smtClean="0"/>
              <a:t> file and ERMS </a:t>
            </a:r>
            <a:r>
              <a:rPr lang="hu-HU" sz="1400" dirty="0" err="1" smtClean="0"/>
              <a:t>viewer</a:t>
            </a:r>
            <a:r>
              <a:rPr lang="hu-HU" sz="1400" dirty="0" smtClean="0"/>
              <a:t>)</a:t>
            </a:r>
            <a:endParaRPr lang="en-GB" sz="1400" dirty="0" smtClean="0"/>
          </a:p>
        </p:txBody>
      </p:sp>
      <p:cxnSp>
        <p:nvCxnSpPr>
          <p:cNvPr id="137" name="Egyenes összekötő 136"/>
          <p:cNvCxnSpPr/>
          <p:nvPr/>
        </p:nvCxnSpPr>
        <p:spPr>
          <a:xfrm flipV="1">
            <a:off x="2154757" y="3759870"/>
            <a:ext cx="620899" cy="73167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51" name="Szövegdoboz 150"/>
          <p:cNvSpPr txBox="1"/>
          <p:nvPr/>
        </p:nvSpPr>
        <p:spPr>
          <a:xfrm>
            <a:off x="6977876" y="848782"/>
            <a:ext cx="2166123" cy="1200329"/>
          </a:xfrm>
          <a:prstGeom prst="rect">
            <a:avLst/>
          </a:prstGeom>
          <a:noFill/>
        </p:spPr>
        <p:txBody>
          <a:bodyPr wrap="square" rtlCol="0">
            <a:spAutoFit/>
          </a:bodyPr>
          <a:lstStyle/>
          <a:p>
            <a:pPr algn="just"/>
            <a:r>
              <a:rPr lang="hu-HU" sz="1200" dirty="0" smtClean="0"/>
              <a:t>IP </a:t>
            </a:r>
            <a:r>
              <a:rPr lang="hu-HU" sz="1200" dirty="0" err="1" smtClean="0"/>
              <a:t>Viewer</a:t>
            </a:r>
            <a:r>
              <a:rPr lang="hu-HU" sz="1200" dirty="0" smtClean="0"/>
              <a:t> is a </a:t>
            </a:r>
            <a:r>
              <a:rPr lang="hu-HU" sz="1200" dirty="0" err="1" smtClean="0"/>
              <a:t>user</a:t>
            </a:r>
            <a:r>
              <a:rPr lang="hu-HU" sz="1200" dirty="0" smtClean="0"/>
              <a:t> </a:t>
            </a:r>
            <a:r>
              <a:rPr lang="hu-HU" sz="1200" dirty="0" err="1" smtClean="0"/>
              <a:t>surface</a:t>
            </a:r>
            <a:r>
              <a:rPr lang="hu-HU" sz="1200" dirty="0" smtClean="0"/>
              <a:t> </a:t>
            </a:r>
            <a:r>
              <a:rPr lang="hu-HU" sz="1200" dirty="0" err="1" smtClean="0"/>
              <a:t>presenting</a:t>
            </a:r>
            <a:r>
              <a:rPr lang="hu-HU" sz="1200" dirty="0" smtClean="0"/>
              <a:t> </a:t>
            </a:r>
            <a:r>
              <a:rPr lang="hu-HU" sz="1200" dirty="0" err="1" smtClean="0"/>
              <a:t>the</a:t>
            </a:r>
            <a:r>
              <a:rPr lang="hu-HU" sz="1200" dirty="0" smtClean="0"/>
              <a:t> </a:t>
            </a:r>
            <a:r>
              <a:rPr lang="hu-HU" sz="1200" dirty="0" err="1" smtClean="0"/>
              <a:t>information</a:t>
            </a:r>
            <a:r>
              <a:rPr lang="hu-HU" sz="1200" dirty="0" smtClean="0"/>
              <a:t> </a:t>
            </a:r>
            <a:r>
              <a:rPr lang="hu-HU" sz="1200" dirty="0" err="1" smtClean="0"/>
              <a:t>package</a:t>
            </a:r>
            <a:r>
              <a:rPr lang="hu-HU" sz="1200" dirty="0" smtClean="0"/>
              <a:t> (SIP/AIP/DIP) </a:t>
            </a:r>
            <a:r>
              <a:rPr lang="hu-HU" sz="1200" dirty="0" err="1" smtClean="0"/>
              <a:t>on</a:t>
            </a:r>
            <a:r>
              <a:rPr lang="hu-HU" sz="1200" dirty="0" smtClean="0"/>
              <a:t> </a:t>
            </a:r>
            <a:r>
              <a:rPr lang="hu-HU" sz="1200" dirty="0" err="1" smtClean="0"/>
              <a:t>screen</a:t>
            </a:r>
            <a:r>
              <a:rPr lang="hu-HU" sz="1200" dirty="0" smtClean="0"/>
              <a:t>. IP </a:t>
            </a:r>
            <a:r>
              <a:rPr lang="hu-HU" sz="1200" dirty="0" err="1" smtClean="0"/>
              <a:t>Viewer</a:t>
            </a:r>
            <a:r>
              <a:rPr lang="hu-HU" sz="1200" dirty="0" smtClean="0"/>
              <a:t> </a:t>
            </a:r>
            <a:r>
              <a:rPr lang="hu-HU" sz="1200" dirty="0" err="1" smtClean="0"/>
              <a:t>includes</a:t>
            </a:r>
            <a:r>
              <a:rPr lang="hu-HU" sz="1200" dirty="0" smtClean="0"/>
              <a:t> </a:t>
            </a:r>
            <a:r>
              <a:rPr lang="hu-HU" sz="1200" dirty="0" err="1" smtClean="0"/>
              <a:t>the</a:t>
            </a:r>
            <a:r>
              <a:rPr lang="hu-HU" sz="1200" dirty="0" smtClean="0"/>
              <a:t> file </a:t>
            </a:r>
            <a:r>
              <a:rPr lang="hu-HU" sz="1200" dirty="0" err="1" smtClean="0"/>
              <a:t>viewer</a:t>
            </a:r>
            <a:r>
              <a:rPr lang="hu-HU" sz="1200" dirty="0" smtClean="0"/>
              <a:t> and ERMS (SMURF) </a:t>
            </a:r>
            <a:r>
              <a:rPr lang="hu-HU" sz="1200" dirty="0" err="1" smtClean="0"/>
              <a:t>viewer</a:t>
            </a:r>
            <a:r>
              <a:rPr lang="hu-HU" sz="1200" dirty="0" smtClean="0"/>
              <a:t> </a:t>
            </a:r>
            <a:r>
              <a:rPr lang="hu-HU" sz="1200" dirty="0" err="1" smtClean="0"/>
              <a:t>functionality</a:t>
            </a:r>
            <a:endParaRPr lang="en-GB" sz="1200" dirty="0"/>
          </a:p>
        </p:txBody>
      </p:sp>
      <p:sp>
        <p:nvSpPr>
          <p:cNvPr id="152" name="Szövegdoboz 151"/>
          <p:cNvSpPr txBox="1"/>
          <p:nvPr/>
        </p:nvSpPr>
        <p:spPr>
          <a:xfrm>
            <a:off x="7839317" y="4299942"/>
            <a:ext cx="133324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hlinkClick r:id="rId4"/>
              </a:rPr>
              <a:t>Web site</a:t>
            </a:r>
            <a:endParaRPr lang="en-GB" sz="1200" smtClean="0">
              <a:solidFill>
                <a:schemeClr val="tx1">
                  <a:lumMod val="65000"/>
                  <a:lumOff val="35000"/>
                </a:schemeClr>
              </a:solidFill>
            </a:endParaRPr>
          </a:p>
        </p:txBody>
      </p:sp>
      <p:sp>
        <p:nvSpPr>
          <p:cNvPr id="153" name="Szövegdoboz 152"/>
          <p:cNvSpPr txBox="1"/>
          <p:nvPr/>
        </p:nvSpPr>
        <p:spPr>
          <a:xfrm>
            <a:off x="7731566" y="4566449"/>
            <a:ext cx="1440995"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User Manual</a:t>
            </a:r>
          </a:p>
        </p:txBody>
      </p:sp>
      <p:sp>
        <p:nvSpPr>
          <p:cNvPr id="154" name="Szövegdoboz 153"/>
          <p:cNvSpPr txBox="1"/>
          <p:nvPr/>
        </p:nvSpPr>
        <p:spPr>
          <a:xfrm>
            <a:off x="7523487" y="4822582"/>
            <a:ext cx="164907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Documentation</a:t>
            </a:r>
          </a:p>
        </p:txBody>
      </p:sp>
      <p:cxnSp>
        <p:nvCxnSpPr>
          <p:cNvPr id="138" name="Egyenes összekötő 137"/>
          <p:cNvCxnSpPr>
            <a:endCxn id="289" idx="5"/>
          </p:cNvCxnSpPr>
          <p:nvPr/>
        </p:nvCxnSpPr>
        <p:spPr>
          <a:xfrm flipV="1">
            <a:off x="1970457" y="3747312"/>
            <a:ext cx="817159" cy="42522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a:stCxn id="289" idx="3"/>
          </p:cNvCxnSpPr>
          <p:nvPr/>
        </p:nvCxnSpPr>
        <p:spPr>
          <a:xfrm>
            <a:off x="2863984" y="3747312"/>
            <a:ext cx="693187" cy="107708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59" name="Csoportba foglalás 258"/>
          <p:cNvGrpSpPr/>
          <p:nvPr/>
        </p:nvGrpSpPr>
        <p:grpSpPr>
          <a:xfrm>
            <a:off x="2718906" y="4732022"/>
            <a:ext cx="576000" cy="288000"/>
            <a:chOff x="2718906" y="4732022"/>
            <a:chExt cx="576000" cy="288000"/>
          </a:xfrm>
        </p:grpSpPr>
        <p:sp>
          <p:nvSpPr>
            <p:cNvPr id="261" name="Folyamatábra: Bekötés 26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3" name="Csoportba foglalás 262"/>
          <p:cNvGrpSpPr/>
          <p:nvPr/>
        </p:nvGrpSpPr>
        <p:grpSpPr>
          <a:xfrm>
            <a:off x="2632046" y="576000"/>
            <a:ext cx="723133" cy="288000"/>
            <a:chOff x="2632046" y="627566"/>
            <a:chExt cx="723133" cy="288000"/>
          </a:xfrm>
        </p:grpSpPr>
        <p:sp>
          <p:nvSpPr>
            <p:cNvPr id="264" name="Folyamatábra: Bekötés 263">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Szövegdoboz 267">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76" name="Folyamatábra: Bekötés 175">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Lekerekített téglalap 24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6" name="Lekerekített téglalap 26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9" name="Lekerekített téglalap 268"/>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70" name="Lekerekített téglalap 269"/>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71" name="Lekerekített téglalap 27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2" name="Téglalap 27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3" name="Téglalap 27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4" name="Téglalap 27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5" name="Téglalap 27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6" name="Lekerekített téglalap 27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81" name="Egyenes összekötő 280"/>
          <p:cNvCxnSpPr/>
          <p:nvPr/>
        </p:nvCxnSpPr>
        <p:spPr>
          <a:xfrm flipV="1">
            <a:off x="2459687" y="3763128"/>
            <a:ext cx="318407" cy="107912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282" name="Táblázat 281"/>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3" name="Folyamatábra: Bekötés 282">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Lekerekített téglalap 31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5" name="Lekerekített téglalap 314"/>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9" name="Szövegdoboz 138"/>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0" name="Szövegdoboz 13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1" name="Szövegdoboz 14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3" name="Szövegdoboz 14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4" name="Szövegdoboz 143"/>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5" name="Szövegdoboz 144"/>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9" name="Szövegdoboz 14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0" name="Szövegdoboz 14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6" name="Szövegdoboz 155"/>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7" name="Szövegdoboz 156"/>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8" name="Szövegdoboz 157"/>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9" name="Szövegdoboz 158"/>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0" name="Szövegdoboz 15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1" name="Szövegdoboz 160"/>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2" name="Folyamatábra: Bekötés 161">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543074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789326" y="3658523"/>
            <a:ext cx="1262555" cy="468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5" name="Egyenes összekötő 174"/>
          <p:cNvCxnSpPr/>
          <p:nvPr/>
        </p:nvCxnSpPr>
        <p:spPr>
          <a:xfrm>
            <a:off x="3144065" y="3743605"/>
            <a:ext cx="773707" cy="68160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GB" sz="1200" dirty="0" smtClean="0">
                <a:solidFill>
                  <a:schemeClr val="tx1">
                    <a:lumMod val="75000"/>
                    <a:lumOff val="25000"/>
                  </a:schemeClr>
                </a:solidFill>
              </a:rPr>
              <a:t>Developer: </a:t>
            </a:r>
            <a:r>
              <a:rPr lang="hu-HU" sz="1200" dirty="0" smtClean="0">
                <a:solidFill>
                  <a:schemeClr val="tx1">
                    <a:lumMod val="75000"/>
                    <a:lumOff val="25000"/>
                  </a:schemeClr>
                </a:solidFill>
              </a:rPr>
              <a:t>KEEP </a:t>
            </a:r>
            <a:r>
              <a:rPr lang="hu-HU" sz="1200" dirty="0" err="1" smtClean="0">
                <a:solidFill>
                  <a:schemeClr val="tx1">
                    <a:lumMod val="75000"/>
                    <a:lumOff val="25000"/>
                  </a:schemeClr>
                </a:solidFill>
              </a:rPr>
              <a:t>Solutions</a:t>
            </a:r>
            <a:endParaRPr lang="en-GB" sz="1200" dirty="0" smtClean="0">
              <a:solidFill>
                <a:schemeClr val="tx1">
                  <a:lumMod val="75000"/>
                  <a:lumOff val="25000"/>
                </a:schemeClr>
              </a:solidFill>
            </a:endParaRPr>
          </a:p>
        </p:txBody>
      </p:sp>
      <p:sp>
        <p:nvSpPr>
          <p:cNvPr id="135" name="Szövegdoboz 134"/>
          <p:cNvSpPr txBox="1"/>
          <p:nvPr/>
        </p:nvSpPr>
        <p:spPr>
          <a:xfrm>
            <a:off x="6959527" y="-4187"/>
            <a:ext cx="2184474" cy="705258"/>
          </a:xfrm>
          <a:prstGeom prst="rect">
            <a:avLst/>
          </a:prstGeom>
          <a:noFill/>
        </p:spPr>
        <p:txBody>
          <a:bodyPr wrap="square" rtlCol="0">
            <a:spAutoFit/>
          </a:bodyPr>
          <a:lstStyle/>
          <a:p>
            <a:pPr>
              <a:lnSpc>
                <a:spcPct val="150000"/>
              </a:lnSpc>
            </a:pPr>
            <a:r>
              <a:rPr lang="en-GB" sz="1400" smtClean="0"/>
              <a:t>Database Visualisation Toolkit (DBVTK)</a:t>
            </a:r>
          </a:p>
        </p:txBody>
      </p:sp>
      <p:cxnSp>
        <p:nvCxnSpPr>
          <p:cNvPr id="137" name="Egyenes összekötő 136"/>
          <p:cNvCxnSpPr/>
          <p:nvPr/>
        </p:nvCxnSpPr>
        <p:spPr>
          <a:xfrm flipV="1">
            <a:off x="2154757" y="3743605"/>
            <a:ext cx="912940" cy="74794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51" name="Szövegdoboz 150"/>
          <p:cNvSpPr txBox="1"/>
          <p:nvPr/>
        </p:nvSpPr>
        <p:spPr>
          <a:xfrm>
            <a:off x="6977876" y="699542"/>
            <a:ext cx="2166123" cy="1015663"/>
          </a:xfrm>
          <a:prstGeom prst="rect">
            <a:avLst/>
          </a:prstGeom>
          <a:noFill/>
        </p:spPr>
        <p:txBody>
          <a:bodyPr wrap="square" rtlCol="0">
            <a:spAutoFit/>
          </a:bodyPr>
          <a:lstStyle/>
          <a:p>
            <a:pPr algn="just"/>
            <a:r>
              <a:rPr lang="en-GB" sz="1200" dirty="0" smtClean="0"/>
              <a:t>Viewer for presenting DB records. The DBVTK is the viewer pair of DBPTK therefore supports the SIARD specification.</a:t>
            </a:r>
            <a:endParaRPr lang="en-GB" sz="1200" dirty="0"/>
          </a:p>
        </p:txBody>
      </p:sp>
      <p:sp>
        <p:nvSpPr>
          <p:cNvPr id="152" name="Szövegdoboz 151"/>
          <p:cNvSpPr txBox="1"/>
          <p:nvPr/>
        </p:nvSpPr>
        <p:spPr>
          <a:xfrm>
            <a:off x="7839317" y="4299942"/>
            <a:ext cx="133324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hlinkClick r:id="rId4"/>
              </a:rPr>
              <a:t>Web site</a:t>
            </a:r>
            <a:endParaRPr lang="en-GB" sz="1200" smtClean="0">
              <a:solidFill>
                <a:schemeClr val="tx1">
                  <a:lumMod val="65000"/>
                  <a:lumOff val="35000"/>
                </a:schemeClr>
              </a:solidFill>
            </a:endParaRPr>
          </a:p>
        </p:txBody>
      </p:sp>
      <p:sp>
        <p:nvSpPr>
          <p:cNvPr id="153" name="Szövegdoboz 152"/>
          <p:cNvSpPr txBox="1"/>
          <p:nvPr/>
        </p:nvSpPr>
        <p:spPr>
          <a:xfrm>
            <a:off x="7731566" y="4566449"/>
            <a:ext cx="1440995"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User Manual</a:t>
            </a:r>
          </a:p>
        </p:txBody>
      </p:sp>
      <p:sp>
        <p:nvSpPr>
          <p:cNvPr id="154" name="Szövegdoboz 153"/>
          <p:cNvSpPr txBox="1"/>
          <p:nvPr/>
        </p:nvSpPr>
        <p:spPr>
          <a:xfrm>
            <a:off x="7523487" y="4822582"/>
            <a:ext cx="164907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Documentation</a:t>
            </a:r>
          </a:p>
        </p:txBody>
      </p:sp>
      <p:cxnSp>
        <p:nvCxnSpPr>
          <p:cNvPr id="140" name="Egyenes összekötő 139"/>
          <p:cNvCxnSpPr/>
          <p:nvPr/>
        </p:nvCxnSpPr>
        <p:spPr>
          <a:xfrm flipV="1">
            <a:off x="2292241" y="3743605"/>
            <a:ext cx="775456" cy="93120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58" name="Csoportba foglalás 257"/>
          <p:cNvGrpSpPr/>
          <p:nvPr/>
        </p:nvGrpSpPr>
        <p:grpSpPr>
          <a:xfrm>
            <a:off x="2718906" y="4732022"/>
            <a:ext cx="576000" cy="288000"/>
            <a:chOff x="2718906" y="4732022"/>
            <a:chExt cx="576000" cy="288000"/>
          </a:xfrm>
        </p:grpSpPr>
        <p:sp>
          <p:nvSpPr>
            <p:cNvPr id="259" name="Folyamatábra: Bekötés 258">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2" name="Csoportba foglalás 261"/>
          <p:cNvGrpSpPr/>
          <p:nvPr/>
        </p:nvGrpSpPr>
        <p:grpSpPr>
          <a:xfrm>
            <a:off x="2632046" y="576000"/>
            <a:ext cx="723133" cy="288000"/>
            <a:chOff x="2632046" y="627566"/>
            <a:chExt cx="723133" cy="288000"/>
          </a:xfrm>
        </p:grpSpPr>
        <p:sp>
          <p:nvSpPr>
            <p:cNvPr id="263" name="Folyamatábra: Bekötés 262">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Szövegdoboz 263">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5" name="Folyamatábra: Bekötés 154">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Lekerekített téglalap 243"/>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5" name="Lekerekített téglalap 244"/>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4" name="Lekerekített téglalap 253"/>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6" name="Lekerekített téglalap 25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6" name="Lekerekített téglalap 26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8" name="Téglalap 26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9" name="Téglalap 26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0" name="Téglalap 26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1" name="Téglalap 27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2" name="Lekerekített téglalap 27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302" name="Folyamatábra: Bekötés 301">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28"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Lekerekített téglalap 308"/>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0" name="Lekerekített téglalap 309"/>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348" name="Egyenes összekötő 347"/>
          <p:cNvCxnSpPr>
            <a:stCxn id="286" idx="2"/>
            <a:endCxn id="303" idx="5"/>
          </p:cNvCxnSpPr>
          <p:nvPr/>
        </p:nvCxnSpPr>
        <p:spPr>
          <a:xfrm flipV="1">
            <a:off x="3131840" y="2904857"/>
            <a:ext cx="1217982" cy="80056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349" name="Egyenes összekötő 348"/>
          <p:cNvCxnSpPr>
            <a:stCxn id="286" idx="2"/>
            <a:endCxn id="231" idx="5"/>
          </p:cNvCxnSpPr>
          <p:nvPr/>
        </p:nvCxnSpPr>
        <p:spPr>
          <a:xfrm flipV="1">
            <a:off x="3131840" y="2505677"/>
            <a:ext cx="1210665" cy="119974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77" name="Táblázat 276"/>
          <p:cNvGraphicFramePr>
            <a:graphicFrameLocks noGrp="1"/>
          </p:cNvGraphicFramePr>
          <p:nvPr>
            <p:extLst>
              <p:ext uri="{D42A27DB-BD31-4B8C-83A1-F6EECF244321}">
                <p14:modId xmlns:p14="http://schemas.microsoft.com/office/powerpoint/2010/main" val="384381866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Folyamatábra: Bekötés 277">
            <a:hlinkClick r:id="rId29"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0"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1"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2"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3"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4"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5"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6"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7"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8"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9"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0"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1"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2"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3"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4"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5"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6"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7"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8"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9"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50"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51"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8" name="Szövegdoboz 13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9" name="Szövegdoboz 138"/>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1" name="Szövegdoboz 140"/>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2" name="Szövegdoboz 141"/>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3" name="Szövegdoboz 14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4" name="Szövegdoboz 14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5" name="Szövegdoboz 14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6" name="Szövegdoboz 14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7" name="Szövegdoboz 14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8" name="Szövegdoboz 14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9" name="Szövegdoboz 14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0" name="Szövegdoboz 14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8" name="Szövegdoboz 157"/>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9" name="Szövegdoboz 158"/>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0" name="Szövegdoboz 15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1" name="Szövegdoboz 160"/>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2" name="Folyamatábra: Bekötés 161">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332901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83" idx="6"/>
          </p:cNvCxnSpPr>
          <p:nvPr/>
        </p:nvCxnSpPr>
        <p:spPr>
          <a:xfrm flipH="1" flipV="1">
            <a:off x="1789326" y="3658523"/>
            <a:ext cx="982474" cy="21897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5" name="Egyenes összekötő 174"/>
          <p:cNvCxnSpPr>
            <a:stCxn id="283" idx="3"/>
          </p:cNvCxnSpPr>
          <p:nvPr/>
        </p:nvCxnSpPr>
        <p:spPr>
          <a:xfrm>
            <a:off x="2863984" y="3915686"/>
            <a:ext cx="914014" cy="70911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GB" sz="1200" dirty="0" smtClean="0">
                <a:solidFill>
                  <a:schemeClr val="tx1">
                    <a:lumMod val="75000"/>
                    <a:lumOff val="25000"/>
                  </a:schemeClr>
                </a:solidFill>
              </a:rPr>
              <a:t>Developer: </a:t>
            </a:r>
            <a:r>
              <a:rPr lang="hu-HU" sz="1200" dirty="0" smtClean="0">
                <a:solidFill>
                  <a:schemeClr val="tx1">
                    <a:lumMod val="75000"/>
                    <a:lumOff val="25000"/>
                  </a:schemeClr>
                </a:solidFill>
              </a:rPr>
              <a:t>Oracle</a:t>
            </a:r>
            <a:endParaRPr lang="en-GB" sz="1200" dirty="0" smtClean="0">
              <a:solidFill>
                <a:schemeClr val="tx1">
                  <a:lumMod val="75000"/>
                  <a:lumOff val="25000"/>
                </a:schemeClr>
              </a:solidFill>
            </a:endParaRPr>
          </a:p>
        </p:txBody>
      </p:sp>
      <p:sp>
        <p:nvSpPr>
          <p:cNvPr id="135" name="Szövegdoboz 134"/>
          <p:cNvSpPr txBox="1"/>
          <p:nvPr/>
        </p:nvSpPr>
        <p:spPr>
          <a:xfrm>
            <a:off x="6959527" y="-4187"/>
            <a:ext cx="2184474" cy="382092"/>
          </a:xfrm>
          <a:prstGeom prst="rect">
            <a:avLst/>
          </a:prstGeom>
          <a:noFill/>
        </p:spPr>
        <p:txBody>
          <a:bodyPr wrap="square" rtlCol="0">
            <a:spAutoFit/>
          </a:bodyPr>
          <a:lstStyle/>
          <a:p>
            <a:pPr>
              <a:lnSpc>
                <a:spcPct val="150000"/>
              </a:lnSpc>
            </a:pPr>
            <a:r>
              <a:rPr lang="en-GB" sz="1400" dirty="0"/>
              <a:t>Oracle (OLAP Viewer</a:t>
            </a:r>
            <a:r>
              <a:rPr lang="en-GB" sz="1400" dirty="0" smtClean="0"/>
              <a:t>)</a:t>
            </a:r>
            <a:endParaRPr lang="en-GB" sz="1400" dirty="0"/>
          </a:p>
        </p:txBody>
      </p:sp>
      <p:cxnSp>
        <p:nvCxnSpPr>
          <p:cNvPr id="137" name="Egyenes összekötő 136"/>
          <p:cNvCxnSpPr>
            <a:endCxn id="283" idx="5"/>
          </p:cNvCxnSpPr>
          <p:nvPr/>
        </p:nvCxnSpPr>
        <p:spPr>
          <a:xfrm flipV="1">
            <a:off x="2154757" y="3915686"/>
            <a:ext cx="632859" cy="57586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51" name="Szövegdoboz 150"/>
          <p:cNvSpPr txBox="1"/>
          <p:nvPr/>
        </p:nvSpPr>
        <p:spPr>
          <a:xfrm>
            <a:off x="6977876" y="699542"/>
            <a:ext cx="2166123" cy="461665"/>
          </a:xfrm>
          <a:prstGeom prst="rect">
            <a:avLst/>
          </a:prstGeom>
          <a:noFill/>
        </p:spPr>
        <p:txBody>
          <a:bodyPr wrap="square" rtlCol="0">
            <a:spAutoFit/>
          </a:bodyPr>
          <a:lstStyle/>
          <a:p>
            <a:pPr algn="just"/>
            <a:r>
              <a:rPr lang="en-GB" sz="1200" dirty="0" smtClean="0"/>
              <a:t>Viewer for presenting </a:t>
            </a:r>
            <a:r>
              <a:rPr lang="hu-HU" sz="1200" dirty="0" smtClean="0"/>
              <a:t>OLAP </a:t>
            </a:r>
            <a:r>
              <a:rPr lang="hu-HU" sz="1200" dirty="0" err="1" smtClean="0"/>
              <a:t>information</a:t>
            </a:r>
            <a:r>
              <a:rPr lang="en-GB" sz="1200" dirty="0" smtClean="0"/>
              <a:t>.</a:t>
            </a:r>
            <a:endParaRPr lang="en-GB" sz="1200" dirty="0"/>
          </a:p>
        </p:txBody>
      </p:sp>
      <p:sp>
        <p:nvSpPr>
          <p:cNvPr id="152" name="Szövegdoboz 151"/>
          <p:cNvSpPr txBox="1"/>
          <p:nvPr/>
        </p:nvSpPr>
        <p:spPr>
          <a:xfrm>
            <a:off x="7839317" y="4299942"/>
            <a:ext cx="1333244"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rPr>
              <a:t>Web site</a:t>
            </a:r>
          </a:p>
        </p:txBody>
      </p:sp>
      <p:sp>
        <p:nvSpPr>
          <p:cNvPr id="153" name="Szövegdoboz 152"/>
          <p:cNvSpPr txBox="1"/>
          <p:nvPr/>
        </p:nvSpPr>
        <p:spPr>
          <a:xfrm>
            <a:off x="7731566" y="4566449"/>
            <a:ext cx="1440995"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rPr>
              <a:t>User Manual</a:t>
            </a:r>
          </a:p>
        </p:txBody>
      </p:sp>
      <p:sp>
        <p:nvSpPr>
          <p:cNvPr id="154" name="Szövegdoboz 153"/>
          <p:cNvSpPr txBox="1"/>
          <p:nvPr/>
        </p:nvSpPr>
        <p:spPr>
          <a:xfrm>
            <a:off x="7523487" y="4822582"/>
            <a:ext cx="164907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Documentation</a:t>
            </a:r>
          </a:p>
        </p:txBody>
      </p:sp>
      <p:grpSp>
        <p:nvGrpSpPr>
          <p:cNvPr id="221" name="Csoportba foglalás 220"/>
          <p:cNvGrpSpPr/>
          <p:nvPr/>
        </p:nvGrpSpPr>
        <p:grpSpPr>
          <a:xfrm>
            <a:off x="2718906" y="4732022"/>
            <a:ext cx="576000" cy="288000"/>
            <a:chOff x="2718906" y="4732022"/>
            <a:chExt cx="576000" cy="288000"/>
          </a:xfrm>
        </p:grpSpPr>
        <p:sp>
          <p:nvSpPr>
            <p:cNvPr id="222" name="Folyamatábra: Bekötés 22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4" name="Csoportba foglalás 223"/>
          <p:cNvGrpSpPr/>
          <p:nvPr/>
        </p:nvGrpSpPr>
        <p:grpSpPr>
          <a:xfrm>
            <a:off x="2632046" y="576000"/>
            <a:ext cx="723133" cy="288000"/>
            <a:chOff x="2632046" y="627566"/>
            <a:chExt cx="723133" cy="288000"/>
          </a:xfrm>
        </p:grpSpPr>
        <p:sp>
          <p:nvSpPr>
            <p:cNvPr id="257" name="Folyamatábra: Bekötés 256">
              <a:hlinkClick r:id="rId5"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Szövegdoboz 257">
              <a:hlinkClick r:id="rId5"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2" name="Folyamatábra: Bekötés 141">
            <a:hlinkClick r:id="rId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Lekerekített téglalap 24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9" name="Lekerekített téglalap 258"/>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1" name="Lekerekített téglalap 26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2" name="Lekerekített téglalap 26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3" name="Lekerekített téglalap 26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4" name="Lekerekített téglalap 26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6" name="Téglalap 26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7" name="Téglalap 26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8" name="Téglalap 26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9" name="Téglalap 26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0" name="Lekerekített téglalap 26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5" name="Táblázat 274"/>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6" name="Folyamatábra: Bekötés 275">
            <a:hlinkClick r:id="rId27"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28"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29"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0"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1"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2"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3"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4"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5"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6"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7"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8"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9"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0"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1"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2"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3"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4"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5"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6"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7"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8"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9"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1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50"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Lekerekített téglalap 306"/>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8" name="Lekerekített téglalap 307"/>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3" name="Szövegdoboz 13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4" name="Szövegdoboz 13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6" name="Szövegdoboz 13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8" name="Szövegdoboz 137"/>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39" name="Szövegdoboz 138"/>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0" name="Szövegdoboz 13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1" name="Szövegdoboz 140"/>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3" name="Szövegdoboz 14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4" name="Szövegdoboz 143"/>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5" name="Szövegdoboz 14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6" name="Szövegdoboz 145"/>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7" name="Szövegdoboz 146"/>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48" name="Szövegdoboz 147"/>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49" name="Szövegdoboz 148"/>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0" name="Szövegdoboz 149"/>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5" name="Szövegdoboz 154"/>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6" name="Szövegdoboz 155"/>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7" name="Folyamatábra: Bekötés 156">
            <a:hlinkClick r:id="rId51"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52"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53"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4"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5"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6"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7"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8"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9"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1"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3"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373231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88" idx="6"/>
          </p:cNvCxnSpPr>
          <p:nvPr/>
        </p:nvCxnSpPr>
        <p:spPr>
          <a:xfrm flipH="1" flipV="1">
            <a:off x="1789326" y="3658523"/>
            <a:ext cx="1234514" cy="22315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5" name="Egyenes összekötő 174"/>
          <p:cNvCxnSpPr/>
          <p:nvPr/>
        </p:nvCxnSpPr>
        <p:spPr>
          <a:xfrm flipV="1">
            <a:off x="3144065" y="2106497"/>
            <a:ext cx="1161305" cy="172904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1" name="Szövegdoboz 130"/>
          <p:cNvSpPr txBox="1"/>
          <p:nvPr/>
        </p:nvSpPr>
        <p:spPr>
          <a:xfrm>
            <a:off x="6976556" y="3950935"/>
            <a:ext cx="2164932" cy="276999"/>
          </a:xfrm>
          <a:prstGeom prst="rect">
            <a:avLst/>
          </a:prstGeom>
          <a:noFill/>
        </p:spPr>
        <p:txBody>
          <a:bodyPr wrap="square" rtlCol="0">
            <a:spAutoFit/>
          </a:bodyPr>
          <a:lstStyle/>
          <a:p>
            <a:r>
              <a:rPr lang="en-GB" sz="1200" dirty="0" smtClean="0">
                <a:solidFill>
                  <a:schemeClr val="tx1">
                    <a:lumMod val="75000"/>
                    <a:lumOff val="25000"/>
                  </a:schemeClr>
                </a:solidFill>
              </a:rPr>
              <a:t>Developer:</a:t>
            </a:r>
          </a:p>
        </p:txBody>
      </p:sp>
      <p:sp>
        <p:nvSpPr>
          <p:cNvPr id="135" name="Szövegdoboz 134"/>
          <p:cNvSpPr txBox="1"/>
          <p:nvPr/>
        </p:nvSpPr>
        <p:spPr>
          <a:xfrm>
            <a:off x="6959527" y="-4187"/>
            <a:ext cx="2184474" cy="415498"/>
          </a:xfrm>
          <a:prstGeom prst="rect">
            <a:avLst/>
          </a:prstGeom>
          <a:noFill/>
        </p:spPr>
        <p:txBody>
          <a:bodyPr wrap="square" rtlCol="0">
            <a:spAutoFit/>
          </a:bodyPr>
          <a:lstStyle/>
          <a:p>
            <a:pPr>
              <a:lnSpc>
                <a:spcPct val="150000"/>
              </a:lnSpc>
            </a:pPr>
            <a:r>
              <a:rPr lang="en-GB" sz="1400" dirty="0">
                <a:solidFill>
                  <a:schemeClr val="tx1">
                    <a:lumMod val="75000"/>
                    <a:lumOff val="25000"/>
                  </a:schemeClr>
                </a:solidFill>
                <a:ea typeface="Times New Roman"/>
                <a:cs typeface="Times New Roman"/>
              </a:rPr>
              <a:t>CMIS portal/viewer</a:t>
            </a:r>
            <a:endParaRPr lang="en-GB" sz="1400" dirty="0" smtClean="0"/>
          </a:p>
        </p:txBody>
      </p:sp>
      <p:cxnSp>
        <p:nvCxnSpPr>
          <p:cNvPr id="137" name="Egyenes összekötő 136"/>
          <p:cNvCxnSpPr>
            <a:endCxn id="288" idx="5"/>
          </p:cNvCxnSpPr>
          <p:nvPr/>
        </p:nvCxnSpPr>
        <p:spPr>
          <a:xfrm flipV="1">
            <a:off x="2154757" y="3919858"/>
            <a:ext cx="884899" cy="5716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51" name="Szövegdoboz 150"/>
          <p:cNvSpPr txBox="1"/>
          <p:nvPr/>
        </p:nvSpPr>
        <p:spPr>
          <a:xfrm>
            <a:off x="6977876" y="699542"/>
            <a:ext cx="2166123" cy="646331"/>
          </a:xfrm>
          <a:prstGeom prst="rect">
            <a:avLst/>
          </a:prstGeom>
          <a:noFill/>
        </p:spPr>
        <p:txBody>
          <a:bodyPr wrap="square" rtlCol="0">
            <a:spAutoFit/>
          </a:bodyPr>
          <a:lstStyle/>
          <a:p>
            <a:pPr algn="just"/>
            <a:r>
              <a:rPr lang="en-GB" sz="1200" smtClean="0"/>
              <a:t>Viewer for presenting information from DIP in a CMIS interface.</a:t>
            </a:r>
            <a:endParaRPr lang="en-GB" sz="1200"/>
          </a:p>
        </p:txBody>
      </p:sp>
      <p:sp>
        <p:nvSpPr>
          <p:cNvPr id="152" name="Szövegdoboz 151"/>
          <p:cNvSpPr txBox="1"/>
          <p:nvPr/>
        </p:nvSpPr>
        <p:spPr>
          <a:xfrm>
            <a:off x="7839317" y="4299942"/>
            <a:ext cx="1333244"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rPr>
              <a:t>Web site</a:t>
            </a:r>
          </a:p>
        </p:txBody>
      </p:sp>
      <p:sp>
        <p:nvSpPr>
          <p:cNvPr id="153" name="Szövegdoboz 152"/>
          <p:cNvSpPr txBox="1"/>
          <p:nvPr/>
        </p:nvSpPr>
        <p:spPr>
          <a:xfrm>
            <a:off x="7731566" y="4566449"/>
            <a:ext cx="1440995"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User Manual</a:t>
            </a:r>
          </a:p>
        </p:txBody>
      </p:sp>
      <p:sp>
        <p:nvSpPr>
          <p:cNvPr id="154" name="Szövegdoboz 153"/>
          <p:cNvSpPr txBox="1"/>
          <p:nvPr/>
        </p:nvSpPr>
        <p:spPr>
          <a:xfrm>
            <a:off x="7523487" y="4822582"/>
            <a:ext cx="1649074" cy="369332"/>
          </a:xfrm>
          <a:prstGeom prst="rect">
            <a:avLst/>
          </a:prstGeom>
          <a:noFill/>
        </p:spPr>
        <p:txBody>
          <a:bodyPr wrap="square" rtlCol="0">
            <a:spAutoFit/>
          </a:bodyPr>
          <a:lstStyle/>
          <a:p>
            <a:pPr algn="r">
              <a:lnSpc>
                <a:spcPct val="150000"/>
              </a:lnSpc>
            </a:pPr>
            <a:r>
              <a:rPr lang="en-GB" sz="1200" smtClean="0">
                <a:solidFill>
                  <a:schemeClr val="tx1">
                    <a:lumMod val="65000"/>
                    <a:lumOff val="35000"/>
                  </a:schemeClr>
                </a:solidFill>
              </a:rPr>
              <a:t>Documentation</a:t>
            </a:r>
          </a:p>
        </p:txBody>
      </p:sp>
      <p:cxnSp>
        <p:nvCxnSpPr>
          <p:cNvPr id="138" name="Egyenes összekötő 137"/>
          <p:cNvCxnSpPr/>
          <p:nvPr/>
        </p:nvCxnSpPr>
        <p:spPr>
          <a:xfrm flipV="1">
            <a:off x="3144065" y="2505677"/>
            <a:ext cx="1205755" cy="13298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24" name="Csoportba foglalás 223"/>
          <p:cNvGrpSpPr/>
          <p:nvPr/>
        </p:nvGrpSpPr>
        <p:grpSpPr>
          <a:xfrm>
            <a:off x="2718906" y="4732022"/>
            <a:ext cx="576000" cy="288000"/>
            <a:chOff x="2718906" y="4732022"/>
            <a:chExt cx="576000" cy="288000"/>
          </a:xfrm>
        </p:grpSpPr>
        <p:sp>
          <p:nvSpPr>
            <p:cNvPr id="257" name="Folyamatábra: Bekötés 25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9" name="Csoportba foglalás 258"/>
          <p:cNvGrpSpPr/>
          <p:nvPr/>
        </p:nvGrpSpPr>
        <p:grpSpPr>
          <a:xfrm>
            <a:off x="2632046" y="576000"/>
            <a:ext cx="723133" cy="288000"/>
            <a:chOff x="2632046" y="627566"/>
            <a:chExt cx="723133" cy="288000"/>
          </a:xfrm>
        </p:grpSpPr>
        <p:sp>
          <p:nvSpPr>
            <p:cNvPr id="261" name="Folyamatábra: Bekötés 260">
              <a:hlinkClick r:id="rId5"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Szövegdoboz 261">
              <a:hlinkClick r:id="rId5"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5" name="Folyamatábra: Bekötés 154">
            <a:hlinkClick r:id="rId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Lekerekített téglalap 245"/>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3" name="Lekerekített téglalap 262"/>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5" name="Lekerekített téglalap 26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6" name="Lekerekített téglalap 26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8" name="Téglalap 26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9" name="Téglalap 26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0" name="Téglalap 26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1" name="Téglalap 27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2" name="Lekerekített téglalap 27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7" name="Egyenes összekötő 276"/>
          <p:cNvCxnSpPr>
            <a:endCxn id="288" idx="4"/>
          </p:cNvCxnSpPr>
          <p:nvPr/>
        </p:nvCxnSpPr>
        <p:spPr>
          <a:xfrm flipV="1">
            <a:off x="2497871" y="3935674"/>
            <a:ext cx="579969" cy="92239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278" name="Táblázat 277"/>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9" name="Folyamatábra: Bekötés 278">
            <a:hlinkClick r:id="rId27"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8"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9"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0"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1"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2"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3"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4"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5"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6"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7"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8"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9"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0"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1"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2"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3"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4"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5"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6"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7"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8"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9"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1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50"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Lekerekített téglalap 30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1" name="Lekerekített téglalap 310"/>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9" name="Szövegdoboz 138"/>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0" name="Szövegdoboz 13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1" name="Szövegdoboz 140"/>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2" name="Szövegdoboz 141"/>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3" name="Szövegdoboz 14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4" name="Szövegdoboz 14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5" name="Szövegdoboz 14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6" name="Szövegdoboz 14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7" name="Szövegdoboz 14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8" name="Szövegdoboz 14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9" name="Szövegdoboz 14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0" name="Szövegdoboz 14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7" name="Szövegdoboz 156"/>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8" name="Szövegdoboz 157"/>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9" name="Szövegdoboz 158"/>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0" name="Szövegdoboz 159"/>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1" name="Folyamatábra: Bekötés 160">
            <a:hlinkClick r:id="rId51"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2"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3"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4"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5"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6"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7"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8"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9"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1"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2"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3"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4"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5"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6"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7"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373231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1789326" y="3658523"/>
            <a:ext cx="1686652" cy="4734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63" name="Egyenes összekötő 162"/>
          <p:cNvCxnSpPr>
            <a:endCxn id="235" idx="6"/>
          </p:cNvCxnSpPr>
          <p:nvPr/>
        </p:nvCxnSpPr>
        <p:spPr>
          <a:xfrm flipV="1">
            <a:off x="3583978" y="3265853"/>
            <a:ext cx="713045" cy="44001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a:endCxn id="237" idx="6"/>
          </p:cNvCxnSpPr>
          <p:nvPr/>
        </p:nvCxnSpPr>
        <p:spPr>
          <a:xfrm flipV="1">
            <a:off x="3583978" y="3665033"/>
            <a:ext cx="634687" cy="4083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1" name="Egyenes összekötő 150"/>
          <p:cNvCxnSpPr/>
          <p:nvPr/>
        </p:nvCxnSpPr>
        <p:spPr>
          <a:xfrm flipV="1">
            <a:off x="2154757" y="3744054"/>
            <a:ext cx="1337037" cy="74749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32" name="Szövegdoboz 131"/>
          <p:cNvSpPr txBox="1"/>
          <p:nvPr/>
        </p:nvSpPr>
        <p:spPr>
          <a:xfrm>
            <a:off x="6976556" y="4094951"/>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ATI</a:t>
            </a:r>
            <a:endParaRPr lang="en-US" sz="1200" dirty="0" smtClean="0">
              <a:solidFill>
                <a:schemeClr val="tx1">
                  <a:lumMod val="75000"/>
                  <a:lumOff val="25000"/>
                </a:schemeClr>
              </a:solidFill>
            </a:endParaRPr>
          </a:p>
        </p:txBody>
      </p:sp>
      <p:sp>
        <p:nvSpPr>
          <p:cNvPr id="133" name="Szövegdoboz 132"/>
          <p:cNvSpPr txBox="1"/>
          <p:nvPr/>
        </p:nvSpPr>
        <p:spPr>
          <a:xfrm>
            <a:off x="6976555" y="-4187"/>
            <a:ext cx="2167445" cy="538609"/>
          </a:xfrm>
          <a:prstGeom prst="rect">
            <a:avLst/>
          </a:prstGeom>
          <a:noFill/>
        </p:spPr>
        <p:txBody>
          <a:bodyPr wrap="square" rtlCol="0">
            <a:spAutoFit/>
          </a:bodyPr>
          <a:lstStyle/>
          <a:p>
            <a:r>
              <a:rPr lang="hu-HU" sz="1400" dirty="0" err="1" smtClean="0"/>
              <a:t>Peripleo</a:t>
            </a:r>
            <a:endParaRPr lang="hu-HU" sz="1400" b="1" dirty="0" smtClean="0">
              <a:solidFill>
                <a:schemeClr val="tx1">
                  <a:lumMod val="75000"/>
                  <a:lumOff val="25000"/>
                </a:schemeClr>
              </a:solidFill>
            </a:endParaRPr>
          </a:p>
          <a:p>
            <a:r>
              <a:rPr lang="hu-HU" sz="1400" dirty="0" smtClean="0">
                <a:solidFill>
                  <a:schemeClr val="tx1">
                    <a:lumMod val="75000"/>
                    <a:lumOff val="25000"/>
                  </a:schemeClr>
                </a:solidFill>
              </a:rPr>
              <a:t>(E-ARK Web)</a:t>
            </a:r>
            <a:r>
              <a:rPr lang="en-US" sz="1400" dirty="0">
                <a:solidFill>
                  <a:schemeClr val="tx1">
                    <a:lumMod val="75000"/>
                    <a:lumOff val="25000"/>
                  </a:schemeClr>
                </a:solidFill>
              </a:rPr>
              <a:t/>
            </a:r>
            <a:br>
              <a:rPr lang="en-US" sz="1400" dirty="0">
                <a:solidFill>
                  <a:schemeClr val="tx1">
                    <a:lumMod val="75000"/>
                    <a:lumOff val="25000"/>
                  </a:schemeClr>
                </a:solidFill>
              </a:rPr>
            </a:br>
            <a:endParaRPr lang="en-US" sz="100" dirty="0">
              <a:solidFill>
                <a:schemeClr val="tx1">
                  <a:lumMod val="75000"/>
                  <a:lumOff val="25000"/>
                </a:schemeClr>
              </a:solidFill>
            </a:endParaRPr>
          </a:p>
        </p:txBody>
      </p:sp>
      <p:sp>
        <p:nvSpPr>
          <p:cNvPr id="134" name="Szövegdoboz 133"/>
          <p:cNvSpPr txBox="1"/>
          <p:nvPr/>
        </p:nvSpPr>
        <p:spPr>
          <a:xfrm>
            <a:off x="6977876" y="595590"/>
            <a:ext cx="2166123" cy="3416320"/>
          </a:xfrm>
          <a:prstGeom prst="rect">
            <a:avLst/>
          </a:prstGeom>
          <a:noFill/>
        </p:spPr>
        <p:txBody>
          <a:bodyPr wrap="square" rtlCol="0">
            <a:spAutoFit/>
          </a:bodyPr>
          <a:lstStyle/>
          <a:p>
            <a:pPr algn="just"/>
            <a:r>
              <a:rPr lang="en-US" sz="1200" dirty="0"/>
              <a:t>The </a:t>
            </a:r>
            <a:r>
              <a:rPr lang="en-US" sz="1200" b="1" dirty="0">
                <a:solidFill>
                  <a:schemeClr val="tx1">
                    <a:lumMod val="75000"/>
                    <a:lumOff val="25000"/>
                  </a:schemeClr>
                </a:solidFill>
              </a:rPr>
              <a:t>Integrated prototype</a:t>
            </a:r>
            <a:r>
              <a:rPr lang="en-US" sz="1200" dirty="0" smtClean="0"/>
              <a:t> </a:t>
            </a:r>
            <a:r>
              <a:rPr lang="hu-HU" sz="1200" dirty="0" smtClean="0"/>
              <a:t> </a:t>
            </a:r>
            <a:r>
              <a:rPr lang="hu-HU" sz="1200" dirty="0" err="1" smtClean="0"/>
              <a:t>consists</a:t>
            </a:r>
            <a:r>
              <a:rPr lang="hu-HU" sz="1200" dirty="0" smtClean="0"/>
              <a:t> of </a:t>
            </a:r>
            <a:r>
              <a:rPr lang="en-US" sz="1200" dirty="0" smtClean="0"/>
              <a:t>a </a:t>
            </a:r>
            <a:r>
              <a:rPr lang="en-US" sz="1200" dirty="0"/>
              <a:t>set of software </a:t>
            </a:r>
            <a:r>
              <a:rPr lang="en-US" sz="1200" dirty="0" smtClean="0"/>
              <a:t>components</a:t>
            </a:r>
            <a:r>
              <a:rPr lang="hu-HU" sz="1200" dirty="0" smtClean="0"/>
              <a:t> (E-ARK Web)</a:t>
            </a:r>
            <a:r>
              <a:rPr lang="en-US" sz="1200" dirty="0" smtClean="0"/>
              <a:t> </a:t>
            </a:r>
            <a:r>
              <a:rPr lang="en-US" sz="1200" dirty="0"/>
              <a:t>that have been developed in order to realize the E-ARK Integrated Platform Reference </a:t>
            </a:r>
            <a:r>
              <a:rPr lang="en-US" sz="1200" dirty="0" err="1" smtClean="0"/>
              <a:t>Implemen</a:t>
            </a:r>
            <a:r>
              <a:rPr lang="hu-HU" sz="1200" dirty="0" smtClean="0"/>
              <a:t>-</a:t>
            </a:r>
            <a:r>
              <a:rPr lang="en-US" sz="1200" dirty="0" err="1" smtClean="0"/>
              <a:t>tation</a:t>
            </a:r>
            <a:r>
              <a:rPr lang="hu-HU" sz="1200" dirty="0" smtClean="0"/>
              <a:t> </a:t>
            </a:r>
            <a:r>
              <a:rPr lang="en-US" sz="1200" dirty="0" smtClean="0"/>
              <a:t>Prototype</a:t>
            </a:r>
            <a:r>
              <a:rPr lang="hu-HU" sz="1200" dirty="0" smtClean="0"/>
              <a:t> </a:t>
            </a:r>
            <a:r>
              <a:rPr lang="en-US" sz="1200" dirty="0" smtClean="0"/>
              <a:t>for </a:t>
            </a:r>
            <a:r>
              <a:rPr lang="en-US" sz="1200" dirty="0"/>
              <a:t>storing, searching, and accessing E-ARK Information Packages</a:t>
            </a:r>
            <a:r>
              <a:rPr lang="hu-HU" sz="1200" dirty="0"/>
              <a:t> </a:t>
            </a:r>
            <a:r>
              <a:rPr lang="en-US" sz="1200" dirty="0"/>
              <a:t>on a scalable</a:t>
            </a:r>
            <a:r>
              <a:rPr lang="hu-HU" sz="1200" dirty="0"/>
              <a:t> </a:t>
            </a:r>
            <a:r>
              <a:rPr lang="en-US" sz="1200" dirty="0"/>
              <a:t>infrastructure. </a:t>
            </a:r>
            <a:r>
              <a:rPr lang="hu-HU" sz="1200" dirty="0"/>
              <a:t> </a:t>
            </a:r>
            <a:r>
              <a:rPr lang="en-US" sz="1200" dirty="0"/>
              <a:t>The </a:t>
            </a:r>
            <a:r>
              <a:rPr lang="en-US" sz="1200" dirty="0" smtClean="0"/>
              <a:t>Reference </a:t>
            </a:r>
            <a:r>
              <a:rPr lang="en-US" sz="1200" dirty="0"/>
              <a:t>Implementation</a:t>
            </a:r>
            <a:r>
              <a:rPr lang="hu-HU" sz="1200" dirty="0"/>
              <a:t> </a:t>
            </a:r>
            <a:r>
              <a:rPr lang="en-US" sz="1200" dirty="0" smtClean="0"/>
              <a:t>integrates </a:t>
            </a:r>
            <a:r>
              <a:rPr lang="en-US" sz="1200" dirty="0"/>
              <a:t>(a) an Information Package creation and </a:t>
            </a:r>
            <a:r>
              <a:rPr lang="en-US" sz="1200" dirty="0" smtClean="0"/>
              <a:t>manage</a:t>
            </a:r>
            <a:r>
              <a:rPr lang="hu-HU" sz="1200" dirty="0" smtClean="0"/>
              <a:t>-</a:t>
            </a:r>
            <a:r>
              <a:rPr lang="en-US" sz="1200" dirty="0" err="1" smtClean="0"/>
              <a:t>ment</a:t>
            </a:r>
            <a:r>
              <a:rPr lang="en-US" sz="1200" dirty="0" smtClean="0"/>
              <a:t> </a:t>
            </a:r>
            <a:r>
              <a:rPr lang="en-US" sz="1200" dirty="0"/>
              <a:t>system, (b) a</a:t>
            </a:r>
            <a:r>
              <a:rPr lang="hu-HU" sz="1200" dirty="0"/>
              <a:t> </a:t>
            </a:r>
            <a:r>
              <a:rPr lang="en-US" sz="1200" dirty="0"/>
              <a:t>repository for content search and access, and (c) a scalable storage and execution environment based on Apache </a:t>
            </a:r>
            <a:r>
              <a:rPr lang="en-US" sz="1200" dirty="0" err="1"/>
              <a:t>Hadoop</a:t>
            </a:r>
            <a:r>
              <a:rPr lang="en-US" sz="1200" dirty="0"/>
              <a:t>. </a:t>
            </a:r>
            <a:endParaRPr lang="en-US" sz="1200" dirty="0">
              <a:solidFill>
                <a:schemeClr val="tx1">
                  <a:lumMod val="75000"/>
                  <a:lumOff val="25000"/>
                </a:schemeClr>
              </a:solidFill>
            </a:endParaRPr>
          </a:p>
        </p:txBody>
      </p:sp>
      <p:sp>
        <p:nvSpPr>
          <p:cNvPr id="135" name="Szövegdoboz 134"/>
          <p:cNvSpPr txBox="1"/>
          <p:nvPr/>
        </p:nvSpPr>
        <p:spPr>
          <a:xfrm>
            <a:off x="7956376" y="4819900"/>
            <a:ext cx="1224136" cy="369332"/>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4"/>
              </a:rPr>
              <a:t>Documentation</a:t>
            </a:r>
            <a:endParaRPr lang="en-US" dirty="0"/>
          </a:p>
        </p:txBody>
      </p:sp>
      <p:grpSp>
        <p:nvGrpSpPr>
          <p:cNvPr id="222" name="Csoportba foglalás 221"/>
          <p:cNvGrpSpPr/>
          <p:nvPr/>
        </p:nvGrpSpPr>
        <p:grpSpPr>
          <a:xfrm>
            <a:off x="2718906" y="4732022"/>
            <a:ext cx="576000" cy="288000"/>
            <a:chOff x="2718906" y="4732022"/>
            <a:chExt cx="576000" cy="288000"/>
          </a:xfrm>
        </p:grpSpPr>
        <p:sp>
          <p:nvSpPr>
            <p:cNvPr id="223" name="Folyamatábra: Bekötés 22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7" name="Csoportba foglalás 256"/>
          <p:cNvGrpSpPr/>
          <p:nvPr/>
        </p:nvGrpSpPr>
        <p:grpSpPr>
          <a:xfrm>
            <a:off x="2632046" y="576000"/>
            <a:ext cx="723133" cy="288000"/>
            <a:chOff x="2632046" y="627566"/>
            <a:chExt cx="723133" cy="288000"/>
          </a:xfrm>
        </p:grpSpPr>
        <p:sp>
          <p:nvSpPr>
            <p:cNvPr id="258" name="Folyamatábra: Bekötés 257">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Szövegdoboz 258">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1" name="Folyamatábra: Bekötés 140">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olyamatábra: Bekötés 141">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Lekerekített téglalap 242"/>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4" name="Lekerekített téglalap 243"/>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5" name="Lekerekített téglalap 244"/>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7" name="Lekerekített téglalap 246"/>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249" name="Lekerekített téglalap 24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0" name="Lekerekített téglalap 249"/>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1" name="Lekerekített téglalap 25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56" name="Lekerekített téglalap 255"/>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1" name="Lekerekített téglalap 26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2" name="Lekerekített téglalap 261"/>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3" name="Téglalap 262"/>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4" name="Téglalap 263"/>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5" name="Téglalap 264"/>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6" name="Téglalap 265"/>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7" name="Lekerekített téglalap 266"/>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2" name="Táblázat 271"/>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3" name="Folyamatábra: Bekötés 272">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Lekerekített téglalap 30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5" name="Lekerekített téglalap 304"/>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Manual compilation</a:t>
            </a:r>
            <a:endParaRPr lang="en-GB" dirty="0"/>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4" name="Szövegdoboz 143"/>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5" name="Szövegdoboz 144"/>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6" name="Szövegdoboz 145"/>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7" name="Szövegdoboz 146"/>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8" name="Szövegdoboz 147"/>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9" name="Szövegdoboz 148"/>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0" name="Szövegdoboz 149"/>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4" name="Szövegdoboz 153"/>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5" name="Szövegdoboz 15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6" name="Szövegdoboz 15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7" name="Szövegdoboz 15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8" name="Szövegdoboz 15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9" name="Folyamatábra: Bekötés 158">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662870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20538"/>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olyamatábra: Bekötés 3"/>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Csoportba foglalás 6"/>
          <p:cNvGrpSpPr/>
          <p:nvPr/>
        </p:nvGrpSpPr>
        <p:grpSpPr>
          <a:xfrm>
            <a:off x="2596716" y="576000"/>
            <a:ext cx="818636" cy="288000"/>
            <a:chOff x="2596716" y="620251"/>
            <a:chExt cx="818636" cy="288000"/>
          </a:xfrm>
        </p:grpSpPr>
        <p:sp>
          <p:nvSpPr>
            <p:cNvPr id="108" name="Folyamatábra: Bekötés 107">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Szövegdoboz 108">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110" name="Táblázat 109"/>
          <p:cNvGraphicFramePr>
            <a:graphicFrameLocks noGrp="1"/>
          </p:cNvGraphicFramePr>
          <p:nvPr>
            <p:extLst>
              <p:ext uri="{D42A27DB-BD31-4B8C-83A1-F6EECF244321}">
                <p14:modId xmlns:p14="http://schemas.microsoft.com/office/powerpoint/2010/main" val="1658376376"/>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11" name="Folyamatábra: Bekötés 110">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olyamatábra: Bekötés 111">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olyamatábra: Bekötés 113">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olyamatábra: Bekötés 114">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olyamatábra: Bekötés 115">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Folyamatábra: Bekötés 116">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Folyamatábra: Bekötés 117">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Folyamatábra: Bekötés 118">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Folyamatábra: Bekötés 119">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Folyamatábra: Bekötés 120">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olyamatábra: Bekötés 121">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Folyamatábra: Bekötés 122">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Folyamatábra: Bekötés 123">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Folyamatábra: Bekötés 124">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Folyamatábra: Bekötés 125">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Folyamatábra: Bekötés 126">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Folyamatábra: Bekötés 128">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Folyamatábra: Bekötés 129">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olyamatábra: Bekötés 130">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Folyamatábra: Bekötés 131">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Folyamatábra: Bekötés 132">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olyamatábra: Bekötés 133">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olyamatábra: Bekötés 134">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olyamatábra: Bekötés 135">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olyamatábra: Bekötés 136">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olyamatábra: Bekötés 137">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8" name="Csoportba foglalás 157"/>
          <p:cNvGrpSpPr/>
          <p:nvPr/>
        </p:nvGrpSpPr>
        <p:grpSpPr>
          <a:xfrm>
            <a:off x="2718906" y="4732022"/>
            <a:ext cx="576000" cy="288000"/>
            <a:chOff x="2718906" y="4732022"/>
            <a:chExt cx="576000" cy="288000"/>
          </a:xfrm>
        </p:grpSpPr>
        <p:sp>
          <p:nvSpPr>
            <p:cNvPr id="159" name="Folyamatábra: Bekötés 158">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66" name="Egyenes összekötő 165"/>
          <p:cNvCxnSpPr/>
          <p:nvPr/>
        </p:nvCxnSpPr>
        <p:spPr>
          <a:xfrm flipV="1">
            <a:off x="1388132" y="5664116"/>
            <a:ext cx="663588" cy="1156106"/>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p:nvPr/>
        </p:nvCxnSpPr>
        <p:spPr>
          <a:xfrm flipH="1" flipV="1">
            <a:off x="3669594" y="5736124"/>
            <a:ext cx="902406" cy="1156106"/>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flipV="1">
            <a:off x="4657498" y="5794498"/>
            <a:ext cx="1282654" cy="1097732"/>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0" name="Egyenes összekötő 209"/>
          <p:cNvCxnSpPr/>
          <p:nvPr/>
        </p:nvCxnSpPr>
        <p:spPr>
          <a:xfrm flipH="1" flipV="1">
            <a:off x="7020272" y="5794498"/>
            <a:ext cx="759447" cy="1097732"/>
          </a:xfrm>
          <a:prstGeom prst="line">
            <a:avLst/>
          </a:prstGeom>
          <a:ln w="1270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268" name="Szövegdoboz 267"/>
          <p:cNvSpPr txBox="1"/>
          <p:nvPr/>
        </p:nvSpPr>
        <p:spPr>
          <a:xfrm>
            <a:off x="6977877" y="13966"/>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b="1" dirty="0" smtClean="0"/>
              <a:t>E-ARK </a:t>
            </a:r>
            <a:r>
              <a:rPr lang="hu-HU" b="1" dirty="0" err="1" smtClean="0"/>
              <a:t>Use</a:t>
            </a:r>
            <a:r>
              <a:rPr lang="hu-HU" b="1" dirty="0" smtClean="0"/>
              <a:t> </a:t>
            </a:r>
            <a:r>
              <a:rPr lang="hu-HU" b="1" dirty="0" err="1" smtClean="0"/>
              <a:t>cases</a:t>
            </a:r>
            <a:r>
              <a:rPr lang="en-GB" b="1" dirty="0" smtClean="0"/>
              <a:t>  </a:t>
            </a:r>
            <a:endParaRPr lang="en-GB" b="1" dirty="0"/>
          </a:p>
        </p:txBody>
      </p:sp>
      <p:pic>
        <p:nvPicPr>
          <p:cNvPr id="274" name="Kép 273"/>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flipH="1">
            <a:off x="7120981" y="1229317"/>
            <a:ext cx="284802" cy="540000"/>
          </a:xfrm>
          <a:prstGeom prst="rect">
            <a:avLst/>
          </a:prstGeom>
        </p:spPr>
      </p:pic>
      <p:grpSp>
        <p:nvGrpSpPr>
          <p:cNvPr id="275" name="Csoportba foglalás 274"/>
          <p:cNvGrpSpPr/>
          <p:nvPr/>
        </p:nvGrpSpPr>
        <p:grpSpPr>
          <a:xfrm flipH="1">
            <a:off x="7668495" y="968211"/>
            <a:ext cx="1368000" cy="396000"/>
            <a:chOff x="1478147" y="1654714"/>
            <a:chExt cx="1454844" cy="550594"/>
          </a:xfrm>
        </p:grpSpPr>
        <p:sp>
          <p:nvSpPr>
            <p:cNvPr id="276" name="Ellipszis 275"/>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277" name="Szövegdoboz 11"/>
            <p:cNvSpPr txBox="1"/>
            <p:nvPr/>
          </p:nvSpPr>
          <p:spPr>
            <a:xfrm>
              <a:off x="1486125" y="1698329"/>
              <a:ext cx="1438411"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900" dirty="0" smtClean="0">
                  <a:ea typeface="Times New Roman"/>
                </a:rPr>
                <a:t>Extract ERMS records </a:t>
              </a:r>
              <a:r>
                <a:rPr lang="hu-HU" sz="900" dirty="0" err="1" smtClean="0">
                  <a:ea typeface="Times New Roman"/>
                </a:rPr>
                <a:t>with</a:t>
              </a:r>
              <a:r>
                <a:rPr lang="hu-HU" sz="900" dirty="0" smtClean="0">
                  <a:ea typeface="Times New Roman"/>
                </a:rPr>
                <a:t> ERMS Export </a:t>
              </a:r>
              <a:r>
                <a:rPr lang="hu-HU" sz="900" dirty="0" err="1" smtClean="0">
                  <a:ea typeface="Times New Roman"/>
                </a:rPr>
                <a:t>Module</a:t>
              </a:r>
              <a:endParaRPr lang="en-US" sz="900" dirty="0">
                <a:ea typeface="Times New Roman"/>
              </a:endParaRPr>
            </a:p>
          </p:txBody>
        </p:sp>
      </p:grpSp>
      <p:grpSp>
        <p:nvGrpSpPr>
          <p:cNvPr id="278" name="Csoportba foglalás 277"/>
          <p:cNvGrpSpPr/>
          <p:nvPr/>
        </p:nvGrpSpPr>
        <p:grpSpPr>
          <a:xfrm flipH="1">
            <a:off x="7668495" y="483518"/>
            <a:ext cx="1368000" cy="396000"/>
            <a:chOff x="1478147" y="1654714"/>
            <a:chExt cx="1454844" cy="550594"/>
          </a:xfrm>
        </p:grpSpPr>
        <p:sp>
          <p:nvSpPr>
            <p:cNvPr id="279" name="Ellipszis 278"/>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280" name="Szövegdoboz 11"/>
            <p:cNvSpPr txBox="1"/>
            <p:nvPr/>
          </p:nvSpPr>
          <p:spPr>
            <a:xfrm>
              <a:off x="1522389" y="1686676"/>
              <a:ext cx="134566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900" dirty="0" smtClean="0">
                  <a:ea typeface="Times New Roman"/>
                </a:rPr>
                <a:t>Extract Relational DB based on SIARD</a:t>
              </a:r>
              <a:endParaRPr lang="en-US" sz="900" dirty="0">
                <a:ea typeface="Times New Roman"/>
              </a:endParaRPr>
            </a:p>
          </p:txBody>
        </p:sp>
      </p:grpSp>
      <p:grpSp>
        <p:nvGrpSpPr>
          <p:cNvPr id="281" name="Csoportba foglalás 280"/>
          <p:cNvGrpSpPr/>
          <p:nvPr/>
        </p:nvGrpSpPr>
        <p:grpSpPr>
          <a:xfrm flipH="1">
            <a:off x="7668495" y="1471552"/>
            <a:ext cx="1368000" cy="396000"/>
            <a:chOff x="1478147" y="1654714"/>
            <a:chExt cx="1454844" cy="550594"/>
          </a:xfrm>
        </p:grpSpPr>
        <p:sp>
          <p:nvSpPr>
            <p:cNvPr id="282" name="Ellipszis 28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283" name="Szövegdoboz 11"/>
            <p:cNvSpPr txBox="1"/>
            <p:nvPr/>
          </p:nvSpPr>
          <p:spPr>
            <a:xfrm>
              <a:off x="1527345" y="1667464"/>
              <a:ext cx="1340701"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900" dirty="0" smtClean="0">
                  <a:ea typeface="Times New Roman"/>
                </a:rPr>
                <a:t>Extract files from simple file-system</a:t>
              </a:r>
              <a:endParaRPr lang="en-US" sz="900" dirty="0">
                <a:ea typeface="Times New Roman"/>
              </a:endParaRPr>
            </a:p>
          </p:txBody>
        </p:sp>
      </p:grpSp>
      <p:grpSp>
        <p:nvGrpSpPr>
          <p:cNvPr id="284" name="Csoportba foglalás 283"/>
          <p:cNvGrpSpPr/>
          <p:nvPr/>
        </p:nvGrpSpPr>
        <p:grpSpPr>
          <a:xfrm flipH="1">
            <a:off x="7668495" y="1961835"/>
            <a:ext cx="1368001" cy="396000"/>
            <a:chOff x="1478147" y="1654714"/>
            <a:chExt cx="1454845" cy="550594"/>
          </a:xfrm>
        </p:grpSpPr>
        <p:sp>
          <p:nvSpPr>
            <p:cNvPr id="285" name="Ellipszis 28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286" name="Szövegdoboz 11"/>
            <p:cNvSpPr txBox="1"/>
            <p:nvPr/>
          </p:nvSpPr>
          <p:spPr>
            <a:xfrm>
              <a:off x="1478149" y="1691297"/>
              <a:ext cx="1454843"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900" dirty="0" smtClean="0">
                  <a:ea typeface="Times New Roman"/>
                </a:rPr>
                <a:t>Extract files from simple file</a:t>
              </a:r>
              <a:r>
                <a:rPr lang="hu-HU" sz="900" dirty="0" smtClean="0">
                  <a:ea typeface="Times New Roman"/>
                </a:rPr>
                <a:t> </a:t>
              </a:r>
              <a:r>
                <a:rPr lang="en-US" sz="900" dirty="0" smtClean="0">
                  <a:ea typeface="Times New Roman"/>
                </a:rPr>
                <a:t>system - GML</a:t>
              </a:r>
              <a:endParaRPr lang="en-US" sz="900" dirty="0">
                <a:ea typeface="Times New Roman"/>
              </a:endParaRPr>
            </a:p>
          </p:txBody>
        </p:sp>
      </p:grpSp>
      <p:cxnSp>
        <p:nvCxnSpPr>
          <p:cNvPr id="287" name="Egyenes összekötő nyíllal 286"/>
          <p:cNvCxnSpPr>
            <a:endCxn id="279" idx="6"/>
          </p:cNvCxnSpPr>
          <p:nvPr/>
        </p:nvCxnSpPr>
        <p:spPr>
          <a:xfrm flipV="1">
            <a:off x="7442866" y="681518"/>
            <a:ext cx="225629" cy="77312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288" name="Egyenes összekötő nyíllal 287"/>
          <p:cNvCxnSpPr>
            <a:endCxn id="276" idx="6"/>
          </p:cNvCxnSpPr>
          <p:nvPr/>
        </p:nvCxnSpPr>
        <p:spPr>
          <a:xfrm flipV="1">
            <a:off x="7446096" y="1166211"/>
            <a:ext cx="222399" cy="268846"/>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289" name="Egyenes összekötő nyíllal 288"/>
          <p:cNvCxnSpPr>
            <a:endCxn id="282" idx="6"/>
          </p:cNvCxnSpPr>
          <p:nvPr/>
        </p:nvCxnSpPr>
        <p:spPr>
          <a:xfrm>
            <a:off x="7446096" y="1454636"/>
            <a:ext cx="222399" cy="214916"/>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290" name="Egyenes összekötő nyíllal 289"/>
          <p:cNvCxnSpPr>
            <a:endCxn id="285" idx="6"/>
          </p:cNvCxnSpPr>
          <p:nvPr/>
        </p:nvCxnSpPr>
        <p:spPr>
          <a:xfrm>
            <a:off x="7446096" y="1454636"/>
            <a:ext cx="222400" cy="705199"/>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pic>
        <p:nvPicPr>
          <p:cNvPr id="311" name="Kép 310"/>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8736241" y="3759942"/>
            <a:ext cx="284802" cy="540000"/>
          </a:xfrm>
          <a:prstGeom prst="rect">
            <a:avLst/>
          </a:prstGeom>
        </p:spPr>
      </p:pic>
      <p:grpSp>
        <p:nvGrpSpPr>
          <p:cNvPr id="312" name="Csoportba foglalás 311"/>
          <p:cNvGrpSpPr/>
          <p:nvPr/>
        </p:nvGrpSpPr>
        <p:grpSpPr>
          <a:xfrm>
            <a:off x="7047338" y="3128451"/>
            <a:ext cx="1368000" cy="396000"/>
            <a:chOff x="1478147" y="1654714"/>
            <a:chExt cx="1454844" cy="550594"/>
          </a:xfrm>
        </p:grpSpPr>
        <p:sp>
          <p:nvSpPr>
            <p:cNvPr id="313" name="Ellipszis 31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314" name="Szövegdoboz 11"/>
            <p:cNvSpPr txBox="1"/>
            <p:nvPr/>
          </p:nvSpPr>
          <p:spPr>
            <a:xfrm>
              <a:off x="1594873" y="1696973"/>
              <a:ext cx="1217082"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900" dirty="0"/>
                <a:t>Access databases via SOLR </a:t>
              </a:r>
              <a:r>
                <a:rPr lang="en-US" sz="900" dirty="0" smtClean="0"/>
                <a:t>(</a:t>
              </a:r>
              <a:r>
                <a:rPr lang="en-US" sz="900" dirty="0"/>
                <a:t>not SQL)</a:t>
              </a:r>
            </a:p>
          </p:txBody>
        </p:sp>
      </p:grpSp>
      <p:grpSp>
        <p:nvGrpSpPr>
          <p:cNvPr id="315" name="Csoportba foglalás 314"/>
          <p:cNvGrpSpPr/>
          <p:nvPr/>
        </p:nvGrpSpPr>
        <p:grpSpPr>
          <a:xfrm>
            <a:off x="7047338" y="2643758"/>
            <a:ext cx="1368000" cy="396000"/>
            <a:chOff x="1478147" y="1654714"/>
            <a:chExt cx="1454844" cy="550594"/>
          </a:xfrm>
        </p:grpSpPr>
        <p:sp>
          <p:nvSpPr>
            <p:cNvPr id="316" name="Ellipszis 315"/>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317" name="Szövegdoboz 11"/>
            <p:cNvSpPr txBox="1"/>
            <p:nvPr/>
          </p:nvSpPr>
          <p:spPr>
            <a:xfrm>
              <a:off x="1579061" y="1708786"/>
              <a:ext cx="1217082"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900" dirty="0"/>
                <a:t>Access databases via </a:t>
              </a:r>
              <a:r>
                <a:rPr lang="hu-HU" sz="900" dirty="0" smtClean="0"/>
                <a:t>DBVTK</a:t>
              </a:r>
              <a:r>
                <a:rPr lang="en-US" sz="900" dirty="0" smtClean="0"/>
                <a:t> </a:t>
              </a:r>
              <a:r>
                <a:rPr lang="en-US" sz="900" dirty="0"/>
                <a:t>(SQL</a:t>
              </a:r>
              <a:r>
                <a:rPr lang="en-US" sz="900" dirty="0" smtClean="0"/>
                <a:t>)</a:t>
              </a:r>
              <a:endParaRPr lang="en-US" sz="900" dirty="0"/>
            </a:p>
          </p:txBody>
        </p:sp>
      </p:grpSp>
      <p:grpSp>
        <p:nvGrpSpPr>
          <p:cNvPr id="318" name="Csoportba foglalás 317"/>
          <p:cNvGrpSpPr/>
          <p:nvPr/>
        </p:nvGrpSpPr>
        <p:grpSpPr>
          <a:xfrm>
            <a:off x="7047337" y="4135895"/>
            <a:ext cx="1368000" cy="396000"/>
            <a:chOff x="1478147" y="1654714"/>
            <a:chExt cx="1454844" cy="550594"/>
          </a:xfrm>
        </p:grpSpPr>
        <p:sp>
          <p:nvSpPr>
            <p:cNvPr id="319" name="Ellipszis 318"/>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320" name="Szövegdoboz 11"/>
            <p:cNvSpPr txBox="1"/>
            <p:nvPr/>
          </p:nvSpPr>
          <p:spPr>
            <a:xfrm>
              <a:off x="1690184" y="1708920"/>
              <a:ext cx="1034758"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900" dirty="0"/>
                <a:t>Access geodata via QGIS</a:t>
              </a:r>
            </a:p>
          </p:txBody>
        </p:sp>
      </p:grpSp>
      <p:grpSp>
        <p:nvGrpSpPr>
          <p:cNvPr id="321" name="Csoportba foglalás 320"/>
          <p:cNvGrpSpPr/>
          <p:nvPr/>
        </p:nvGrpSpPr>
        <p:grpSpPr>
          <a:xfrm>
            <a:off x="7047336" y="4626178"/>
            <a:ext cx="1368000" cy="396000"/>
            <a:chOff x="1478147" y="1654714"/>
            <a:chExt cx="1454844" cy="550594"/>
          </a:xfrm>
        </p:grpSpPr>
        <p:sp>
          <p:nvSpPr>
            <p:cNvPr id="322" name="Ellipszis 32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323" name="Szövegdoboz 11"/>
            <p:cNvSpPr txBox="1"/>
            <p:nvPr/>
          </p:nvSpPr>
          <p:spPr>
            <a:xfrm>
              <a:off x="1586970" y="1699037"/>
              <a:ext cx="1217083" cy="38293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900" dirty="0"/>
                <a:t>Access data with OLAP via Oracle</a:t>
              </a:r>
            </a:p>
          </p:txBody>
        </p:sp>
      </p:grpSp>
      <p:cxnSp>
        <p:nvCxnSpPr>
          <p:cNvPr id="324" name="Egyenes összekötő nyíllal 323"/>
          <p:cNvCxnSpPr>
            <a:endCxn id="316" idx="6"/>
          </p:cNvCxnSpPr>
          <p:nvPr/>
        </p:nvCxnSpPr>
        <p:spPr>
          <a:xfrm flipH="1" flipV="1">
            <a:off x="8415338" y="2841758"/>
            <a:ext cx="320904" cy="1136088"/>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25" name="Egyenes összekötő nyíllal 324"/>
          <p:cNvCxnSpPr>
            <a:endCxn id="313" idx="6"/>
          </p:cNvCxnSpPr>
          <p:nvPr/>
        </p:nvCxnSpPr>
        <p:spPr>
          <a:xfrm flipH="1" flipV="1">
            <a:off x="8415338" y="3326451"/>
            <a:ext cx="320904" cy="651394"/>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26" name="Egyenes összekötő nyíllal 325"/>
          <p:cNvCxnSpPr>
            <a:endCxn id="319" idx="6"/>
          </p:cNvCxnSpPr>
          <p:nvPr/>
        </p:nvCxnSpPr>
        <p:spPr>
          <a:xfrm flipH="1">
            <a:off x="8415337" y="3977844"/>
            <a:ext cx="320904" cy="35605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27" name="Egyenes összekötő nyíllal 326"/>
          <p:cNvCxnSpPr>
            <a:endCxn id="322" idx="6"/>
          </p:cNvCxnSpPr>
          <p:nvPr/>
        </p:nvCxnSpPr>
        <p:spPr>
          <a:xfrm flipH="1">
            <a:off x="8415336" y="3977844"/>
            <a:ext cx="317676" cy="846334"/>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328" name="Csoportba foglalás 327"/>
          <p:cNvGrpSpPr/>
          <p:nvPr/>
        </p:nvGrpSpPr>
        <p:grpSpPr>
          <a:xfrm>
            <a:off x="7036174" y="3632554"/>
            <a:ext cx="1395254" cy="396000"/>
            <a:chOff x="1463163" y="1654714"/>
            <a:chExt cx="1483828" cy="550594"/>
          </a:xfrm>
        </p:grpSpPr>
        <p:sp>
          <p:nvSpPr>
            <p:cNvPr id="329" name="Ellipszis 328"/>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900" smtClean="0">
                  <a:effectLst/>
                  <a:ea typeface="Times New Roman"/>
                  <a:cs typeface="Times New Roman"/>
                </a:rPr>
                <a:t> </a:t>
              </a:r>
              <a:endParaRPr lang="en-US" sz="900">
                <a:effectLst/>
                <a:ea typeface="Calibri"/>
                <a:cs typeface="Times New Roman"/>
              </a:endParaRPr>
            </a:p>
          </p:txBody>
        </p:sp>
        <p:sp>
          <p:nvSpPr>
            <p:cNvPr id="330" name="Szövegdoboz 11"/>
            <p:cNvSpPr txBox="1"/>
            <p:nvPr/>
          </p:nvSpPr>
          <p:spPr>
            <a:xfrm>
              <a:off x="1463163" y="1709384"/>
              <a:ext cx="1483828" cy="43724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900" dirty="0"/>
                <a:t>Access single ERMS </a:t>
              </a:r>
              <a:r>
                <a:rPr lang="en-US" sz="900" dirty="0" smtClean="0"/>
                <a:t>records</a:t>
              </a:r>
              <a:endParaRPr lang="en-US" sz="900" dirty="0"/>
            </a:p>
          </p:txBody>
        </p:sp>
      </p:grpSp>
      <p:cxnSp>
        <p:nvCxnSpPr>
          <p:cNvPr id="331" name="Egyenes összekötő nyíllal 330"/>
          <p:cNvCxnSpPr/>
          <p:nvPr/>
        </p:nvCxnSpPr>
        <p:spPr>
          <a:xfrm flipH="1" flipV="1">
            <a:off x="8492502" y="3897555"/>
            <a:ext cx="240509" cy="80289"/>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332" name="Szövegdoboz 11"/>
          <p:cNvSpPr txBox="1"/>
          <p:nvPr/>
        </p:nvSpPr>
        <p:spPr>
          <a:xfrm>
            <a:off x="6953562" y="1739072"/>
            <a:ext cx="642774"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900" dirty="0" smtClean="0">
                <a:solidFill>
                  <a:srgbClr val="000000"/>
                </a:solidFill>
                <a:effectLst/>
                <a:ea typeface="Calibri"/>
              </a:rPr>
              <a:t>PRODUCER</a:t>
            </a:r>
            <a:endParaRPr lang="en-US" sz="900" dirty="0" smtClean="0">
              <a:effectLst/>
              <a:latin typeface="Times New Roman"/>
              <a:ea typeface="Times New Roman"/>
            </a:endParaRPr>
          </a:p>
          <a:p>
            <a:pPr algn="ctr">
              <a:lnSpc>
                <a:spcPct val="115000"/>
              </a:lnSpc>
              <a:spcAft>
                <a:spcPts val="1000"/>
              </a:spcAft>
            </a:pPr>
            <a:r>
              <a:rPr lang="en-US" sz="900" dirty="0" smtClean="0">
                <a:solidFill>
                  <a:srgbClr val="000000"/>
                </a:solidFill>
                <a:effectLst/>
                <a:ea typeface="Times New Roman"/>
              </a:rPr>
              <a:t> </a:t>
            </a:r>
            <a:endParaRPr lang="en-US" sz="900" dirty="0">
              <a:effectLst/>
              <a:latin typeface="Times New Roman"/>
              <a:ea typeface="Times New Roman"/>
            </a:endParaRPr>
          </a:p>
        </p:txBody>
      </p:sp>
      <p:sp>
        <p:nvSpPr>
          <p:cNvPr id="333" name="Szövegdoboz 11"/>
          <p:cNvSpPr txBox="1"/>
          <p:nvPr/>
        </p:nvSpPr>
        <p:spPr>
          <a:xfrm>
            <a:off x="8537738" y="4266854"/>
            <a:ext cx="642774"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900" dirty="0" smtClean="0">
                <a:solidFill>
                  <a:srgbClr val="000000"/>
                </a:solidFill>
                <a:ea typeface="Calibri"/>
              </a:rPr>
              <a:t>CONSUM</a:t>
            </a:r>
            <a:r>
              <a:rPr lang="en-US" sz="900" dirty="0" smtClean="0">
                <a:solidFill>
                  <a:srgbClr val="000000"/>
                </a:solidFill>
                <a:effectLst/>
                <a:ea typeface="Calibri"/>
              </a:rPr>
              <a:t>ER</a:t>
            </a:r>
            <a:endParaRPr lang="en-US" sz="900" dirty="0" smtClean="0">
              <a:effectLst/>
              <a:latin typeface="Times New Roman"/>
              <a:ea typeface="Times New Roman"/>
            </a:endParaRPr>
          </a:p>
          <a:p>
            <a:pPr algn="ctr">
              <a:lnSpc>
                <a:spcPct val="115000"/>
              </a:lnSpc>
              <a:spcAft>
                <a:spcPts val="1000"/>
              </a:spcAft>
            </a:pPr>
            <a:r>
              <a:rPr lang="en-US" sz="900" dirty="0" smtClean="0">
                <a:solidFill>
                  <a:srgbClr val="000000"/>
                </a:solidFill>
                <a:effectLst/>
                <a:ea typeface="Times New Roman"/>
              </a:rPr>
              <a:t> </a:t>
            </a:r>
            <a:endParaRPr lang="en-US" sz="900" dirty="0">
              <a:effectLst/>
              <a:latin typeface="Times New Roman"/>
              <a:ea typeface="Times New Roman"/>
            </a:endParaRPr>
          </a:p>
        </p:txBody>
      </p:sp>
      <p:sp>
        <p:nvSpPr>
          <p:cNvPr id="211" name="Lekerekített téglalap 210"/>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36" name="Lekerekített téglalap 235"/>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37" name="Lekerekített téglalap 236"/>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38" name="Lekerekített téglalap 237"/>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39" name="Lekerekített téglalap 238"/>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40" name="Lekerekített téglalap 239"/>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41" name="Lekerekített téglalap 240"/>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42" name="Lekerekített téglalap 241"/>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43" name="Lekerekített téglalap 242"/>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44" name="Lekerekített téglalap 243"/>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45" name="Lekerekített téglalap 244"/>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46" name="Lekerekített téglalap 245"/>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47" name="Lekerekített téglalap 246"/>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48" name="Lekerekített téglalap 247"/>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49" name="Téglalap 248"/>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50" name="Téglalap 249"/>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51" name="Téglalap 250"/>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52" name="Téglalap 251"/>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53" name="Lekerekített téglalap 252"/>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56" name="Lekerekített téglalap 255"/>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57" name="Lekerekített téglalap 256"/>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258" name="Folyamatábra: Bekötés 257">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59" name="Folyamatábra: Bekötés 258">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0" name="Folyamatábra: Bekötés 259">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1" name="Folyamatábra: Bekötés 260">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2" name="Folyamatábra: Bekötés 261">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3" name="Folyamatábra: Bekötés 262">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4" name="Folyamatábra: Bekötés 263">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5" name="Folyamatábra: Bekötés 264">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6" name="Folyamatábra: Bekötés 265">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7" name="Folyamatábra: Bekötés 266">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69" name="Folyamatábra: Bekötés 268">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70" name="Folyamatábra: Bekötés 269">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71" name="Folyamatábra: Bekötés 270">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72" name="Folyamatábra: Bekötés 271">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73" name="Folyamatábra: Bekötés 272">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1" name="Folyamatábra: Bekötés 290">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2" name="Folyamatábra: Bekötés 291">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3" name="Folyamatábra: Bekötés 292">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4" name="Folyamatábra: Bekötés 293">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5" name="Folyamatábra: Bekötés 294">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6" name="Folyamatábra: Bekötés 295">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7" name="Folyamatábra: Bekötés 296">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298" name="Folyamatábra: Bekötés 297">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74" name="Folyamatábra: Bekötés 173">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Lekerekített téglalap 19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96" name="Lekerekített téglalap 19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97" name="Lekerekített téglalap 19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98" name="Lekerekített téglalap 19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00" name="Lekerekített téglalap 199"/>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201" name="Lekerekített téglalap 20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04" name="Lekerekített téglalap 203"/>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05" name="Lekerekített téglalap 204"/>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06" name="Lekerekített téglalap 205"/>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07" name="Lekerekített téglalap 206"/>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08" name="Lekerekített téglalap 207"/>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9" name="Téglalap 208"/>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12" name="Téglalap 21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345" name="Téglalap 344"/>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346" name="Téglalap 345"/>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347" name="Lekerekített téglalap 346"/>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348" name="Lekerekített téglalap 347"/>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349" name="Lekerekített téglalap 348"/>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350" name="Lekerekített téglalap 349"/>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351" name="Lekerekített téglalap 350"/>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352" name="Folyamatábra: Bekötés 35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Folyamatábra: Bekötés 35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567424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9" name="Egyenes összekötő 138"/>
          <p:cNvCxnSpPr/>
          <p:nvPr/>
        </p:nvCxnSpPr>
        <p:spPr>
          <a:xfrm flipV="1">
            <a:off x="2963159" y="509777"/>
            <a:ext cx="472529" cy="145826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0" name="Egyenes összekötő 139"/>
          <p:cNvCxnSpPr/>
          <p:nvPr/>
        </p:nvCxnSpPr>
        <p:spPr>
          <a:xfrm flipV="1">
            <a:off x="2963159" y="709367"/>
            <a:ext cx="717009" cy="125867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1" name="Egyenes összekötő 140"/>
          <p:cNvCxnSpPr/>
          <p:nvPr/>
        </p:nvCxnSpPr>
        <p:spPr>
          <a:xfrm flipV="1">
            <a:off x="2963159" y="908957"/>
            <a:ext cx="883643" cy="105908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p:nvPr/>
        </p:nvCxnSpPr>
        <p:spPr>
          <a:xfrm flipV="1">
            <a:off x="2963159" y="1108547"/>
            <a:ext cx="1006251" cy="85949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5" name="Egyenes összekötő 144"/>
          <p:cNvCxnSpPr/>
          <p:nvPr/>
        </p:nvCxnSpPr>
        <p:spPr>
          <a:xfrm>
            <a:off x="2978975" y="2006224"/>
            <a:ext cx="1346293" cy="64522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2963159" y="2044408"/>
            <a:ext cx="1148159" cy="198162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endCxn id="316" idx="3"/>
          </p:cNvCxnSpPr>
          <p:nvPr/>
        </p:nvCxnSpPr>
        <p:spPr>
          <a:xfrm flipH="1" flipV="1">
            <a:off x="2146092" y="936052"/>
            <a:ext cx="726070" cy="103198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a:endCxn id="324" idx="3"/>
          </p:cNvCxnSpPr>
          <p:nvPr/>
        </p:nvCxnSpPr>
        <p:spPr>
          <a:xfrm flipH="1" flipV="1">
            <a:off x="2483493" y="570397"/>
            <a:ext cx="403298" cy="139764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a:endCxn id="320" idx="2"/>
          </p:cNvCxnSpPr>
          <p:nvPr/>
        </p:nvCxnSpPr>
        <p:spPr>
          <a:xfrm flipH="1" flipV="1">
            <a:off x="1822560" y="1651123"/>
            <a:ext cx="1064233" cy="31691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1" name="Csoportba foglalás 240"/>
          <p:cNvGrpSpPr/>
          <p:nvPr/>
        </p:nvGrpSpPr>
        <p:grpSpPr>
          <a:xfrm>
            <a:off x="2596716" y="576000"/>
            <a:ext cx="818636" cy="288000"/>
            <a:chOff x="2596716" y="620251"/>
            <a:chExt cx="818636" cy="288000"/>
          </a:xfrm>
        </p:grpSpPr>
        <p:sp>
          <p:nvSpPr>
            <p:cNvPr id="242" name="Folyamatábra: Bekötés 241">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Szövegdoboz 242">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1" name="Csoportba foglalás 270"/>
          <p:cNvGrpSpPr/>
          <p:nvPr/>
        </p:nvGrpSpPr>
        <p:grpSpPr>
          <a:xfrm>
            <a:off x="2718906" y="4732022"/>
            <a:ext cx="576000" cy="288000"/>
            <a:chOff x="2718906" y="4732022"/>
            <a:chExt cx="576000" cy="288000"/>
          </a:xfrm>
        </p:grpSpPr>
        <p:sp>
          <p:nvSpPr>
            <p:cNvPr id="272" name="Folyamatábra: Bekötés 27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54" name="Csoportba foglalás 153"/>
          <p:cNvGrpSpPr/>
          <p:nvPr/>
        </p:nvGrpSpPr>
        <p:grpSpPr>
          <a:xfrm>
            <a:off x="7164288" y="124563"/>
            <a:ext cx="1872208" cy="584806"/>
            <a:chOff x="1478147" y="1654714"/>
            <a:chExt cx="1454844" cy="550594"/>
          </a:xfrm>
        </p:grpSpPr>
        <p:sp>
          <p:nvSpPr>
            <p:cNvPr id="158" name="Ellipszis 157"/>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0" name="Szövegdoboz 11"/>
            <p:cNvSpPr txBox="1"/>
            <p:nvPr/>
          </p:nvSpPr>
          <p:spPr>
            <a:xfrm>
              <a:off x="1478147" y="1736038"/>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Extract and Ingest relational DB based on SIARD</a:t>
              </a:r>
              <a:endParaRPr lang="en-US" sz="1100">
                <a:ea typeface="Times New Roman"/>
              </a:endParaRPr>
            </a:p>
          </p:txBody>
        </p:sp>
      </p:grpSp>
      <p:pic>
        <p:nvPicPr>
          <p:cNvPr id="210" name="Kép 209"/>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11"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36" name="Egyenes összekötő nyíllal 235"/>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37" name="Szövegdoboz 236"/>
          <p:cNvSpPr txBox="1"/>
          <p:nvPr/>
        </p:nvSpPr>
        <p:spPr>
          <a:xfrm>
            <a:off x="6977876" y="1906835"/>
            <a:ext cx="2166123" cy="1569660"/>
          </a:xfrm>
          <a:prstGeom prst="rect">
            <a:avLst/>
          </a:prstGeom>
          <a:noFill/>
        </p:spPr>
        <p:txBody>
          <a:bodyPr wrap="square" rtlCol="0">
            <a:spAutoFit/>
          </a:bodyPr>
          <a:lstStyle/>
          <a:p>
            <a:r>
              <a:rPr lang="en-US" sz="1200" dirty="0" smtClean="0"/>
              <a:t>High-level business use case scenario to archive databases. The scenario includes </a:t>
            </a:r>
          </a:p>
          <a:p>
            <a:pPr marL="87313" indent="-87313">
              <a:buFont typeface="Arial" pitchFamily="34" charset="0"/>
              <a:buChar char="•"/>
            </a:pPr>
            <a:r>
              <a:rPr lang="en-US" sz="1200" dirty="0" smtClean="0"/>
              <a:t>export selected database tables, </a:t>
            </a:r>
          </a:p>
          <a:p>
            <a:pPr marL="87313" indent="-87313">
              <a:buFont typeface="Arial" pitchFamily="34" charset="0"/>
              <a:buChar char="•"/>
            </a:pPr>
            <a:r>
              <a:rPr lang="en-US" sz="1200" dirty="0" smtClean="0"/>
              <a:t>create SIARD packages,</a:t>
            </a:r>
          </a:p>
          <a:p>
            <a:pPr marL="87313" indent="-87313">
              <a:buFont typeface="Arial" pitchFamily="34" charset="0"/>
              <a:buChar char="•"/>
            </a:pPr>
            <a:r>
              <a:rPr lang="en-US" sz="1200" dirty="0" smtClean="0"/>
              <a:t>create SIP,</a:t>
            </a:r>
          </a:p>
          <a:p>
            <a:pPr marL="87313" indent="-87313">
              <a:buFont typeface="Arial" pitchFamily="34" charset="0"/>
              <a:buChar char="•"/>
            </a:pPr>
            <a:r>
              <a:rPr lang="en-US" sz="1200" dirty="0" smtClean="0"/>
              <a:t>ingest SIP.</a:t>
            </a:r>
            <a:endParaRPr lang="en-US" sz="1200" dirty="0"/>
          </a:p>
        </p:txBody>
      </p:sp>
      <p:sp>
        <p:nvSpPr>
          <p:cNvPr id="238" name="Szövegdoboz 237"/>
          <p:cNvSpPr txBox="1"/>
          <p:nvPr/>
        </p:nvSpPr>
        <p:spPr>
          <a:xfrm>
            <a:off x="6976556" y="4166959"/>
            <a:ext cx="2164932" cy="276999"/>
          </a:xfrm>
          <a:prstGeom prst="rect">
            <a:avLst/>
          </a:prstGeom>
          <a:noFill/>
        </p:spPr>
        <p:txBody>
          <a:bodyPr wrap="square" rtlCol="0">
            <a:spAutoFit/>
          </a:bodyPr>
          <a:lstStyle/>
          <a:p>
            <a:r>
              <a:rPr lang="en-US" sz="1200" smtClean="0"/>
              <a:t>Process: Pre-Ingest, Ingest</a:t>
            </a:r>
          </a:p>
        </p:txBody>
      </p:sp>
      <p:graphicFrame>
        <p:nvGraphicFramePr>
          <p:cNvPr id="161" name="Táblázat 160"/>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2" name="Folyamatábra: Bekötés 161">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Lekerekített téglalap 267"/>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5" name="Lekerekített téglalap 294"/>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8" name="Lekerekített téglalap 297"/>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2" name="Lekerekített téglalap 30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6" name="Téglalap 305"/>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7" name="Téglalap 306"/>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1" name="Lekerekített téglalap 310"/>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3" name="Folyamatábra: Bekötés 312">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cxnSp>
        <p:nvCxnSpPr>
          <p:cNvPr id="359" name="Egyenes összekötő 358"/>
          <p:cNvCxnSpPr>
            <a:stCxn id="162" idx="6"/>
          </p:cNvCxnSpPr>
          <p:nvPr/>
        </p:nvCxnSpPr>
        <p:spPr>
          <a:xfrm>
            <a:off x="2978975" y="2006224"/>
            <a:ext cx="1334659" cy="26167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61848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554159" y="257222"/>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Cím 1"/>
          <p:cNvSpPr txBox="1">
            <a:spLocks/>
          </p:cNvSpPr>
          <p:nvPr/>
        </p:nvSpPr>
        <p:spPr>
          <a:xfrm>
            <a:off x="1697935" y="1491630"/>
            <a:ext cx="2536465" cy="398822"/>
          </a:xfrm>
          <a:prstGeom prst="rect">
            <a:avLst/>
          </a:prstGeom>
          <a:scene3d>
            <a:camera prst="orthographicFront"/>
            <a:lightRig rig="soft" dir="t">
              <a:rot lat="0" lon="0" rev="10800000"/>
            </a:lightRig>
          </a:scene3d>
          <a:sp3d>
            <a:bevelT/>
          </a:sp3d>
        </p:spPr>
        <p:txBody>
          <a:bodyPr vert="horz" lIns="91440" tIns="45720" rIns="91440" bIns="45720" rtlCol="0" anchor="ctr">
            <a:noAutofit/>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2000" b="1" spc="150" dirty="0" smtClean="0">
                <a:ln w="11430"/>
                <a:solidFill>
                  <a:schemeClr val="tx1">
                    <a:lumMod val="50000"/>
                    <a:lumOff val="50000"/>
                  </a:schemeClr>
                </a:solidFill>
                <a:effectLst>
                  <a:outerShdw blurRad="25400" algn="tl" rotWithShape="0">
                    <a:srgbClr val="000000">
                      <a:alpha val="43000"/>
                    </a:srgbClr>
                  </a:outerShdw>
                </a:effectLst>
              </a:rPr>
              <a:t>E-ARK</a:t>
            </a:r>
          </a:p>
          <a:p>
            <a:r>
              <a:rPr lang="en-US" sz="2000" b="1" spc="150" dirty="0" smtClean="0">
                <a:ln w="11430"/>
                <a:solidFill>
                  <a:schemeClr val="tx1">
                    <a:lumMod val="50000"/>
                    <a:lumOff val="50000"/>
                  </a:schemeClr>
                </a:solidFill>
                <a:effectLst>
                  <a:outerShdw blurRad="25400" algn="tl" rotWithShape="0">
                    <a:srgbClr val="000000">
                      <a:alpha val="43000"/>
                    </a:srgbClr>
                  </a:outerShdw>
                </a:effectLst>
              </a:rPr>
              <a:t>General </a:t>
            </a:r>
            <a:r>
              <a:rPr lang="hu-HU" sz="2000" b="1" spc="150" dirty="0" err="1" smtClean="0">
                <a:ln w="11430"/>
                <a:solidFill>
                  <a:schemeClr val="tx1">
                    <a:lumMod val="50000"/>
                    <a:lumOff val="50000"/>
                  </a:schemeClr>
                </a:solidFill>
                <a:effectLst>
                  <a:outerShdw blurRad="25400" algn="tl" rotWithShape="0">
                    <a:srgbClr val="000000">
                      <a:alpha val="43000"/>
                    </a:srgbClr>
                  </a:outerShdw>
                </a:effectLst>
              </a:rPr>
              <a:t>Reference</a:t>
            </a:r>
            <a:endParaRPr lang="en-US" sz="2000" b="1" spc="150" dirty="0">
              <a:ln w="11430"/>
              <a:solidFill>
                <a:schemeClr val="tx1">
                  <a:lumMod val="50000"/>
                  <a:lumOff val="50000"/>
                </a:schemeClr>
              </a:solidFill>
              <a:effectLst>
                <a:outerShdw blurRad="25400" algn="tl" rotWithShape="0">
                  <a:srgbClr val="000000">
                    <a:alpha val="43000"/>
                  </a:srgbClr>
                </a:outerShdw>
              </a:effectLst>
            </a:endParaRPr>
          </a:p>
        </p:txBody>
      </p:sp>
      <p:grpSp>
        <p:nvGrpSpPr>
          <p:cNvPr id="7" name="Csoportba foglalás 6"/>
          <p:cNvGrpSpPr/>
          <p:nvPr/>
        </p:nvGrpSpPr>
        <p:grpSpPr>
          <a:xfrm>
            <a:off x="1779590" y="3003798"/>
            <a:ext cx="1165519" cy="432000"/>
            <a:chOff x="1862509" y="3003798"/>
            <a:chExt cx="1165519" cy="432000"/>
          </a:xfrm>
        </p:grpSpPr>
        <p:sp>
          <p:nvSpPr>
            <p:cNvPr id="115" name="Folyamatábra: Bekötés 114">
              <a:hlinkClick r:id="rId3" action="ppaction://hlinksldjump"/>
            </p:cNvPr>
            <p:cNvSpPr>
              <a:spLocks/>
            </p:cNvSpPr>
            <p:nvPr/>
          </p:nvSpPr>
          <p:spPr>
            <a:xfrm>
              <a:off x="1979712" y="3003798"/>
              <a:ext cx="900000" cy="432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Szövegdoboz 115">
              <a:hlinkClick r:id="rId3" action="ppaction://hlinksldjump"/>
            </p:cNvPr>
            <p:cNvSpPr txBox="1"/>
            <p:nvPr/>
          </p:nvSpPr>
          <p:spPr>
            <a:xfrm>
              <a:off x="1862509" y="3099659"/>
              <a:ext cx="1165519"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smtClean="0">
                  <a:solidFill>
                    <a:schemeClr val="tx1"/>
                  </a:solidFill>
                </a:rPr>
                <a:t>Use cases</a:t>
              </a:r>
              <a:endParaRPr lang="en-US" sz="1400">
                <a:solidFill>
                  <a:schemeClr val="tx1"/>
                </a:solidFill>
              </a:endParaRPr>
            </a:p>
          </p:txBody>
        </p:sp>
      </p:grpSp>
      <p:grpSp>
        <p:nvGrpSpPr>
          <p:cNvPr id="8" name="Csoportba foglalás 7"/>
          <p:cNvGrpSpPr/>
          <p:nvPr/>
        </p:nvGrpSpPr>
        <p:grpSpPr>
          <a:xfrm>
            <a:off x="3023928" y="3003798"/>
            <a:ext cx="900000" cy="432000"/>
            <a:chOff x="2763889" y="3003798"/>
            <a:chExt cx="900000" cy="432000"/>
          </a:xfrm>
        </p:grpSpPr>
        <p:sp>
          <p:nvSpPr>
            <p:cNvPr id="119" name="Folyamatábra: Bekötés 118">
              <a:hlinkClick r:id="rId4" action="ppaction://hlinksldjump"/>
            </p:cNvPr>
            <p:cNvSpPr>
              <a:spLocks/>
            </p:cNvSpPr>
            <p:nvPr/>
          </p:nvSpPr>
          <p:spPr>
            <a:xfrm>
              <a:off x="2763889" y="3003798"/>
              <a:ext cx="900000" cy="432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Szövegdoboz 116">
              <a:hlinkClick r:id="rId4" action="ppaction://hlinksldjump"/>
            </p:cNvPr>
            <p:cNvSpPr txBox="1"/>
            <p:nvPr/>
          </p:nvSpPr>
          <p:spPr>
            <a:xfrm>
              <a:off x="2871896" y="3107610"/>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smtClean="0">
                  <a:solidFill>
                    <a:schemeClr val="tx1"/>
                  </a:solidFill>
                </a:rPr>
                <a:t>Tools</a:t>
              </a:r>
              <a:endParaRPr lang="en-US" sz="1400">
                <a:solidFill>
                  <a:schemeClr val="tx1"/>
                </a:solidFill>
              </a:endParaRPr>
            </a:p>
          </p:txBody>
        </p:sp>
      </p:grpSp>
      <p:grpSp>
        <p:nvGrpSpPr>
          <p:cNvPr id="9" name="Csoportba foglalás 8"/>
          <p:cNvGrpSpPr/>
          <p:nvPr/>
        </p:nvGrpSpPr>
        <p:grpSpPr>
          <a:xfrm>
            <a:off x="2483768" y="3579910"/>
            <a:ext cx="900000" cy="432000"/>
            <a:chOff x="2783507" y="3580442"/>
            <a:chExt cx="900000" cy="432000"/>
          </a:xfrm>
        </p:grpSpPr>
        <p:sp>
          <p:nvSpPr>
            <p:cNvPr id="114" name="Folyamatábra: Bekötés 113">
              <a:hlinkClick r:id="rId5" action="ppaction://hlinksldjump"/>
            </p:cNvPr>
            <p:cNvSpPr>
              <a:spLocks/>
            </p:cNvSpPr>
            <p:nvPr/>
          </p:nvSpPr>
          <p:spPr>
            <a:xfrm>
              <a:off x="2783507" y="3580442"/>
              <a:ext cx="900000" cy="432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Szövegdoboz 117">
              <a:hlinkClick r:id="rId5" action="ppaction://hlinksldjump"/>
            </p:cNvPr>
            <p:cNvSpPr txBox="1"/>
            <p:nvPr/>
          </p:nvSpPr>
          <p:spPr>
            <a:xfrm>
              <a:off x="2879847" y="369207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18" name="Téglalap 17"/>
          <p:cNvSpPr/>
          <p:nvPr/>
        </p:nvSpPr>
        <p:spPr>
          <a:xfrm>
            <a:off x="6976557" y="0"/>
            <a:ext cx="2164931" cy="5143500"/>
          </a:xfrm>
          <a:prstGeom prst="rect">
            <a:avLst/>
          </a:prstGeom>
          <a:blipFill dpi="0" rotWithShape="1">
            <a:blip r:embed="rId6">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Szövegdoboz 18"/>
          <p:cNvSpPr txBox="1"/>
          <p:nvPr/>
        </p:nvSpPr>
        <p:spPr>
          <a:xfrm>
            <a:off x="6976557" y="-20538"/>
            <a:ext cx="2131947" cy="3716402"/>
          </a:xfrm>
          <a:prstGeom prst="rect">
            <a:avLst/>
          </a:prstGeom>
          <a:noFill/>
        </p:spPr>
        <p:txBody>
          <a:bodyPr wrap="square" rtlCol="0">
            <a:spAutoFit/>
          </a:bodyPr>
          <a:lstStyle/>
          <a:p>
            <a:pPr>
              <a:lnSpc>
                <a:spcPct val="150000"/>
              </a:lnSpc>
            </a:pPr>
            <a:r>
              <a:rPr lang="en-GB" b="1" dirty="0" smtClean="0">
                <a:solidFill>
                  <a:schemeClr val="tx1">
                    <a:lumMod val="75000"/>
                    <a:lumOff val="25000"/>
                  </a:schemeClr>
                </a:solidFill>
              </a:rPr>
              <a:t>E-ARK</a:t>
            </a:r>
            <a:r>
              <a:rPr lang="en-GB" dirty="0" smtClean="0">
                <a:solidFill>
                  <a:schemeClr val="tx1">
                    <a:lumMod val="75000"/>
                    <a:lumOff val="25000"/>
                  </a:schemeClr>
                </a:solidFill>
              </a:rPr>
              <a:t> </a:t>
            </a:r>
            <a:br>
              <a:rPr lang="en-GB" dirty="0" smtClean="0">
                <a:solidFill>
                  <a:schemeClr val="tx1">
                    <a:lumMod val="75000"/>
                    <a:lumOff val="25000"/>
                  </a:schemeClr>
                </a:solidFill>
              </a:rPr>
            </a:br>
            <a:endParaRPr lang="en-GB" sz="300" dirty="0" smtClean="0">
              <a:solidFill>
                <a:schemeClr val="tx1">
                  <a:lumMod val="75000"/>
                  <a:lumOff val="25000"/>
                </a:schemeClr>
              </a:solidFill>
            </a:endParaRPr>
          </a:p>
          <a:p>
            <a:pPr algn="just"/>
            <a:r>
              <a:rPr lang="en-GB" sz="1200" dirty="0" smtClean="0">
                <a:solidFill>
                  <a:schemeClr val="tx1">
                    <a:lumMod val="75000"/>
                    <a:lumOff val="25000"/>
                  </a:schemeClr>
                </a:solidFill>
              </a:rPr>
              <a:t>The E-ARK project aims for Pan-European harmonization  of electronic archival use cases, processes and format specifications by improving interoperability of pre-ingest, ingest, preservation and access tools and software elements.</a:t>
            </a:r>
          </a:p>
          <a:p>
            <a:pPr algn="just"/>
            <a:endParaRPr lang="en-GB" sz="1200" dirty="0" smtClean="0">
              <a:solidFill>
                <a:schemeClr val="tx1">
                  <a:lumMod val="75000"/>
                  <a:lumOff val="25000"/>
                </a:schemeClr>
              </a:solidFill>
            </a:endParaRPr>
          </a:p>
          <a:p>
            <a:pPr algn="just"/>
            <a:r>
              <a:rPr lang="en-GB" sz="1200" dirty="0" smtClean="0">
                <a:solidFill>
                  <a:schemeClr val="tx1">
                    <a:lumMod val="75000"/>
                    <a:lumOff val="25000"/>
                  </a:schemeClr>
                </a:solidFill>
              </a:rPr>
              <a:t>This General Reference presents the relationship between the core E-ARK elements: Use cases, Tools, Pilots and E-ARK Format specifications. Selecting one of the buttons leads to the cross-reference view of the topic. </a:t>
            </a:r>
            <a:endParaRPr lang="en-GB" sz="1200" dirty="0">
              <a:solidFill>
                <a:schemeClr val="tx1">
                  <a:lumMod val="75000"/>
                  <a:lumOff val="25000"/>
                </a:schemeClr>
              </a:solidFill>
            </a:endParaRPr>
          </a:p>
        </p:txBody>
      </p:sp>
      <p:sp>
        <p:nvSpPr>
          <p:cNvPr id="20" name="Szövegdoboz 19"/>
          <p:cNvSpPr txBox="1"/>
          <p:nvPr/>
        </p:nvSpPr>
        <p:spPr>
          <a:xfrm>
            <a:off x="8163072" y="4227934"/>
            <a:ext cx="1009488" cy="340734"/>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hlinkClick r:id="rId7"/>
              </a:rPr>
              <a:t>Web site</a:t>
            </a:r>
            <a:endParaRPr lang="en-US" dirty="0"/>
          </a:p>
        </p:txBody>
      </p:sp>
      <p:sp>
        <p:nvSpPr>
          <p:cNvPr id="21" name="Szövegdoboz 20"/>
          <p:cNvSpPr txBox="1"/>
          <p:nvPr/>
        </p:nvSpPr>
        <p:spPr>
          <a:xfrm>
            <a:off x="7413078" y="4516299"/>
            <a:ext cx="1759483" cy="340734"/>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t>Description of Work</a:t>
            </a:r>
          </a:p>
        </p:txBody>
      </p:sp>
      <p:sp>
        <p:nvSpPr>
          <p:cNvPr id="22" name="Szövegdoboz 21"/>
          <p:cNvSpPr txBox="1"/>
          <p:nvPr/>
        </p:nvSpPr>
        <p:spPr>
          <a:xfrm>
            <a:off x="7674416" y="4823304"/>
            <a:ext cx="1498145" cy="340734"/>
          </a:xfrm>
          <a:prstGeom prst="rect">
            <a:avLst/>
          </a:prstGeom>
          <a:noFill/>
        </p:spPr>
        <p:txBody>
          <a:bodyPr wrap="square" rtlCol="0">
            <a:spAutoFit/>
          </a:bodyPr>
          <a:lstStyle>
            <a:defPPr>
              <a:defRPr lang="en-US"/>
            </a:defPPr>
            <a:lvl1pPr algn="r">
              <a:lnSpc>
                <a:spcPct val="150000"/>
              </a:lnSpc>
              <a:defRPr sz="1200">
                <a:solidFill>
                  <a:schemeClr val="tx1">
                    <a:lumMod val="65000"/>
                    <a:lumOff val="35000"/>
                  </a:schemeClr>
                </a:solidFill>
              </a:defRPr>
            </a:lvl1pPr>
          </a:lstStyle>
          <a:p>
            <a:r>
              <a:rPr lang="en-US" dirty="0"/>
              <a:t>Final Report</a:t>
            </a:r>
          </a:p>
        </p:txBody>
      </p:sp>
      <p:grpSp>
        <p:nvGrpSpPr>
          <p:cNvPr id="23" name="Csoportba foglalás 22"/>
          <p:cNvGrpSpPr/>
          <p:nvPr/>
        </p:nvGrpSpPr>
        <p:grpSpPr>
          <a:xfrm>
            <a:off x="2627784" y="4659982"/>
            <a:ext cx="576000" cy="288000"/>
            <a:chOff x="2718906" y="4732022"/>
            <a:chExt cx="576000" cy="288000"/>
          </a:xfrm>
        </p:grpSpPr>
        <p:sp>
          <p:nvSpPr>
            <p:cNvPr id="24" name="Folyamatábra: Bekötés 23">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235565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9" name="Egyenes összekötő 138"/>
          <p:cNvCxnSpPr/>
          <p:nvPr/>
        </p:nvCxnSpPr>
        <p:spPr>
          <a:xfrm flipV="1">
            <a:off x="2978975" y="1308137"/>
            <a:ext cx="1091776" cy="85843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0" name="Egyenes összekötő 139"/>
          <p:cNvCxnSpPr/>
          <p:nvPr/>
        </p:nvCxnSpPr>
        <p:spPr>
          <a:xfrm flipV="1">
            <a:off x="2978975" y="1507727"/>
            <a:ext cx="1174709" cy="65884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1" name="Egyenes összekötő 140"/>
          <p:cNvCxnSpPr/>
          <p:nvPr/>
        </p:nvCxnSpPr>
        <p:spPr>
          <a:xfrm flipV="1">
            <a:off x="2978975" y="1868723"/>
            <a:ext cx="1269001" cy="29785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3" name="Egyenes összekötő 142"/>
          <p:cNvCxnSpPr/>
          <p:nvPr/>
        </p:nvCxnSpPr>
        <p:spPr>
          <a:xfrm flipV="1">
            <a:off x="2978975" y="1707317"/>
            <a:ext cx="1231859" cy="45508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endCxn id="315" idx="3"/>
          </p:cNvCxnSpPr>
          <p:nvPr/>
        </p:nvCxnSpPr>
        <p:spPr>
          <a:xfrm flipH="1" flipV="1">
            <a:off x="2287326" y="756882"/>
            <a:ext cx="599465" cy="137151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a:endCxn id="316" idx="3"/>
          </p:cNvCxnSpPr>
          <p:nvPr/>
        </p:nvCxnSpPr>
        <p:spPr>
          <a:xfrm flipH="1" flipV="1">
            <a:off x="2146092" y="936052"/>
            <a:ext cx="740699" cy="119234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319" idx="2"/>
          </p:cNvCxnSpPr>
          <p:nvPr/>
        </p:nvCxnSpPr>
        <p:spPr>
          <a:xfrm flipH="1" flipV="1">
            <a:off x="1882725" y="1464638"/>
            <a:ext cx="1004067" cy="66375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a:endCxn id="317" idx="3"/>
          </p:cNvCxnSpPr>
          <p:nvPr/>
        </p:nvCxnSpPr>
        <p:spPr>
          <a:xfrm flipH="1" flipV="1">
            <a:off x="2031699" y="1122537"/>
            <a:ext cx="859460" cy="99946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a:endCxn id="320" idx="2"/>
          </p:cNvCxnSpPr>
          <p:nvPr/>
        </p:nvCxnSpPr>
        <p:spPr>
          <a:xfrm flipH="1" flipV="1">
            <a:off x="1822560" y="1651123"/>
            <a:ext cx="1064232" cy="47726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5" name="Csoportba foglalás 244"/>
          <p:cNvGrpSpPr/>
          <p:nvPr/>
        </p:nvGrpSpPr>
        <p:grpSpPr>
          <a:xfrm>
            <a:off x="2596716" y="576000"/>
            <a:ext cx="818636" cy="288000"/>
            <a:chOff x="2596716" y="620251"/>
            <a:chExt cx="818636" cy="288000"/>
          </a:xfrm>
        </p:grpSpPr>
        <p:sp>
          <p:nvSpPr>
            <p:cNvPr id="246" name="Folyamatábra: Bekötés 245">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Szövegdoboz 246">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75" name="Csoportba foglalás 274"/>
          <p:cNvGrpSpPr/>
          <p:nvPr/>
        </p:nvGrpSpPr>
        <p:grpSpPr>
          <a:xfrm>
            <a:off x="2718906" y="4732022"/>
            <a:ext cx="576000" cy="288000"/>
            <a:chOff x="2718906" y="4732022"/>
            <a:chExt cx="576000" cy="288000"/>
          </a:xfrm>
        </p:grpSpPr>
        <p:sp>
          <p:nvSpPr>
            <p:cNvPr id="276" name="Folyamatábra: Bekötés 275">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9" name="Csoportba foglalás 148"/>
          <p:cNvGrpSpPr/>
          <p:nvPr/>
        </p:nvGrpSpPr>
        <p:grpSpPr>
          <a:xfrm>
            <a:off x="7132040" y="124563"/>
            <a:ext cx="1952169" cy="584806"/>
            <a:chOff x="1453086" y="1654714"/>
            <a:chExt cx="1516979" cy="550594"/>
          </a:xfrm>
        </p:grpSpPr>
        <p:sp>
          <p:nvSpPr>
            <p:cNvPr id="152" name="Ellipszis 15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54" name="Szövegdoboz 11"/>
            <p:cNvSpPr txBox="1"/>
            <p:nvPr/>
          </p:nvSpPr>
          <p:spPr>
            <a:xfrm>
              <a:off x="1453086" y="1683637"/>
              <a:ext cx="151697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ea typeface="Times New Roman"/>
                </a:rPr>
                <a:t>Extract </a:t>
              </a:r>
              <a:r>
                <a:rPr lang="hu-HU" sz="1100" dirty="0" smtClean="0">
                  <a:ea typeface="Times New Roman"/>
                </a:rPr>
                <a:t>and Ingest </a:t>
              </a:r>
              <a:r>
                <a:rPr lang="en-US" sz="1100" dirty="0" smtClean="0">
                  <a:ea typeface="Times New Roman"/>
                </a:rPr>
                <a:t>ERMS </a:t>
              </a:r>
              <a:r>
                <a:rPr lang="en-US" sz="1100" dirty="0">
                  <a:ea typeface="Times New Roman"/>
                </a:rPr>
                <a:t>records based </a:t>
              </a:r>
              <a:r>
                <a:rPr lang="en-US" sz="1100" dirty="0" smtClean="0">
                  <a:ea typeface="Times New Roman"/>
                </a:rPr>
                <a:t>on </a:t>
              </a:r>
              <a:r>
                <a:rPr lang="en-US" sz="1100" dirty="0">
                  <a:ea typeface="Times New Roman"/>
                </a:rPr>
                <a:t>MoReq2010</a:t>
              </a:r>
            </a:p>
          </p:txBody>
        </p:sp>
      </p:grpSp>
      <p:pic>
        <p:nvPicPr>
          <p:cNvPr id="158" name="Kép 15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5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60" name="Egyenes összekötő nyíllal 15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61" name="Szövegdoboz 160"/>
          <p:cNvSpPr txBox="1"/>
          <p:nvPr/>
        </p:nvSpPr>
        <p:spPr>
          <a:xfrm>
            <a:off x="6977876" y="1906835"/>
            <a:ext cx="2166123" cy="1569660"/>
          </a:xfrm>
          <a:prstGeom prst="rect">
            <a:avLst/>
          </a:prstGeom>
          <a:noFill/>
        </p:spPr>
        <p:txBody>
          <a:bodyPr wrap="square" rtlCol="0">
            <a:spAutoFit/>
          </a:bodyPr>
          <a:lstStyle/>
          <a:p>
            <a:r>
              <a:rPr lang="en-US" sz="1200" dirty="0" smtClean="0"/>
              <a:t>High-level business use case scenario to archive databases. The scenario includes </a:t>
            </a:r>
          </a:p>
          <a:p>
            <a:pPr marL="87313" indent="-87313">
              <a:buFont typeface="Arial" pitchFamily="34" charset="0"/>
              <a:buChar char="•"/>
            </a:pPr>
            <a:r>
              <a:rPr lang="en-US" sz="1200" dirty="0" smtClean="0"/>
              <a:t>export selected </a:t>
            </a:r>
            <a:r>
              <a:rPr lang="hu-HU" sz="1200" dirty="0" err="1" smtClean="0"/>
              <a:t>records</a:t>
            </a:r>
            <a:r>
              <a:rPr lang="hu-HU" sz="1200" dirty="0" smtClean="0"/>
              <a:t> </a:t>
            </a:r>
            <a:r>
              <a:rPr lang="hu-HU" sz="1200" dirty="0" err="1" smtClean="0"/>
              <a:t>from</a:t>
            </a:r>
            <a:r>
              <a:rPr lang="hu-HU" sz="1200" dirty="0" smtClean="0"/>
              <a:t> ERMS</a:t>
            </a:r>
            <a:r>
              <a:rPr lang="en-US" sz="1200" dirty="0" smtClean="0"/>
              <a:t>, </a:t>
            </a:r>
          </a:p>
          <a:p>
            <a:pPr marL="87313" indent="-87313">
              <a:buFont typeface="Arial" pitchFamily="34" charset="0"/>
              <a:buChar char="•"/>
            </a:pPr>
            <a:r>
              <a:rPr lang="en-US" sz="1200" dirty="0" smtClean="0"/>
              <a:t>create S</a:t>
            </a:r>
            <a:r>
              <a:rPr lang="hu-HU" sz="1200" dirty="0" smtClean="0"/>
              <a:t>MURF </a:t>
            </a:r>
            <a:r>
              <a:rPr lang="hu-HU" sz="1200" dirty="0" err="1" smtClean="0"/>
              <a:t>structure</a:t>
            </a:r>
            <a:r>
              <a:rPr lang="en-US" sz="1200" dirty="0" smtClean="0"/>
              <a:t>,</a:t>
            </a:r>
          </a:p>
          <a:p>
            <a:pPr marL="87313" indent="-87313">
              <a:buFont typeface="Arial" pitchFamily="34" charset="0"/>
              <a:buChar char="•"/>
            </a:pPr>
            <a:r>
              <a:rPr lang="en-US" sz="1200" dirty="0" smtClean="0"/>
              <a:t>create SIP,</a:t>
            </a:r>
          </a:p>
          <a:p>
            <a:pPr marL="87313" indent="-87313">
              <a:buFont typeface="Arial" pitchFamily="34" charset="0"/>
              <a:buChar char="•"/>
            </a:pPr>
            <a:r>
              <a:rPr lang="en-US" sz="1200" dirty="0" smtClean="0"/>
              <a:t>ingest SIP.</a:t>
            </a:r>
            <a:endParaRPr lang="en-US" sz="1200" dirty="0"/>
          </a:p>
        </p:txBody>
      </p:sp>
      <p:sp>
        <p:nvSpPr>
          <p:cNvPr id="164" name="Szövegdoboz 163"/>
          <p:cNvSpPr txBox="1"/>
          <p:nvPr/>
        </p:nvSpPr>
        <p:spPr>
          <a:xfrm>
            <a:off x="6976556" y="4166959"/>
            <a:ext cx="2164932" cy="276999"/>
          </a:xfrm>
          <a:prstGeom prst="rect">
            <a:avLst/>
          </a:prstGeom>
          <a:noFill/>
        </p:spPr>
        <p:txBody>
          <a:bodyPr wrap="square" rtlCol="0">
            <a:spAutoFit/>
          </a:bodyPr>
          <a:lstStyle/>
          <a:p>
            <a:r>
              <a:rPr lang="en-US" sz="1200" smtClean="0"/>
              <a:t>Process: Pre-Ingest, Ingest</a:t>
            </a:r>
          </a:p>
        </p:txBody>
      </p:sp>
      <p:graphicFrame>
        <p:nvGraphicFramePr>
          <p:cNvPr id="165" name="Táblázat 164"/>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6" name="Folyamatábra: Bekötés 165">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Lekerekített téglalap 271"/>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5" name="Lekerekített téglalap 294"/>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8" name="Lekerekített téglalap 297"/>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2" name="Lekerekített téglalap 30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6" name="Téglalap 305"/>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7" name="Téglalap 306"/>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1" name="Lekerekített téglalap 310"/>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3" name="Folyamatábra: Bekötés 312">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6" name="Folyamatábra: Bekötés 145">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Lekerekített téglalap 182"/>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4" name="Lekerekített téglalap 19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5" name="Lekerekített téglalap 19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6" name="Lekerekített téglalap 19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7" name="Téglalap 19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8" name="Téglalap 19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9" name="Téglalap 19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0" name="Téglalap 19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1" name="Lekerekített téglalap 20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6" name="Folyamatábra: Bekötés 205">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24293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2963159" y="2375934"/>
            <a:ext cx="1067422" cy="184303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a:endCxn id="312" idx="3"/>
          </p:cNvCxnSpPr>
          <p:nvPr/>
        </p:nvCxnSpPr>
        <p:spPr>
          <a:xfrm flipH="1" flipV="1">
            <a:off x="2146092" y="936052"/>
            <a:ext cx="740699" cy="136351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315" idx="3"/>
          </p:cNvCxnSpPr>
          <p:nvPr/>
        </p:nvCxnSpPr>
        <p:spPr>
          <a:xfrm flipH="1" flipV="1">
            <a:off x="1866909" y="1502822"/>
            <a:ext cx="1019882" cy="79674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a:endCxn id="313" idx="3"/>
          </p:cNvCxnSpPr>
          <p:nvPr/>
        </p:nvCxnSpPr>
        <p:spPr>
          <a:xfrm flipH="1" flipV="1">
            <a:off x="2031699" y="1122537"/>
            <a:ext cx="855092" cy="117702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a:endCxn id="316" idx="3"/>
          </p:cNvCxnSpPr>
          <p:nvPr/>
        </p:nvCxnSpPr>
        <p:spPr>
          <a:xfrm flipH="1" flipV="1">
            <a:off x="1806744" y="1689307"/>
            <a:ext cx="1080047" cy="61025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39" name="Csoportba foglalás 238"/>
          <p:cNvGrpSpPr/>
          <p:nvPr/>
        </p:nvGrpSpPr>
        <p:grpSpPr>
          <a:xfrm>
            <a:off x="2596716" y="576000"/>
            <a:ext cx="818636" cy="288000"/>
            <a:chOff x="2596716" y="620251"/>
            <a:chExt cx="818636" cy="288000"/>
          </a:xfrm>
        </p:grpSpPr>
        <p:sp>
          <p:nvSpPr>
            <p:cNvPr id="240" name="Folyamatábra: Bekötés 239">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Szövegdoboz 240">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69" name="Csoportba foglalás 268"/>
          <p:cNvGrpSpPr/>
          <p:nvPr/>
        </p:nvGrpSpPr>
        <p:grpSpPr>
          <a:xfrm>
            <a:off x="2718906" y="4732022"/>
            <a:ext cx="576000" cy="288000"/>
            <a:chOff x="2718906" y="4732022"/>
            <a:chExt cx="576000" cy="288000"/>
          </a:xfrm>
        </p:grpSpPr>
        <p:sp>
          <p:nvSpPr>
            <p:cNvPr id="270" name="Folyamatábra: Bekötés 26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5" name="Csoportba foglalás 144"/>
          <p:cNvGrpSpPr/>
          <p:nvPr/>
        </p:nvGrpSpPr>
        <p:grpSpPr>
          <a:xfrm>
            <a:off x="7164291" y="124563"/>
            <a:ext cx="1872209" cy="584806"/>
            <a:chOff x="1478147" y="1654714"/>
            <a:chExt cx="1454844" cy="550594"/>
          </a:xfrm>
        </p:grpSpPr>
        <p:sp>
          <p:nvSpPr>
            <p:cNvPr id="146" name="Ellipszis 145"/>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7" name="Szövegdoboz 11"/>
            <p:cNvSpPr txBox="1"/>
            <p:nvPr/>
          </p:nvSpPr>
          <p:spPr>
            <a:xfrm>
              <a:off x="1534100" y="1713580"/>
              <a:ext cx="1342932"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ea typeface="Times New Roman"/>
                </a:rPr>
                <a:t>Extract </a:t>
              </a:r>
              <a:r>
                <a:rPr lang="hu-HU" sz="1100" dirty="0" smtClean="0">
                  <a:ea typeface="Times New Roman"/>
                </a:rPr>
                <a:t>and Ingest </a:t>
              </a:r>
              <a:r>
                <a:rPr lang="en-US" sz="1100" dirty="0" smtClean="0">
                  <a:ea typeface="Times New Roman"/>
                </a:rPr>
                <a:t>files </a:t>
              </a:r>
              <a:r>
                <a:rPr lang="en-US" sz="1100" dirty="0">
                  <a:ea typeface="Times New Roman"/>
                </a:rPr>
                <a:t>from simple </a:t>
              </a:r>
              <a:r>
                <a:rPr lang="en-US" sz="1100" dirty="0" smtClean="0">
                  <a:ea typeface="Times New Roman"/>
                </a:rPr>
                <a:t>file-system</a:t>
              </a:r>
              <a:endParaRPr lang="en-US" sz="1100" dirty="0">
                <a:ea typeface="Times New Roman"/>
              </a:endParaRPr>
            </a:p>
          </p:txBody>
        </p:sp>
      </p:grpSp>
      <p:pic>
        <p:nvPicPr>
          <p:cNvPr id="148" name="Kép 14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4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50" name="Egyenes összekötő nyíllal 14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54" name="Szövegdoboz 153"/>
          <p:cNvSpPr txBox="1"/>
          <p:nvPr/>
        </p:nvSpPr>
        <p:spPr>
          <a:xfrm>
            <a:off x="6977876" y="1906835"/>
            <a:ext cx="2166123" cy="1754326"/>
          </a:xfrm>
          <a:prstGeom prst="rect">
            <a:avLst/>
          </a:prstGeom>
          <a:noFill/>
        </p:spPr>
        <p:txBody>
          <a:bodyPr wrap="square" rtlCol="0">
            <a:spAutoFit/>
          </a:bodyPr>
          <a:lstStyle/>
          <a:p>
            <a:r>
              <a:rPr lang="en-US" sz="1200" dirty="0" smtClean="0"/>
              <a:t>High-level business use case scenario to archive databases. The scenario includes </a:t>
            </a:r>
          </a:p>
          <a:p>
            <a:pPr marL="87313" indent="-87313">
              <a:buFont typeface="Arial" pitchFamily="34" charset="0"/>
              <a:buChar char="•"/>
            </a:pPr>
            <a:r>
              <a:rPr lang="hu-HU" sz="1200" dirty="0" err="1" smtClean="0"/>
              <a:t>collect</a:t>
            </a:r>
            <a:r>
              <a:rPr lang="en-US" sz="1200" dirty="0" smtClean="0"/>
              <a:t> selected </a:t>
            </a:r>
            <a:r>
              <a:rPr lang="hu-HU" sz="1200" dirty="0" err="1" smtClean="0"/>
              <a:t>files</a:t>
            </a:r>
            <a:r>
              <a:rPr lang="en-US" sz="1200" dirty="0" smtClean="0"/>
              <a:t>, </a:t>
            </a:r>
            <a:endParaRPr lang="hu-HU" sz="1200" dirty="0" smtClean="0"/>
          </a:p>
          <a:p>
            <a:pPr marL="87313" indent="-87313">
              <a:buFont typeface="Arial" pitchFamily="34" charset="0"/>
              <a:buChar char="•"/>
            </a:pPr>
            <a:r>
              <a:rPr lang="hu-HU" sz="1200" dirty="0" err="1"/>
              <a:t>create</a:t>
            </a:r>
            <a:r>
              <a:rPr lang="hu-HU" sz="1200" dirty="0"/>
              <a:t> </a:t>
            </a:r>
            <a:r>
              <a:rPr lang="hu-HU" sz="1200" dirty="0" err="1" smtClean="0"/>
              <a:t>metadata</a:t>
            </a:r>
            <a:r>
              <a:rPr lang="hu-HU" sz="1200" dirty="0" smtClean="0"/>
              <a:t>,</a:t>
            </a:r>
            <a:endParaRPr lang="en-US" sz="1200" dirty="0" smtClean="0"/>
          </a:p>
          <a:p>
            <a:pPr marL="87313" indent="-87313">
              <a:buFont typeface="Arial" pitchFamily="34" charset="0"/>
              <a:buChar char="•"/>
            </a:pPr>
            <a:r>
              <a:rPr lang="hu-HU" sz="1200" dirty="0"/>
              <a:t>c</a:t>
            </a:r>
            <a:r>
              <a:rPr lang="en-US" sz="1200" dirty="0" err="1" smtClean="0"/>
              <a:t>reate</a:t>
            </a:r>
            <a:r>
              <a:rPr lang="hu-HU" sz="1200" dirty="0" smtClean="0"/>
              <a:t> </a:t>
            </a:r>
            <a:r>
              <a:rPr lang="hu-HU" sz="1200" dirty="0" err="1" smtClean="0"/>
              <a:t>the</a:t>
            </a:r>
            <a:r>
              <a:rPr lang="hu-HU" sz="1200" dirty="0" smtClean="0"/>
              <a:t> </a:t>
            </a:r>
            <a:r>
              <a:rPr lang="hu-HU" sz="1200" dirty="0" err="1" smtClean="0"/>
              <a:t>required</a:t>
            </a:r>
            <a:r>
              <a:rPr lang="hu-HU" sz="1200" dirty="0" smtClean="0"/>
              <a:t> </a:t>
            </a:r>
            <a:r>
              <a:rPr lang="hu-HU" sz="1200" dirty="0" err="1" smtClean="0"/>
              <a:t>folder</a:t>
            </a:r>
            <a:r>
              <a:rPr lang="hu-HU" sz="1200" dirty="0" smtClean="0"/>
              <a:t> </a:t>
            </a:r>
            <a:r>
              <a:rPr lang="hu-HU" sz="1200" dirty="0" err="1" smtClean="0"/>
              <a:t>structure</a:t>
            </a:r>
            <a:r>
              <a:rPr lang="en-US" sz="1200" dirty="0" smtClean="0"/>
              <a:t>,</a:t>
            </a:r>
          </a:p>
          <a:p>
            <a:pPr marL="87313" indent="-87313">
              <a:buFont typeface="Arial" pitchFamily="34" charset="0"/>
              <a:buChar char="•"/>
            </a:pPr>
            <a:r>
              <a:rPr lang="en-US" sz="1200" dirty="0" smtClean="0"/>
              <a:t>create SIP,</a:t>
            </a:r>
          </a:p>
          <a:p>
            <a:pPr marL="87313" indent="-87313">
              <a:buFont typeface="Arial" pitchFamily="34" charset="0"/>
              <a:buChar char="•"/>
            </a:pPr>
            <a:r>
              <a:rPr lang="en-US" sz="1200" dirty="0" smtClean="0"/>
              <a:t>ingest SIP.</a:t>
            </a:r>
            <a:endParaRPr lang="en-US" sz="1200" dirty="0"/>
          </a:p>
        </p:txBody>
      </p:sp>
      <p:sp>
        <p:nvSpPr>
          <p:cNvPr id="158" name="Szövegdoboz 157"/>
          <p:cNvSpPr txBox="1"/>
          <p:nvPr/>
        </p:nvSpPr>
        <p:spPr>
          <a:xfrm>
            <a:off x="6976556" y="4166959"/>
            <a:ext cx="2164932" cy="276999"/>
          </a:xfrm>
          <a:prstGeom prst="rect">
            <a:avLst/>
          </a:prstGeom>
          <a:noFill/>
        </p:spPr>
        <p:txBody>
          <a:bodyPr wrap="square" rtlCol="0">
            <a:spAutoFit/>
          </a:bodyPr>
          <a:lstStyle/>
          <a:p>
            <a:r>
              <a:rPr lang="en-US" sz="1200" smtClean="0"/>
              <a:t>Process: Pre-Ingest, Ingest</a:t>
            </a:r>
          </a:p>
        </p:txBody>
      </p:sp>
      <p:graphicFrame>
        <p:nvGraphicFramePr>
          <p:cNvPr id="159" name="Táblázat 158"/>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4" name="Folyamatábra: Bekötés 163">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Lekerekített téglalap 26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88" name="Lekerekített téglalap 287"/>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89" name="Lekerekített téglalap 288"/>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0" name="Lekerekített téglalap 289"/>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6" name="Lekerekített téglalap 295"/>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0" name="Téglalap 299"/>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1" name="Téglalap 300"/>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7" name="Lekerekített téglalap 306"/>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9" name="Folyamatábra: Bekötés 308">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0" name="Folyamatábra: Bekötés 309">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2" name="Folyamatábra: Bekötés 141">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65132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2978975" y="2498101"/>
            <a:ext cx="1308109" cy="92915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p:nvPr/>
        </p:nvCxnSpPr>
        <p:spPr>
          <a:xfrm flipH="1" flipV="1">
            <a:off x="2153797" y="927661"/>
            <a:ext cx="732994" cy="153225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317" idx="2"/>
          </p:cNvCxnSpPr>
          <p:nvPr/>
        </p:nvCxnSpPr>
        <p:spPr>
          <a:xfrm flipH="1" flipV="1">
            <a:off x="1822560" y="1651123"/>
            <a:ext cx="1064231" cy="80879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a:endCxn id="314" idx="3"/>
          </p:cNvCxnSpPr>
          <p:nvPr/>
        </p:nvCxnSpPr>
        <p:spPr>
          <a:xfrm flipH="1" flipV="1">
            <a:off x="2031699" y="1122537"/>
            <a:ext cx="855092" cy="133738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890523" y="1507728"/>
            <a:ext cx="996268" cy="95218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2978975" y="2498101"/>
            <a:ext cx="1335413" cy="5681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167" name="Csoportba foglalás 166"/>
          <p:cNvGrpSpPr/>
          <p:nvPr/>
        </p:nvGrpSpPr>
        <p:grpSpPr>
          <a:xfrm>
            <a:off x="2596716" y="576000"/>
            <a:ext cx="818636" cy="288000"/>
            <a:chOff x="2596716" y="620251"/>
            <a:chExt cx="818636" cy="288000"/>
          </a:xfrm>
        </p:grpSpPr>
        <p:sp>
          <p:nvSpPr>
            <p:cNvPr id="169" name="Folyamatábra: Bekötés 168">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Szövegdoboz 235">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64" name="Csoportba foglalás 263"/>
          <p:cNvGrpSpPr/>
          <p:nvPr/>
        </p:nvGrpSpPr>
        <p:grpSpPr>
          <a:xfrm>
            <a:off x="2718906" y="4732022"/>
            <a:ext cx="576000" cy="288000"/>
            <a:chOff x="2718906" y="4732022"/>
            <a:chExt cx="576000" cy="288000"/>
          </a:xfrm>
        </p:grpSpPr>
        <p:sp>
          <p:nvSpPr>
            <p:cNvPr id="265" name="Folyamatábra: Bekötés 264">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6" name="Csoportba foglalás 145"/>
          <p:cNvGrpSpPr/>
          <p:nvPr/>
        </p:nvGrpSpPr>
        <p:grpSpPr>
          <a:xfrm>
            <a:off x="7139992" y="124563"/>
            <a:ext cx="1952169" cy="584806"/>
            <a:chOff x="1459265" y="1654714"/>
            <a:chExt cx="1516979" cy="550594"/>
          </a:xfrm>
        </p:grpSpPr>
        <p:sp>
          <p:nvSpPr>
            <p:cNvPr id="147" name="Ellipszis 14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9" name="Szövegdoboz 11"/>
            <p:cNvSpPr txBox="1"/>
            <p:nvPr/>
          </p:nvSpPr>
          <p:spPr>
            <a:xfrm>
              <a:off x="1459265" y="1728552"/>
              <a:ext cx="151697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ea typeface="Times New Roman"/>
                </a:rPr>
                <a:t>Extract</a:t>
              </a:r>
              <a:r>
                <a:rPr lang="hu-HU" sz="1100" dirty="0" smtClean="0">
                  <a:ea typeface="Times New Roman"/>
                </a:rPr>
                <a:t> and Ingest</a:t>
              </a:r>
              <a:r>
                <a:rPr lang="en-US" sz="1100" dirty="0" smtClean="0">
                  <a:ea typeface="Times New Roman"/>
                </a:rPr>
                <a:t> </a:t>
              </a:r>
              <a:r>
                <a:rPr lang="en-US" sz="1100" dirty="0">
                  <a:ea typeface="Times New Roman"/>
                </a:rPr>
                <a:t>files </a:t>
              </a:r>
              <a:r>
                <a:rPr lang="hu-HU" sz="1100" dirty="0" err="1" smtClean="0">
                  <a:ea typeface="Times New Roman"/>
                </a:rPr>
                <a:t>with</a:t>
              </a:r>
              <a:r>
                <a:rPr lang="hu-HU" sz="1100" dirty="0" smtClean="0">
                  <a:ea typeface="Times New Roman"/>
                </a:rPr>
                <a:t> Geodata </a:t>
              </a:r>
              <a:r>
                <a:rPr lang="en-US" sz="1100" dirty="0" smtClean="0">
                  <a:ea typeface="Times New Roman"/>
                </a:rPr>
                <a:t>from file-system</a:t>
              </a:r>
              <a:endParaRPr lang="en-US" sz="1100" dirty="0">
                <a:ea typeface="Times New Roman"/>
              </a:endParaRPr>
            </a:p>
          </p:txBody>
        </p:sp>
      </p:grpSp>
      <p:pic>
        <p:nvPicPr>
          <p:cNvPr id="150" name="Kép 149"/>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5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60" name="Egyenes összekötő nyíllal 15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64" name="Szövegdoboz 163"/>
          <p:cNvSpPr txBox="1"/>
          <p:nvPr/>
        </p:nvSpPr>
        <p:spPr>
          <a:xfrm>
            <a:off x="6976556" y="4166959"/>
            <a:ext cx="2164932" cy="276999"/>
          </a:xfrm>
          <a:prstGeom prst="rect">
            <a:avLst/>
          </a:prstGeom>
          <a:noFill/>
        </p:spPr>
        <p:txBody>
          <a:bodyPr wrap="square" rtlCol="0">
            <a:spAutoFit/>
          </a:bodyPr>
          <a:lstStyle/>
          <a:p>
            <a:r>
              <a:rPr lang="en-US" sz="1200" smtClean="0"/>
              <a:t>Process: Pre-Ingest, Ingest</a:t>
            </a:r>
          </a:p>
        </p:txBody>
      </p:sp>
      <p:sp>
        <p:nvSpPr>
          <p:cNvPr id="165" name="Szövegdoboz 164"/>
          <p:cNvSpPr txBox="1"/>
          <p:nvPr/>
        </p:nvSpPr>
        <p:spPr>
          <a:xfrm>
            <a:off x="6977876" y="1906835"/>
            <a:ext cx="2166123" cy="2123658"/>
          </a:xfrm>
          <a:prstGeom prst="rect">
            <a:avLst/>
          </a:prstGeom>
          <a:noFill/>
        </p:spPr>
        <p:txBody>
          <a:bodyPr wrap="square" rtlCol="0">
            <a:spAutoFit/>
          </a:bodyPr>
          <a:lstStyle/>
          <a:p>
            <a:r>
              <a:rPr lang="en-US" sz="1200" dirty="0" smtClean="0"/>
              <a:t>High-level business use case scenario to archive databases. The scenario includes </a:t>
            </a:r>
          </a:p>
          <a:p>
            <a:pPr marL="87313" indent="-87313">
              <a:buFont typeface="Arial" pitchFamily="34" charset="0"/>
              <a:buChar char="•"/>
            </a:pPr>
            <a:r>
              <a:rPr lang="hu-HU" sz="1200" dirty="0" err="1" smtClean="0"/>
              <a:t>collect</a:t>
            </a:r>
            <a:r>
              <a:rPr lang="en-US" sz="1200" dirty="0" smtClean="0"/>
              <a:t> selected </a:t>
            </a:r>
            <a:r>
              <a:rPr lang="hu-HU" sz="1200" dirty="0" err="1" smtClean="0"/>
              <a:t>files</a:t>
            </a:r>
            <a:r>
              <a:rPr lang="en-US" sz="1200" dirty="0" smtClean="0"/>
              <a:t>, </a:t>
            </a:r>
            <a:endParaRPr lang="hu-HU" sz="1200" dirty="0" smtClean="0"/>
          </a:p>
          <a:p>
            <a:pPr marL="87313" indent="-87313">
              <a:buFont typeface="Arial" pitchFamily="34" charset="0"/>
              <a:buChar char="•"/>
            </a:pPr>
            <a:r>
              <a:rPr lang="hu-HU" sz="1200" dirty="0" err="1"/>
              <a:t>c</a:t>
            </a:r>
            <a:r>
              <a:rPr lang="hu-HU" sz="1200" dirty="0" err="1" smtClean="0"/>
              <a:t>reate</a:t>
            </a:r>
            <a:r>
              <a:rPr lang="hu-HU" sz="1200" dirty="0" smtClean="0"/>
              <a:t> </a:t>
            </a:r>
            <a:r>
              <a:rPr lang="hu-HU" sz="1200" dirty="0" err="1" smtClean="0"/>
              <a:t>metadata</a:t>
            </a:r>
            <a:r>
              <a:rPr lang="hu-HU" sz="1200" dirty="0" smtClean="0"/>
              <a:t>,</a:t>
            </a:r>
          </a:p>
          <a:p>
            <a:pPr marL="87313" indent="-87313">
              <a:buFont typeface="Arial" pitchFamily="34" charset="0"/>
              <a:buChar char="•"/>
            </a:pPr>
            <a:r>
              <a:rPr lang="hu-HU" sz="1200" dirty="0"/>
              <a:t>a</a:t>
            </a:r>
            <a:r>
              <a:rPr lang="hu-HU" sz="1200" dirty="0" smtClean="0"/>
              <a:t>dd geodata </a:t>
            </a:r>
            <a:r>
              <a:rPr lang="hu-HU" sz="1200" dirty="0" err="1" smtClean="0"/>
              <a:t>information</a:t>
            </a:r>
            <a:r>
              <a:rPr lang="hu-HU" sz="1200" dirty="0" smtClean="0"/>
              <a:t> </a:t>
            </a:r>
            <a:r>
              <a:rPr lang="hu-HU" sz="1200" dirty="0" err="1" smtClean="0"/>
              <a:t>to</a:t>
            </a:r>
            <a:r>
              <a:rPr lang="hu-HU" sz="1200" dirty="0" smtClean="0"/>
              <a:t> </a:t>
            </a:r>
            <a:r>
              <a:rPr lang="hu-HU" sz="1200" dirty="0" err="1" smtClean="0"/>
              <a:t>metadata</a:t>
            </a:r>
            <a:r>
              <a:rPr lang="hu-HU" sz="1200" dirty="0" smtClean="0"/>
              <a:t>,</a:t>
            </a:r>
            <a:endParaRPr lang="en-US" sz="1200" dirty="0" smtClean="0"/>
          </a:p>
          <a:p>
            <a:pPr marL="87313" indent="-87313">
              <a:buFont typeface="Arial" pitchFamily="34" charset="0"/>
              <a:buChar char="•"/>
            </a:pPr>
            <a:r>
              <a:rPr lang="hu-HU" sz="1200" dirty="0"/>
              <a:t>c</a:t>
            </a:r>
            <a:r>
              <a:rPr lang="en-US" sz="1200" dirty="0" err="1" smtClean="0"/>
              <a:t>reate</a:t>
            </a:r>
            <a:r>
              <a:rPr lang="hu-HU" sz="1200" dirty="0" smtClean="0"/>
              <a:t> </a:t>
            </a:r>
            <a:r>
              <a:rPr lang="hu-HU" sz="1200" dirty="0" err="1" smtClean="0"/>
              <a:t>the</a:t>
            </a:r>
            <a:r>
              <a:rPr lang="hu-HU" sz="1200" dirty="0" smtClean="0"/>
              <a:t> </a:t>
            </a:r>
            <a:r>
              <a:rPr lang="hu-HU" sz="1200" dirty="0" err="1" smtClean="0"/>
              <a:t>required</a:t>
            </a:r>
            <a:r>
              <a:rPr lang="hu-HU" sz="1200" dirty="0" smtClean="0"/>
              <a:t> </a:t>
            </a:r>
            <a:r>
              <a:rPr lang="hu-HU" sz="1200" dirty="0" err="1" smtClean="0"/>
              <a:t>folder</a:t>
            </a:r>
            <a:r>
              <a:rPr lang="hu-HU" sz="1200" dirty="0" smtClean="0"/>
              <a:t> </a:t>
            </a:r>
            <a:r>
              <a:rPr lang="hu-HU" sz="1200" dirty="0" err="1" smtClean="0"/>
              <a:t>structure</a:t>
            </a:r>
            <a:r>
              <a:rPr lang="en-US" sz="1200" dirty="0" smtClean="0"/>
              <a:t>,</a:t>
            </a:r>
          </a:p>
          <a:p>
            <a:pPr marL="87313" indent="-87313">
              <a:buFont typeface="Arial" pitchFamily="34" charset="0"/>
              <a:buChar char="•"/>
            </a:pPr>
            <a:r>
              <a:rPr lang="en-US" sz="1200" dirty="0" smtClean="0"/>
              <a:t>create SIP,</a:t>
            </a:r>
          </a:p>
          <a:p>
            <a:pPr marL="87313" indent="-87313">
              <a:buFont typeface="Arial" pitchFamily="34" charset="0"/>
              <a:buChar char="•"/>
            </a:pPr>
            <a:r>
              <a:rPr lang="en-US" sz="1200" dirty="0" smtClean="0"/>
              <a:t>ingest SIP.</a:t>
            </a:r>
            <a:endParaRPr lang="en-US" sz="1200" dirty="0"/>
          </a:p>
        </p:txBody>
      </p:sp>
      <p:graphicFrame>
        <p:nvGraphicFramePr>
          <p:cNvPr id="161" name="Táblázat 160"/>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6" name="Folyamatábra: Bekötés 165">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olyamatábra: Bekötés 266">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olyamatábra: Bekötés 267">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olyamatábra: Bekötés 268">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Lekerekített téglalap 260"/>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0" name="Lekerekített téglalap 289"/>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1" name="Lekerekített téglalap 290"/>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2" name="Lekerekített téglalap 291"/>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1" name="Téglalap 300"/>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8" name="Lekerekített téglalap 307"/>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0" name="Folyamatábra: Bekötés 309">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4" name="Folyamatábra: Bekötés 143">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774563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3460162" y="2040236"/>
            <a:ext cx="870042" cy="98784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4" name="Egyenes összekötő 143"/>
          <p:cNvCxnSpPr/>
          <p:nvPr/>
        </p:nvCxnSpPr>
        <p:spPr>
          <a:xfrm>
            <a:off x="3460162" y="2040236"/>
            <a:ext cx="826922" cy="138702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0162" y="2040236"/>
            <a:ext cx="725272" cy="178620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162" y="2040236"/>
            <a:ext cx="651156" cy="198579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36" name="Csoportba foglalás 235"/>
          <p:cNvGrpSpPr/>
          <p:nvPr/>
        </p:nvGrpSpPr>
        <p:grpSpPr>
          <a:xfrm>
            <a:off x="2596716" y="576000"/>
            <a:ext cx="818636" cy="288000"/>
            <a:chOff x="2596716" y="620251"/>
            <a:chExt cx="818636" cy="288000"/>
          </a:xfrm>
        </p:grpSpPr>
        <p:sp>
          <p:nvSpPr>
            <p:cNvPr id="237" name="Folyamatábra: Bekötés 236">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Szövegdoboz 237">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66" name="Csoportba foglalás 265"/>
          <p:cNvGrpSpPr/>
          <p:nvPr/>
        </p:nvGrpSpPr>
        <p:grpSpPr>
          <a:xfrm>
            <a:off x="2718906" y="4732022"/>
            <a:ext cx="576000" cy="288000"/>
            <a:chOff x="2718906" y="4732022"/>
            <a:chExt cx="576000" cy="288000"/>
          </a:xfrm>
        </p:grpSpPr>
        <p:sp>
          <p:nvSpPr>
            <p:cNvPr id="267" name="Folyamatábra: Bekötés 26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5" name="Szövegdoboz 144"/>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46" name="Csoportba foglalás 145"/>
          <p:cNvGrpSpPr/>
          <p:nvPr/>
        </p:nvGrpSpPr>
        <p:grpSpPr>
          <a:xfrm>
            <a:off x="7164288" y="124563"/>
            <a:ext cx="1872208" cy="584806"/>
            <a:chOff x="1478147" y="1654714"/>
            <a:chExt cx="1454844" cy="550594"/>
          </a:xfrm>
        </p:grpSpPr>
        <p:sp>
          <p:nvSpPr>
            <p:cNvPr id="147" name="Ellipszis 14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50" name="Szövegdoboz 11"/>
            <p:cNvSpPr txBox="1"/>
            <p:nvPr/>
          </p:nvSpPr>
          <p:spPr>
            <a:xfrm>
              <a:off x="1478147" y="1736038"/>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Create</a:t>
              </a:r>
              <a:r>
                <a:rPr lang="hu-HU" sz="1100" dirty="0" smtClean="0">
                  <a:ea typeface="Times New Roman"/>
                </a:rPr>
                <a:t> / </a:t>
              </a:r>
              <a:r>
                <a:rPr lang="hu-HU" sz="1100" dirty="0" err="1" smtClean="0">
                  <a:ea typeface="Times New Roman"/>
                </a:rPr>
                <a:t>Review</a:t>
              </a:r>
              <a:r>
                <a:rPr lang="hu-HU" sz="1100" dirty="0" smtClean="0">
                  <a:ea typeface="Times New Roman"/>
                </a:rPr>
                <a:t> </a:t>
              </a:r>
              <a:r>
                <a:rPr lang="hu-HU" sz="1100" dirty="0" err="1" smtClean="0">
                  <a:ea typeface="Times New Roman"/>
                </a:rPr>
                <a:t>Transfer</a:t>
              </a:r>
              <a:r>
                <a:rPr lang="hu-HU" sz="1100" dirty="0" smtClean="0">
                  <a:ea typeface="Times New Roman"/>
                </a:rPr>
                <a:t> </a:t>
              </a:r>
              <a:r>
                <a:rPr lang="hu-HU" sz="1100" dirty="0" err="1" smtClean="0">
                  <a:ea typeface="Times New Roman"/>
                </a:rPr>
                <a:t>Agreement</a:t>
              </a:r>
              <a:r>
                <a:rPr lang="hu-HU" sz="1100" dirty="0" smtClean="0">
                  <a:ea typeface="Times New Roman"/>
                </a:rPr>
                <a:t> </a:t>
              </a:r>
              <a:endParaRPr lang="en-US" sz="1100" dirty="0">
                <a:ea typeface="Times New Roman"/>
              </a:endParaRPr>
            </a:p>
          </p:txBody>
        </p:sp>
      </p:grpSp>
      <p:pic>
        <p:nvPicPr>
          <p:cNvPr id="152" name="Kép 151"/>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58"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61" name="Egyenes összekötő nyíllal 160"/>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62" name="Szövegdoboz 161"/>
          <p:cNvSpPr txBox="1"/>
          <p:nvPr/>
        </p:nvSpPr>
        <p:spPr>
          <a:xfrm>
            <a:off x="6977876" y="1906835"/>
            <a:ext cx="2166123" cy="1384995"/>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hu-HU" sz="1200" dirty="0" smtClean="0"/>
              <a:t>Producer c</a:t>
            </a:r>
            <a:r>
              <a:rPr lang="en-US" sz="1200" dirty="0" err="1" smtClean="0"/>
              <a:t>reate</a:t>
            </a:r>
            <a:r>
              <a:rPr lang="hu-HU" sz="1200" dirty="0" smtClean="0"/>
              <a:t>s</a:t>
            </a:r>
            <a:r>
              <a:rPr lang="en-US" sz="1200" dirty="0" smtClean="0"/>
              <a:t> </a:t>
            </a:r>
            <a:r>
              <a:rPr lang="hu-HU" sz="1200" dirty="0" err="1" smtClean="0"/>
              <a:t>the</a:t>
            </a:r>
            <a:r>
              <a:rPr lang="hu-HU" sz="1200" dirty="0" smtClean="0"/>
              <a:t> </a:t>
            </a:r>
            <a:r>
              <a:rPr lang="en-US" sz="1200" dirty="0" smtClean="0"/>
              <a:t>transfer agreement in cooperation with an archivist or review</a:t>
            </a:r>
            <a:r>
              <a:rPr lang="hu-HU" sz="1200" dirty="0" smtClean="0"/>
              <a:t>s</a:t>
            </a:r>
            <a:r>
              <a:rPr lang="en-US" sz="1200" dirty="0" smtClean="0"/>
              <a:t> it in case the transfer is in the scope of an already existing transfer agreement. </a:t>
            </a:r>
            <a:endParaRPr lang="en-US" sz="1200" dirty="0"/>
          </a:p>
        </p:txBody>
      </p:sp>
      <p:sp>
        <p:nvSpPr>
          <p:cNvPr id="163" name="Szövegdoboz 162"/>
          <p:cNvSpPr txBox="1"/>
          <p:nvPr/>
        </p:nvSpPr>
        <p:spPr>
          <a:xfrm>
            <a:off x="6976556" y="4166959"/>
            <a:ext cx="2164932" cy="276999"/>
          </a:xfrm>
          <a:prstGeom prst="rect">
            <a:avLst/>
          </a:prstGeom>
          <a:noFill/>
        </p:spPr>
        <p:txBody>
          <a:bodyPr wrap="square" rtlCol="0">
            <a:spAutoFit/>
          </a:bodyPr>
          <a:lstStyle/>
          <a:p>
            <a:r>
              <a:rPr lang="en-US" sz="1200" dirty="0" smtClean="0"/>
              <a:t>Process: Pre-Ingest</a:t>
            </a:r>
          </a:p>
        </p:txBody>
      </p:sp>
      <p:pic>
        <p:nvPicPr>
          <p:cNvPr id="164" name="Kép 163"/>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8639786" y="924607"/>
            <a:ext cx="284802" cy="540000"/>
          </a:xfrm>
          <a:prstGeom prst="rect">
            <a:avLst/>
          </a:prstGeom>
        </p:spPr>
      </p:pic>
      <p:sp>
        <p:nvSpPr>
          <p:cNvPr id="165" name="Szövegdoboz 11"/>
          <p:cNvSpPr txBox="1"/>
          <p:nvPr/>
        </p:nvSpPr>
        <p:spPr>
          <a:xfrm>
            <a:off x="8387921" y="1447986"/>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ARCHIVIST</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66" name="Egyenes összekötő nyíllal 165"/>
          <p:cNvCxnSpPr/>
          <p:nvPr/>
        </p:nvCxnSpPr>
        <p:spPr>
          <a:xfrm flipH="1" flipV="1">
            <a:off x="8387921" y="711613"/>
            <a:ext cx="244085" cy="42755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aphicFrame>
        <p:nvGraphicFramePr>
          <p:cNvPr id="167" name="Táblázat 166"/>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8" name="Folyamatábra: Bekötés 167">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olyamatábra: Bekötés 268">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Lekerekített téglalap 262"/>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9" name="Lekerekített téglalap 30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8" name="Folyamatábra: Bekötés 147">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Lekerekített téglalap 182"/>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4" name="Lekerekített téglalap 19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5" name="Lekerekített téglalap 19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6" name="Lekerekített téglalap 19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7" name="Téglalap 19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8" name="Téglalap 19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9" name="Téglalap 19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0" name="Téglalap 19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1" name="Lekerekített téglalap 20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6" name="Folyamatábra: Bekötés 205">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76858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659835" y="2040236"/>
            <a:ext cx="670369" cy="98784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4" name="Egyenes összekötő 143"/>
          <p:cNvCxnSpPr/>
          <p:nvPr/>
        </p:nvCxnSpPr>
        <p:spPr>
          <a:xfrm>
            <a:off x="3659835" y="2040236"/>
            <a:ext cx="627249" cy="138702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59835" y="2040236"/>
            <a:ext cx="525599" cy="178620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59835" y="2040236"/>
            <a:ext cx="489667" cy="196997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659835" y="2040236"/>
            <a:ext cx="402801" cy="216956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p:nvPr/>
        </p:nvCxnSpPr>
        <p:spPr>
          <a:xfrm>
            <a:off x="3679390" y="2014313"/>
            <a:ext cx="655090" cy="65277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a:off x="3675651" y="2002052"/>
            <a:ext cx="637983" cy="26585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679390" y="1868723"/>
            <a:ext cx="568586" cy="13750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659835" y="1507727"/>
            <a:ext cx="493849" cy="45614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659835" y="1308137"/>
            <a:ext cx="410916" cy="65573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p:nvPr/>
        </p:nvCxnSpPr>
        <p:spPr>
          <a:xfrm flipV="1">
            <a:off x="3659835" y="1108547"/>
            <a:ext cx="309575" cy="85532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V="1">
            <a:off x="3659835" y="924773"/>
            <a:ext cx="225151" cy="106093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V="1">
            <a:off x="3659835" y="725183"/>
            <a:ext cx="58517" cy="123868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39" name="Egyenes összekötő 238"/>
          <p:cNvCxnSpPr/>
          <p:nvPr/>
        </p:nvCxnSpPr>
        <p:spPr>
          <a:xfrm flipH="1" flipV="1">
            <a:off x="3473872" y="525593"/>
            <a:ext cx="185963" cy="143827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34" idx="4"/>
          </p:cNvCxnSpPr>
          <p:nvPr/>
        </p:nvCxnSpPr>
        <p:spPr>
          <a:xfrm flipH="1" flipV="1">
            <a:off x="2445309" y="586213"/>
            <a:ext cx="1138158" cy="137765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41" name="Egyenes összekötő 240"/>
          <p:cNvCxnSpPr>
            <a:endCxn id="325" idx="3"/>
          </p:cNvCxnSpPr>
          <p:nvPr/>
        </p:nvCxnSpPr>
        <p:spPr>
          <a:xfrm flipH="1" flipV="1">
            <a:off x="2287326" y="756882"/>
            <a:ext cx="1296141" cy="120698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50" name="Csoportba foglalás 249"/>
          <p:cNvGrpSpPr/>
          <p:nvPr/>
        </p:nvGrpSpPr>
        <p:grpSpPr>
          <a:xfrm>
            <a:off x="2596716" y="576000"/>
            <a:ext cx="818636" cy="288000"/>
            <a:chOff x="2596716" y="620251"/>
            <a:chExt cx="818636" cy="288000"/>
          </a:xfrm>
        </p:grpSpPr>
        <p:sp>
          <p:nvSpPr>
            <p:cNvPr id="251" name="Folyamatábra: Bekötés 250">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Szövegdoboz 251">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80" name="Csoportba foglalás 279"/>
          <p:cNvGrpSpPr/>
          <p:nvPr/>
        </p:nvGrpSpPr>
        <p:grpSpPr>
          <a:xfrm>
            <a:off x="2718906" y="4732022"/>
            <a:ext cx="576000" cy="288000"/>
            <a:chOff x="2718906" y="4732022"/>
            <a:chExt cx="576000" cy="288000"/>
          </a:xfrm>
        </p:grpSpPr>
        <p:sp>
          <p:nvSpPr>
            <p:cNvPr id="281" name="Folyamatábra: Bekötés 28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0" name="Szövegdoboz 159"/>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1" name="Csoportba foglalás 160"/>
          <p:cNvGrpSpPr/>
          <p:nvPr/>
        </p:nvGrpSpPr>
        <p:grpSpPr>
          <a:xfrm>
            <a:off x="7164288" y="124563"/>
            <a:ext cx="1872208" cy="584806"/>
            <a:chOff x="1478147" y="1654714"/>
            <a:chExt cx="1454844" cy="550594"/>
          </a:xfrm>
        </p:grpSpPr>
        <p:sp>
          <p:nvSpPr>
            <p:cNvPr id="162" name="Ellipszis 16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3" name="Szövegdoboz 11"/>
            <p:cNvSpPr txBox="1"/>
            <p:nvPr/>
          </p:nvSpPr>
          <p:spPr>
            <a:xfrm>
              <a:off x="1533754" y="1736038"/>
              <a:ext cx="1342933"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t>Data Selection and Extraction</a:t>
              </a:r>
              <a:endParaRPr lang="en-US" sz="1100">
                <a:ea typeface="Times New Roman"/>
              </a:endParaRPr>
            </a:p>
          </p:txBody>
        </p:sp>
      </p:grpSp>
      <p:pic>
        <p:nvPicPr>
          <p:cNvPr id="165" name="Kép 164"/>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66"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168" name="Egyenes összekötő nyíllal 16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10" name="Szövegdoboz 209"/>
          <p:cNvSpPr txBox="1"/>
          <p:nvPr/>
        </p:nvSpPr>
        <p:spPr>
          <a:xfrm>
            <a:off x="6976556" y="4166959"/>
            <a:ext cx="2164932" cy="276999"/>
          </a:xfrm>
          <a:prstGeom prst="rect">
            <a:avLst/>
          </a:prstGeom>
          <a:noFill/>
        </p:spPr>
        <p:txBody>
          <a:bodyPr wrap="square" rtlCol="0">
            <a:spAutoFit/>
          </a:bodyPr>
          <a:lstStyle/>
          <a:p>
            <a:r>
              <a:rPr lang="en-US" sz="1200" smtClean="0"/>
              <a:t>Process: Pre-Ingest</a:t>
            </a:r>
          </a:p>
        </p:txBody>
      </p:sp>
      <p:sp>
        <p:nvSpPr>
          <p:cNvPr id="211" name="Szövegdoboz 210"/>
          <p:cNvSpPr txBox="1"/>
          <p:nvPr/>
        </p:nvSpPr>
        <p:spPr>
          <a:xfrm>
            <a:off x="6977876" y="1906835"/>
            <a:ext cx="2166123" cy="830997"/>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Producer selects the required data/ records / files and exports them from the source system. </a:t>
            </a:r>
            <a:endParaRPr lang="en-US" sz="1200" dirty="0"/>
          </a:p>
        </p:txBody>
      </p:sp>
      <p:sp>
        <p:nvSpPr>
          <p:cNvPr id="253" name="Folyamatábra: Bekötés 252"/>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Lekerekített téglalap 27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8" name="Lekerekített téglalap 277"/>
          <p:cNvSpPr/>
          <p:nvPr/>
        </p:nvSpPr>
        <p:spPr>
          <a:xfrm>
            <a:off x="-84437" y="993761"/>
            <a:ext cx="1970231"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9" name="Lekerekített téglalap 27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5" name="Lekerekített téglalap 304"/>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198180" y="1904750"/>
            <a:ext cx="1771626"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2" name="Lekerekített téglalap 31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3" name="Lekerekített téglalap 312"/>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217410" y="2481919"/>
            <a:ext cx="173637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308290" y="2652033"/>
            <a:ext cx="182774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6" name="Téglalap 315"/>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7" name="Téglalap 316"/>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9" name="Lekerekített téglalap 318"/>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20" name="Lekerekített téglalap 319"/>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1" name="Lekerekített téglalap 320"/>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2" name="Lekerekített téglalap 321"/>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3" name="Folyamatábra: Bekötés 322">
            <a:hlinkClick r:id="rId7"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8"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9"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10"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11"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12"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13"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14"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15"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16"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17"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18"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19"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20"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21"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22"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23"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24"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25"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26"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27"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4" name="Folyamatábra: Bekötés 343">
            <a:hlinkClick r:id="rId28"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5" name="Folyamatábra: Bekötés 344">
            <a:hlinkClick r:id="rId29"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cxnSp>
        <p:nvCxnSpPr>
          <p:cNvPr id="369" name="Egyenes összekötő 368"/>
          <p:cNvCxnSpPr>
            <a:stCxn id="290" idx="6"/>
          </p:cNvCxnSpPr>
          <p:nvPr/>
        </p:nvCxnSpPr>
        <p:spPr>
          <a:xfrm flipV="1">
            <a:off x="3675651" y="1707317"/>
            <a:ext cx="535183" cy="29473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244" name="Folyamatábra: Bekötés 243">
            <a:hlinkClick r:id="rId30"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69" name="Táblázat 168"/>
          <p:cNvGraphicFramePr>
            <a:graphicFrameLocks noGrp="1"/>
          </p:cNvGraphicFramePr>
          <p:nvPr>
            <p:extLst>
              <p:ext uri="{D42A27DB-BD31-4B8C-83A1-F6EECF244321}">
                <p14:modId xmlns:p14="http://schemas.microsoft.com/office/powerpoint/2010/main" val="2351821684"/>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5" name="Folyamatábra: Bekötés 244">
            <a:hlinkClick r:id="rId31"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32"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33"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34"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35"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6"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7"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8"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9"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0"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1"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2"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3"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4"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5"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6"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7"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8"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9"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50"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51"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52"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53"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54"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55"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Lekerekített téglalap 187"/>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2" name="Lekerekített téglalap 191"/>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4" name="Lekerekített téglalap 19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5" name="Lekerekített téglalap 19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6" name="Lekerekített téglalap 19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7" name="Lekerekített téglalap 196"/>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8" name="Lekerekített téglalap 197"/>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9" name="Lekerekített téglalap 198"/>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00" name="Lekerekített téglalap 199"/>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01" name="Lekerekített téglalap 20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2" name="Téglalap 20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3" name="Téglalap 20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4" name="Téglalap 20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5" name="Téglalap 20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6" name="Lekerekített téglalap 20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9" name="Lekerekített téglalap 20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12" name="Lekerekített téglalap 211"/>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13" name="Folyamatábra: Bekötés 212">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505891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60162" y="2200587"/>
            <a:ext cx="826922" cy="122667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60162" y="2200587"/>
            <a:ext cx="870042" cy="82749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162" y="2200587"/>
            <a:ext cx="651156" cy="182544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60162" y="2200587"/>
            <a:ext cx="564290" cy="20250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44" name="Csoportba foglalás 243"/>
          <p:cNvGrpSpPr/>
          <p:nvPr/>
        </p:nvGrpSpPr>
        <p:grpSpPr>
          <a:xfrm>
            <a:off x="2596716" y="576000"/>
            <a:ext cx="818636" cy="288000"/>
            <a:chOff x="2596716" y="620251"/>
            <a:chExt cx="818636" cy="288000"/>
          </a:xfrm>
        </p:grpSpPr>
        <p:sp>
          <p:nvSpPr>
            <p:cNvPr id="245" name="Folyamatábra: Bekötés 244">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Szövegdoboz 245">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47" name="Csoportba foglalás 246"/>
          <p:cNvGrpSpPr/>
          <p:nvPr/>
        </p:nvGrpSpPr>
        <p:grpSpPr>
          <a:xfrm>
            <a:off x="2718906" y="4732022"/>
            <a:ext cx="576000" cy="288000"/>
            <a:chOff x="2718906" y="4732022"/>
            <a:chExt cx="576000" cy="288000"/>
          </a:xfrm>
        </p:grpSpPr>
        <p:sp>
          <p:nvSpPr>
            <p:cNvPr id="248" name="Folyamatábra: Bekötés 247">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4" name="Szövegdoboz 143"/>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45" name="Csoportba foglalás 144"/>
          <p:cNvGrpSpPr/>
          <p:nvPr/>
        </p:nvGrpSpPr>
        <p:grpSpPr>
          <a:xfrm>
            <a:off x="7164288" y="124563"/>
            <a:ext cx="1872208" cy="584806"/>
            <a:chOff x="1478147" y="1654714"/>
            <a:chExt cx="1454844" cy="550594"/>
          </a:xfrm>
        </p:grpSpPr>
        <p:sp>
          <p:nvSpPr>
            <p:cNvPr id="146" name="Ellipszis 145"/>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7" name="Szövegdoboz 11"/>
            <p:cNvSpPr txBox="1"/>
            <p:nvPr/>
          </p:nvSpPr>
          <p:spPr>
            <a:xfrm>
              <a:off x="1478147" y="1751009"/>
              <a:ext cx="1454844" cy="36882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1100" smtClean="0"/>
                <a:t>Manual compilation of non ERMS content</a:t>
              </a:r>
              <a:endParaRPr lang="en-US" sz="1100"/>
            </a:p>
          </p:txBody>
        </p:sp>
      </p:grpSp>
      <p:pic>
        <p:nvPicPr>
          <p:cNvPr id="149" name="Kép 148"/>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50"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152" name="Egyenes összekötő nyíllal 151"/>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60" name="Szövegdoboz 159"/>
          <p:cNvSpPr txBox="1"/>
          <p:nvPr/>
        </p:nvSpPr>
        <p:spPr>
          <a:xfrm>
            <a:off x="6976556" y="4166959"/>
            <a:ext cx="2164932" cy="276999"/>
          </a:xfrm>
          <a:prstGeom prst="rect">
            <a:avLst/>
          </a:prstGeom>
          <a:noFill/>
        </p:spPr>
        <p:txBody>
          <a:bodyPr wrap="square" rtlCol="0">
            <a:spAutoFit/>
          </a:bodyPr>
          <a:lstStyle/>
          <a:p>
            <a:r>
              <a:rPr lang="en-US" sz="1200" dirty="0" smtClean="0"/>
              <a:t>Process: Pre-Ingest</a:t>
            </a:r>
          </a:p>
        </p:txBody>
      </p:sp>
      <p:sp>
        <p:nvSpPr>
          <p:cNvPr id="161" name="Szövegdoboz 160"/>
          <p:cNvSpPr txBox="1"/>
          <p:nvPr/>
        </p:nvSpPr>
        <p:spPr>
          <a:xfrm>
            <a:off x="6977876" y="1906835"/>
            <a:ext cx="2166123" cy="1384995"/>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Manual compilation of the information package is required when no tool is available for data extraction or the data source consists of unstructured files. </a:t>
            </a:r>
            <a:endParaRPr lang="en-US" sz="1200" dirty="0"/>
          </a:p>
        </p:txBody>
      </p:sp>
      <p:graphicFrame>
        <p:nvGraphicFramePr>
          <p:cNvPr id="159" name="Táblázat 158"/>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4" name="Folyamatábra: Bekötés 163">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Lekerekített téglalap 284"/>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86" name="Lekerekített téglalap 285"/>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87" name="Lekerekített téglalap 286"/>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88" name="Lekerekített téglalap 287"/>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89" name="Lekerekített téglalap 288"/>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0" name="Lekerekített téglalap 289"/>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1" name="Lekerekített téglalap 290"/>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5" name="Lekerekített téglalap 294"/>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6" name="Lekerekített téglalap 295"/>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99" name="Téglalap 298"/>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0" name="Téglalap 299"/>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1" name="Téglalap 300"/>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6" name="Lekerekített téglalap 305"/>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8" name="Folyamatábra: Bekötés 307">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9" name="Folyamatábra: Bekötés 308">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0" name="Folyamatábra: Bekötés 309">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2" name="Folyamatábra: Bekötés 141">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Lekerekített téglalap 182"/>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4" name="Lekerekített téglalap 19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5" name="Lekerekített téglalap 19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6" name="Lekerekített téglalap 19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7" name="Téglalap 19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8" name="Téglalap 19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9" name="Téglalap 19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0" name="Téglalap 19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1" name="Lekerekített téglalap 20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6" name="Folyamatábra: Bekötés 205">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730619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8" name="Egyenes összekötő 147"/>
          <p:cNvCxnSpPr/>
          <p:nvPr/>
        </p:nvCxnSpPr>
        <p:spPr>
          <a:xfrm>
            <a:off x="3679390" y="2162403"/>
            <a:ext cx="650814" cy="86567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4" name="Egyenes összekötő 143"/>
          <p:cNvCxnSpPr/>
          <p:nvPr/>
        </p:nvCxnSpPr>
        <p:spPr>
          <a:xfrm>
            <a:off x="3664352" y="2200587"/>
            <a:ext cx="622732" cy="122667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59835" y="2200587"/>
            <a:ext cx="525599" cy="162585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59835" y="2200587"/>
            <a:ext cx="451483" cy="182544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659835" y="2200587"/>
            <a:ext cx="364617" cy="20250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675651" y="1868723"/>
            <a:ext cx="572325" cy="29368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659835" y="1669133"/>
            <a:ext cx="535183" cy="45508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659835" y="1507727"/>
            <a:ext cx="493849" cy="61649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659835" y="1308137"/>
            <a:ext cx="410916" cy="81608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5" idx="2"/>
          </p:cNvCxnSpPr>
          <p:nvPr/>
        </p:nvCxnSpPr>
        <p:spPr>
          <a:xfrm flipH="1" flipV="1">
            <a:off x="2047515" y="1084353"/>
            <a:ext cx="1535952" cy="103986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41" name="Egyenes összekötő 240"/>
          <p:cNvCxnSpPr>
            <a:endCxn id="323" idx="3"/>
          </p:cNvCxnSpPr>
          <p:nvPr/>
        </p:nvCxnSpPr>
        <p:spPr>
          <a:xfrm flipH="1" flipV="1">
            <a:off x="2287326" y="756882"/>
            <a:ext cx="1296141" cy="136733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4" idx="2"/>
          </p:cNvCxnSpPr>
          <p:nvPr/>
        </p:nvCxnSpPr>
        <p:spPr>
          <a:xfrm flipH="1" flipV="1">
            <a:off x="2161908" y="897868"/>
            <a:ext cx="1421559" cy="122635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50" name="Csoportba foglalás 249"/>
          <p:cNvGrpSpPr/>
          <p:nvPr/>
        </p:nvGrpSpPr>
        <p:grpSpPr>
          <a:xfrm>
            <a:off x="2596716" y="576000"/>
            <a:ext cx="818636" cy="288000"/>
            <a:chOff x="2596716" y="620251"/>
            <a:chExt cx="818636" cy="288000"/>
          </a:xfrm>
        </p:grpSpPr>
        <p:sp>
          <p:nvSpPr>
            <p:cNvPr id="251" name="Folyamatábra: Bekötés 250">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Szövegdoboz 251">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80" name="Csoportba foglalás 279"/>
          <p:cNvGrpSpPr/>
          <p:nvPr/>
        </p:nvGrpSpPr>
        <p:grpSpPr>
          <a:xfrm>
            <a:off x="2718906" y="4732022"/>
            <a:ext cx="576000" cy="288000"/>
            <a:chOff x="2718906" y="4732022"/>
            <a:chExt cx="576000" cy="288000"/>
          </a:xfrm>
        </p:grpSpPr>
        <p:sp>
          <p:nvSpPr>
            <p:cNvPr id="281" name="Folyamatábra: Bekötés 28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2" name="Szövegdoboz 161"/>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3" name="Csoportba foglalás 162"/>
          <p:cNvGrpSpPr/>
          <p:nvPr/>
        </p:nvGrpSpPr>
        <p:grpSpPr>
          <a:xfrm>
            <a:off x="7164288" y="124563"/>
            <a:ext cx="1872208" cy="584806"/>
            <a:chOff x="1478147" y="1654714"/>
            <a:chExt cx="1454844" cy="550594"/>
          </a:xfrm>
        </p:grpSpPr>
        <p:sp>
          <p:nvSpPr>
            <p:cNvPr id="165" name="Ellipszis 164"/>
            <p:cNvSpPr/>
            <p:nvPr/>
          </p:nvSpPr>
          <p:spPr>
            <a:xfrm>
              <a:off x="1478147" y="1654714"/>
              <a:ext cx="1454844" cy="550594"/>
            </a:xfrm>
            <a:prstGeom prst="ellipse">
              <a:avLst/>
            </a:prstGeom>
            <a:solidFill>
              <a:schemeClr val="accent6">
                <a:lumMod val="40000"/>
                <a:lumOff val="60000"/>
              </a:schemeClr>
            </a:solidFill>
            <a:ln w="9525">
              <a:solidFill>
                <a:srgbClr val="B4560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6" name="Szövegdoboz 11"/>
            <p:cNvSpPr txBox="1"/>
            <p:nvPr/>
          </p:nvSpPr>
          <p:spPr>
            <a:xfrm>
              <a:off x="1478147" y="1780953"/>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Metadata mapping</a:t>
              </a:r>
              <a:endParaRPr lang="en-US" sz="1100">
                <a:ea typeface="Times New Roman"/>
              </a:endParaRPr>
            </a:p>
          </p:txBody>
        </p:sp>
      </p:grpSp>
      <p:pic>
        <p:nvPicPr>
          <p:cNvPr id="168" name="Kép 16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6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10" name="Egyenes összekötő nyíllal 20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36" name="Szövegdoboz 235"/>
          <p:cNvSpPr txBox="1"/>
          <p:nvPr/>
        </p:nvSpPr>
        <p:spPr>
          <a:xfrm>
            <a:off x="6976556" y="4166959"/>
            <a:ext cx="2164932" cy="276999"/>
          </a:xfrm>
          <a:prstGeom prst="rect">
            <a:avLst/>
          </a:prstGeom>
          <a:noFill/>
        </p:spPr>
        <p:txBody>
          <a:bodyPr wrap="square" rtlCol="0">
            <a:spAutoFit/>
          </a:bodyPr>
          <a:lstStyle/>
          <a:p>
            <a:r>
              <a:rPr lang="en-US" sz="1200" dirty="0" smtClean="0"/>
              <a:t>Process: Pre-Ingest</a:t>
            </a:r>
          </a:p>
        </p:txBody>
      </p:sp>
      <p:sp>
        <p:nvSpPr>
          <p:cNvPr id="237" name="Szövegdoboz 236"/>
          <p:cNvSpPr txBox="1"/>
          <p:nvPr/>
        </p:nvSpPr>
        <p:spPr>
          <a:xfrm>
            <a:off x="6977876" y="1906835"/>
            <a:ext cx="2166123" cy="1754326"/>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Optional process step.</a:t>
            </a:r>
          </a:p>
          <a:p>
            <a:r>
              <a:rPr lang="en-US" sz="1200" dirty="0" smtClean="0"/>
              <a:t>This step is only required when after extraction from data source (or manual compilation of records) additional data </a:t>
            </a:r>
            <a:r>
              <a:rPr lang="en-US" sz="1200" dirty="0" err="1" smtClean="0"/>
              <a:t>manip</a:t>
            </a:r>
            <a:r>
              <a:rPr lang="hu-HU" sz="1200" dirty="0"/>
              <a:t>u</a:t>
            </a:r>
            <a:r>
              <a:rPr lang="en-US" sz="1200" dirty="0" err="1" smtClean="0"/>
              <a:t>lation</a:t>
            </a:r>
            <a:r>
              <a:rPr lang="en-US" sz="1200" dirty="0" smtClean="0"/>
              <a:t> is needed to extend, modify or restructure metadata. </a:t>
            </a:r>
            <a:endParaRPr lang="en-US" sz="1200" dirty="0"/>
          </a:p>
        </p:txBody>
      </p:sp>
      <p:graphicFrame>
        <p:nvGraphicFramePr>
          <p:cNvPr id="211" name="Táblázat 210"/>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8" name="Folyamatábra: Bekötés 237">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Lekerekített téglalap 27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8" name="Lekerekített téglalap 277"/>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9" name="Lekerekített téglalap 27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2" name="Lekerekített téglalap 30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8" name="Lekerekített téglalap 30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2" name="Téglalap 311"/>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7" name="Lekerekített téglalap 316"/>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9" name="Lekerekített téglalap 31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0" name="Lekerekített téglalap 31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1" name="Folyamatábra: Bekötés 32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0" name="Folyamatábra: Bekötés 149">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Lekerekített téglalap 183"/>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0" name="Lekerekített téglalap 189"/>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4" name="Lekerekített téglalap 193"/>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6" name="Lekerekített téglalap 19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7" name="Lekerekített téglalap 19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8" name="Téglalap 19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9" name="Téglalap 19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0" name="Téglalap 19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1" name="Téglalap 20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2" name="Lekerekített téglalap 20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7" name="Folyamatábra: Bekötés 206">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675801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79717" y="2337750"/>
            <a:ext cx="807367" cy="108950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79717" y="2337750"/>
            <a:ext cx="850487" cy="69032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0162" y="2371762"/>
            <a:ext cx="725272" cy="145467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162" y="2371762"/>
            <a:ext cx="651156" cy="165426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60162" y="2371762"/>
            <a:ext cx="564290" cy="185385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479717" y="2267903"/>
            <a:ext cx="833917" cy="6984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79717" y="1868723"/>
            <a:ext cx="768259" cy="46485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460162" y="1669133"/>
            <a:ext cx="734856" cy="62626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460162" y="1507727"/>
            <a:ext cx="693522" cy="78766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460162" y="1308137"/>
            <a:ext cx="610589" cy="98725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6" idx="3"/>
          </p:cNvCxnSpPr>
          <p:nvPr/>
        </p:nvCxnSpPr>
        <p:spPr>
          <a:xfrm flipH="1" flipV="1">
            <a:off x="2146092" y="936052"/>
            <a:ext cx="1237703" cy="135934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p:nvPr/>
        </p:nvCxnSpPr>
        <p:spPr>
          <a:xfrm flipH="1" flipV="1">
            <a:off x="2047515" y="1124363"/>
            <a:ext cx="1336280" cy="117103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329" idx="2"/>
          </p:cNvCxnSpPr>
          <p:nvPr/>
        </p:nvCxnSpPr>
        <p:spPr>
          <a:xfrm flipH="1" flipV="1">
            <a:off x="1882725" y="1464638"/>
            <a:ext cx="1501069" cy="83075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a:endCxn id="330" idx="3"/>
          </p:cNvCxnSpPr>
          <p:nvPr/>
        </p:nvCxnSpPr>
        <p:spPr>
          <a:xfrm flipH="1" flipV="1">
            <a:off x="1806744" y="1689307"/>
            <a:ext cx="1577050" cy="60608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a:off x="3479717" y="2333578"/>
            <a:ext cx="854763" cy="33350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246" name="Csoportba foglalás 245"/>
          <p:cNvGrpSpPr/>
          <p:nvPr/>
        </p:nvGrpSpPr>
        <p:grpSpPr>
          <a:xfrm>
            <a:off x="2596716" y="576000"/>
            <a:ext cx="818636" cy="288000"/>
            <a:chOff x="2596716" y="620251"/>
            <a:chExt cx="818636" cy="288000"/>
          </a:xfrm>
        </p:grpSpPr>
        <p:sp>
          <p:nvSpPr>
            <p:cNvPr id="247" name="Folyamatábra: Bekötés 246">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Szövegdoboz 247">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6" name="Csoportba foglalás 275"/>
          <p:cNvGrpSpPr/>
          <p:nvPr/>
        </p:nvGrpSpPr>
        <p:grpSpPr>
          <a:xfrm>
            <a:off x="2718906" y="4732022"/>
            <a:ext cx="576000" cy="288000"/>
            <a:chOff x="2718906" y="4732022"/>
            <a:chExt cx="576000" cy="288000"/>
          </a:xfrm>
        </p:grpSpPr>
        <p:sp>
          <p:nvSpPr>
            <p:cNvPr id="277" name="Folyamatábra: Bekötés 27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6" name="Szövegdoboz 165"/>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8" name="Csoportba foglalás 167"/>
          <p:cNvGrpSpPr/>
          <p:nvPr/>
        </p:nvGrpSpPr>
        <p:grpSpPr>
          <a:xfrm>
            <a:off x="7164288" y="124563"/>
            <a:ext cx="1872208" cy="584806"/>
            <a:chOff x="1478147" y="1654714"/>
            <a:chExt cx="1454844" cy="550594"/>
          </a:xfrm>
        </p:grpSpPr>
        <p:sp>
          <p:nvSpPr>
            <p:cNvPr id="210" name="Ellipszis 209"/>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11" name="Szövegdoboz 11"/>
            <p:cNvSpPr txBox="1"/>
            <p:nvPr/>
          </p:nvSpPr>
          <p:spPr>
            <a:xfrm>
              <a:off x="1478147" y="1780953"/>
              <a:ext cx="1454844" cy="34108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Create SIP</a:t>
              </a:r>
              <a:endParaRPr lang="en-US" sz="1100">
                <a:ea typeface="Times New Roman"/>
              </a:endParaRPr>
            </a:p>
          </p:txBody>
        </p:sp>
      </p:grpSp>
      <p:pic>
        <p:nvPicPr>
          <p:cNvPr id="238" name="Kép 23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3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40" name="Egyenes összekötő nyíllal 23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42" name="Szövegdoboz 241"/>
          <p:cNvSpPr txBox="1"/>
          <p:nvPr/>
        </p:nvSpPr>
        <p:spPr>
          <a:xfrm>
            <a:off x="6976556" y="4166959"/>
            <a:ext cx="2164932" cy="276999"/>
          </a:xfrm>
          <a:prstGeom prst="rect">
            <a:avLst/>
          </a:prstGeom>
          <a:noFill/>
        </p:spPr>
        <p:txBody>
          <a:bodyPr wrap="square" rtlCol="0">
            <a:spAutoFit/>
          </a:bodyPr>
          <a:lstStyle/>
          <a:p>
            <a:r>
              <a:rPr lang="en-US" sz="1200" dirty="0" smtClean="0"/>
              <a:t>Process: Pre-Ingest</a:t>
            </a:r>
          </a:p>
        </p:txBody>
      </p:sp>
      <p:sp>
        <p:nvSpPr>
          <p:cNvPr id="243" name="Szövegdoboz 242"/>
          <p:cNvSpPr txBox="1"/>
          <p:nvPr/>
        </p:nvSpPr>
        <p:spPr>
          <a:xfrm>
            <a:off x="6977876" y="1906835"/>
            <a:ext cx="2166123" cy="1569660"/>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Producer creates the SIP from the prepared data and metadata. </a:t>
            </a:r>
          </a:p>
          <a:p>
            <a:r>
              <a:rPr lang="en-US" sz="1200" dirty="0" smtClean="0"/>
              <a:t>The corresponding tools on the diagram create SIPs compatible with the E-ARK SIP specification.  </a:t>
            </a:r>
            <a:endParaRPr lang="en-US" sz="1200" dirty="0"/>
          </a:p>
        </p:txBody>
      </p:sp>
      <p:graphicFrame>
        <p:nvGraphicFramePr>
          <p:cNvPr id="241" name="Táblázat 240"/>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4" name="Folyamatábra: Bekötés 243">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Lekerekített téglalap 272"/>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5" name="Lekerekített téglalap 304"/>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2" name="Lekerekített téglalap 31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3" name="Lekerekített téglalap 312"/>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6" name="Téglalap 315"/>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7" name="Téglalap 316"/>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9" name="Lekerekített téglalap 318"/>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20" name="Lekerekített téglalap 319"/>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1" name="Lekerekített téglalap 320"/>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2" name="Lekerekített téglalap 321"/>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3" name="Folyamatábra: Bekötés 322">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4" name="Folyamatábra: Bekötés 343">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5" name="Folyamatábra: Bekötés 344">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3" name="Folyamatábra: Bekötés 152">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Lekerekített téglalap 18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4" name="Lekerekített téglalap 19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5" name="Lekerekített téglalap 19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6" name="Lekerekített téglalap 19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7" name="Lekerekített téglalap 19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8" name="Lekerekített téglalap 19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9" name="Lekerekített téglalap 19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00" name="Lekerekített téglalap 19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1" name="Téglalap 20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2" name="Téglalap 20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3" name="Téglalap 20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4" name="Téglalap 20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5" name="Lekerekített téglalap 20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9" name="Lekerekített téglalap 20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12" name="Folyamatábra: Bekötés 21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6729305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1" name="Egyenes összekötő 160"/>
          <p:cNvCxnSpPr/>
          <p:nvPr/>
        </p:nvCxnSpPr>
        <p:spPr>
          <a:xfrm flipV="1">
            <a:off x="3659835" y="1705123"/>
            <a:ext cx="535183" cy="59027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659835" y="1507727"/>
            <a:ext cx="493849" cy="78766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659835" y="1308137"/>
            <a:ext cx="410916" cy="98725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16" idx="2"/>
          </p:cNvCxnSpPr>
          <p:nvPr/>
        </p:nvCxnSpPr>
        <p:spPr>
          <a:xfrm flipH="1" flipV="1">
            <a:off x="1958119" y="1278153"/>
            <a:ext cx="1625348" cy="101724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37" name="Csoportba foglalás 236"/>
          <p:cNvGrpSpPr/>
          <p:nvPr/>
        </p:nvGrpSpPr>
        <p:grpSpPr>
          <a:xfrm>
            <a:off x="2596716" y="576000"/>
            <a:ext cx="818636" cy="288000"/>
            <a:chOff x="2596716" y="620251"/>
            <a:chExt cx="818636" cy="288000"/>
          </a:xfrm>
        </p:grpSpPr>
        <p:sp>
          <p:nvSpPr>
            <p:cNvPr id="238" name="Folyamatábra: Bekötés 237">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Szövegdoboz 238">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68" name="Csoportba foglalás 267"/>
          <p:cNvGrpSpPr/>
          <p:nvPr/>
        </p:nvGrpSpPr>
        <p:grpSpPr>
          <a:xfrm>
            <a:off x="2718906" y="4732022"/>
            <a:ext cx="576000" cy="288000"/>
            <a:chOff x="2718906" y="4732022"/>
            <a:chExt cx="576000" cy="288000"/>
          </a:xfrm>
        </p:grpSpPr>
        <p:sp>
          <p:nvSpPr>
            <p:cNvPr id="269" name="Folyamatábra: Bekötés 268">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4" name="Szövegdoboz 143"/>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pic>
        <p:nvPicPr>
          <p:cNvPr id="148" name="Kép 14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4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150" name="Egyenes összekötő nyíllal 149"/>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54" name="Szövegdoboz 153"/>
          <p:cNvSpPr txBox="1"/>
          <p:nvPr/>
        </p:nvSpPr>
        <p:spPr>
          <a:xfrm>
            <a:off x="6976556" y="4454991"/>
            <a:ext cx="2164932" cy="276999"/>
          </a:xfrm>
          <a:prstGeom prst="rect">
            <a:avLst/>
          </a:prstGeom>
          <a:noFill/>
        </p:spPr>
        <p:txBody>
          <a:bodyPr wrap="square" rtlCol="0">
            <a:spAutoFit/>
          </a:bodyPr>
          <a:lstStyle/>
          <a:p>
            <a:r>
              <a:rPr lang="en-US" sz="1200" dirty="0" smtClean="0"/>
              <a:t>Process: Pre-Ingest</a:t>
            </a:r>
          </a:p>
        </p:txBody>
      </p:sp>
      <p:grpSp>
        <p:nvGrpSpPr>
          <p:cNvPr id="158" name="Csoportba foglalás 157"/>
          <p:cNvGrpSpPr/>
          <p:nvPr/>
        </p:nvGrpSpPr>
        <p:grpSpPr>
          <a:xfrm>
            <a:off x="7164288" y="124563"/>
            <a:ext cx="1872208" cy="584806"/>
            <a:chOff x="1478147" y="1654714"/>
            <a:chExt cx="1454844" cy="550594"/>
          </a:xfrm>
        </p:grpSpPr>
        <p:sp>
          <p:nvSpPr>
            <p:cNvPr id="159" name="Ellipszis 158"/>
            <p:cNvSpPr/>
            <p:nvPr/>
          </p:nvSpPr>
          <p:spPr>
            <a:xfrm>
              <a:off x="1478147" y="1654714"/>
              <a:ext cx="1454844" cy="550594"/>
            </a:xfrm>
            <a:prstGeom prst="ellipse">
              <a:avLst/>
            </a:prstGeom>
            <a:solidFill>
              <a:schemeClr val="accent6">
                <a:lumMod val="40000"/>
                <a:lumOff val="60000"/>
              </a:schemeClr>
            </a:solidFill>
            <a:ln w="9525">
              <a:solidFill>
                <a:srgbClr val="B4560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3" name="Szövegdoboz 11"/>
            <p:cNvSpPr txBox="1"/>
            <p:nvPr/>
          </p:nvSpPr>
          <p:spPr>
            <a:xfrm>
              <a:off x="1478147" y="1803411"/>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r>
                <a:rPr lang="en-US" sz="1100" smtClean="0"/>
                <a:t>Post-packaging QA</a:t>
              </a:r>
              <a:endParaRPr lang="en-US" sz="1100"/>
            </a:p>
          </p:txBody>
        </p:sp>
      </p:grpSp>
      <p:sp>
        <p:nvSpPr>
          <p:cNvPr id="165" name="Szövegdoboz 164"/>
          <p:cNvSpPr txBox="1"/>
          <p:nvPr/>
        </p:nvSpPr>
        <p:spPr>
          <a:xfrm>
            <a:off x="6977876" y="1906835"/>
            <a:ext cx="2166123" cy="2308324"/>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Optional process step.</a:t>
            </a:r>
          </a:p>
          <a:p>
            <a:r>
              <a:rPr lang="en-US" sz="1200" dirty="0" smtClean="0"/>
              <a:t>This step is optional depending on the quality assurance policy of the producer institution. Some producers prefer to perform the quality check before the S</a:t>
            </a:r>
            <a:r>
              <a:rPr lang="hu-HU" sz="1200" dirty="0" smtClean="0"/>
              <a:t>I</a:t>
            </a:r>
            <a:r>
              <a:rPr lang="en-US" sz="1200" dirty="0" smtClean="0"/>
              <a:t>P creation and don’t modify the S</a:t>
            </a:r>
            <a:r>
              <a:rPr lang="hu-HU" sz="1200" dirty="0" smtClean="0"/>
              <a:t>I</a:t>
            </a:r>
            <a:r>
              <a:rPr lang="en-US" sz="1200" dirty="0" smtClean="0"/>
              <a:t>P after it. Others perform the check on the S</a:t>
            </a:r>
            <a:r>
              <a:rPr lang="hu-HU" sz="1200" dirty="0" smtClean="0"/>
              <a:t>I</a:t>
            </a:r>
            <a:r>
              <a:rPr lang="en-US" sz="1200" dirty="0" smtClean="0"/>
              <a:t>P just before the submission to the archive. </a:t>
            </a:r>
            <a:endParaRPr lang="en-US" sz="1200" dirty="0"/>
          </a:p>
        </p:txBody>
      </p:sp>
      <p:graphicFrame>
        <p:nvGraphicFramePr>
          <p:cNvPr id="152" name="Táblázat 151"/>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6" name="Folyamatábra: Bekötés 165">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Lekerekített téglalap 264"/>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9" name="Lekerekített téglalap 30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2" name="Folyamatábra: Bekötés 141">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Lekerekített téglalap 178"/>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1" name="Lekerekített téglalap 180"/>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3" name="Lekerekített téglalap 182"/>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5" name="Lekerekített téglalap 18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1" name="Lekerekített téglalap 19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3" name="Téglalap 192"/>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4" name="Téglalap 193"/>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5" name="Téglalap 194"/>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6" name="Téglalap 195"/>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7" name="Lekerekített téglalap 196"/>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0" name="Lekerekített téglalap 199"/>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2" name="Folyamatábra: Bekötés 20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868311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75978" y="2493929"/>
            <a:ext cx="854226" cy="53415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75978" y="2493929"/>
            <a:ext cx="858502" cy="17315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4" name="Egyenes összekötő 143"/>
          <p:cNvCxnSpPr/>
          <p:nvPr/>
        </p:nvCxnSpPr>
        <p:spPr>
          <a:xfrm>
            <a:off x="3479717" y="2532113"/>
            <a:ext cx="807367" cy="89514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79717" y="2536840"/>
            <a:ext cx="705717" cy="128959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162" y="2532113"/>
            <a:ext cx="651156" cy="149391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73872" y="2532113"/>
            <a:ext cx="550580" cy="169350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475978" y="2267903"/>
            <a:ext cx="837656" cy="22602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60162" y="1906907"/>
            <a:ext cx="803630" cy="54883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460162" y="1669133"/>
            <a:ext cx="734856" cy="78661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460162" y="1507727"/>
            <a:ext cx="693522" cy="94801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460162" y="1308137"/>
            <a:ext cx="610589" cy="114760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p:nvPr/>
        </p:nvCxnSpPr>
        <p:spPr>
          <a:xfrm flipH="1" flipV="1">
            <a:off x="1956264" y="1308137"/>
            <a:ext cx="1427531" cy="114760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4" name="Csoportba foglalás 243"/>
          <p:cNvGrpSpPr/>
          <p:nvPr/>
        </p:nvGrpSpPr>
        <p:grpSpPr>
          <a:xfrm>
            <a:off x="2596716" y="576000"/>
            <a:ext cx="818636" cy="288000"/>
            <a:chOff x="2596716" y="620251"/>
            <a:chExt cx="818636" cy="288000"/>
          </a:xfrm>
        </p:grpSpPr>
        <p:sp>
          <p:nvSpPr>
            <p:cNvPr id="245" name="Folyamatábra: Bekötés 244">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Szövegdoboz 245">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4" name="Csoportba foglalás 273"/>
          <p:cNvGrpSpPr/>
          <p:nvPr/>
        </p:nvGrpSpPr>
        <p:grpSpPr>
          <a:xfrm>
            <a:off x="2718906" y="4732022"/>
            <a:ext cx="576000" cy="288000"/>
            <a:chOff x="2718906" y="4732022"/>
            <a:chExt cx="576000" cy="288000"/>
          </a:xfrm>
        </p:grpSpPr>
        <p:sp>
          <p:nvSpPr>
            <p:cNvPr id="275" name="Folyamatábra: Bekötés 274">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0" name="Szövegdoboz 159"/>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2" name="Csoportba foglalás 161"/>
          <p:cNvGrpSpPr/>
          <p:nvPr/>
        </p:nvGrpSpPr>
        <p:grpSpPr>
          <a:xfrm>
            <a:off x="7164288" y="124563"/>
            <a:ext cx="1872208" cy="584806"/>
            <a:chOff x="1478147" y="1654714"/>
            <a:chExt cx="1454844" cy="550594"/>
          </a:xfrm>
        </p:grpSpPr>
        <p:sp>
          <p:nvSpPr>
            <p:cNvPr id="163" name="Ellipszis 16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5" name="Szövegdoboz 11"/>
            <p:cNvSpPr txBox="1"/>
            <p:nvPr/>
          </p:nvSpPr>
          <p:spPr>
            <a:xfrm>
              <a:off x="1478147" y="1795925"/>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Submit SIP</a:t>
              </a:r>
            </a:p>
            <a:p>
              <a:pPr algn="ctr">
                <a:lnSpc>
                  <a:spcPct val="115000"/>
                </a:lnSpc>
                <a:spcAft>
                  <a:spcPts val="1000"/>
                </a:spcAft>
              </a:pPr>
              <a:endParaRPr lang="en-US" sz="1100" smtClean="0">
                <a:ea typeface="Times New Roman"/>
              </a:endParaRPr>
            </a:p>
            <a:p>
              <a:pPr algn="ctr">
                <a:lnSpc>
                  <a:spcPct val="115000"/>
                </a:lnSpc>
                <a:spcAft>
                  <a:spcPts val="1000"/>
                </a:spcAft>
              </a:pPr>
              <a:endParaRPr lang="en-US" sz="1100">
                <a:ea typeface="Times New Roman"/>
              </a:endParaRPr>
            </a:p>
          </p:txBody>
        </p:sp>
      </p:grpSp>
      <p:pic>
        <p:nvPicPr>
          <p:cNvPr id="166" name="Kép 165"/>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10"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11" name="Egyenes összekötő nyíllal 210"/>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37" name="Szövegdoboz 236"/>
          <p:cNvSpPr txBox="1"/>
          <p:nvPr/>
        </p:nvSpPr>
        <p:spPr>
          <a:xfrm>
            <a:off x="6976556" y="4166959"/>
            <a:ext cx="2164932" cy="276999"/>
          </a:xfrm>
          <a:prstGeom prst="rect">
            <a:avLst/>
          </a:prstGeom>
          <a:noFill/>
        </p:spPr>
        <p:txBody>
          <a:bodyPr wrap="square" rtlCol="0">
            <a:spAutoFit/>
          </a:bodyPr>
          <a:lstStyle/>
          <a:p>
            <a:r>
              <a:rPr lang="en-US" sz="1200" dirty="0" smtClean="0"/>
              <a:t>Process: Pre-Ingest</a:t>
            </a:r>
          </a:p>
        </p:txBody>
      </p:sp>
      <p:sp>
        <p:nvSpPr>
          <p:cNvPr id="238" name="Szövegdoboz 237"/>
          <p:cNvSpPr txBox="1"/>
          <p:nvPr/>
        </p:nvSpPr>
        <p:spPr>
          <a:xfrm>
            <a:off x="6977876" y="1906835"/>
            <a:ext cx="2166123" cy="646331"/>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Producer submits the SIP to the archive. </a:t>
            </a:r>
            <a:endParaRPr lang="en-US" sz="1200" dirty="0"/>
          </a:p>
        </p:txBody>
      </p:sp>
      <p:graphicFrame>
        <p:nvGraphicFramePr>
          <p:cNvPr id="236" name="Táblázat 235"/>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Lekerekített téglalap 270"/>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0" name="Lekerekített téglalap 299"/>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2" name="Lekerekített téglalap 301"/>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6" name="Lekerekített téglalap 305"/>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8" name="Lekerekített téglalap 307"/>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0" name="Téglalap 309"/>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1" name="Téglalap 310"/>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2" name="Téglalap 311"/>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5" name="Lekerekített téglalap 314"/>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6" name="Lekerekített téglalap 315"/>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7" name="Lekerekített téglalap 316"/>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9" name="Folyamatábra: Bekötés 318">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0" name="Folyamatábra: Bekötés 149">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Lekerekített téglalap 182"/>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4" name="Lekerekített téglalap 193"/>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5" name="Lekerekített téglalap 194"/>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6" name="Lekerekített téglalap 195"/>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7" name="Téglalap 196"/>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8" name="Téglalap 197"/>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9" name="Téglalap 198"/>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0" name="Téglalap 199"/>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1" name="Lekerekített téglalap 200"/>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6" name="Folyamatábra: Bekötés 205">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59281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Lekerekített téglalap 9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a:solidFill>
                  <a:schemeClr val="tx1">
                    <a:lumMod val="75000"/>
                    <a:lumOff val="25000"/>
                  </a:schemeClr>
                </a:solidFill>
                <a:ea typeface="Times New Roman"/>
                <a:cs typeface="Times New Roman"/>
              </a:rPr>
              <a:t>E-ARK SMURF ERMS</a:t>
            </a:r>
          </a:p>
        </p:txBody>
      </p:sp>
      <p:sp>
        <p:nvSpPr>
          <p:cNvPr id="102" name="Lekerekített téglalap 101"/>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78" name="Folyamatábra: Bekötés 177">
            <a:hlinkClick r:id="rId3"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4"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5"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8"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9"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10"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11"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12"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13"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14"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15"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16"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17"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18"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19"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20"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21"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22"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23"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24"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25"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Csoportba foglalás 6"/>
          <p:cNvGrpSpPr/>
          <p:nvPr/>
        </p:nvGrpSpPr>
        <p:grpSpPr>
          <a:xfrm>
            <a:off x="2632046" y="576000"/>
            <a:ext cx="723133" cy="288000"/>
            <a:chOff x="2632046" y="627566"/>
            <a:chExt cx="723133" cy="288000"/>
          </a:xfrm>
        </p:grpSpPr>
        <p:sp>
          <p:nvSpPr>
            <p:cNvPr id="107" name="Folyamatábra: Bekötés 106">
              <a:hlinkClick r:id="rId2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Szövegdoboz 107">
              <a:hlinkClick r:id="rId2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smtClean="0"/>
                <a:t>Tools</a:t>
              </a:r>
              <a:endParaRPr lang="en-GB"/>
            </a:p>
          </p:txBody>
        </p:sp>
      </p:grpSp>
      <p:sp>
        <p:nvSpPr>
          <p:cNvPr id="109" name="Szövegdoboz 108"/>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10" name="Szövegdoboz 10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11" name="Szövegdoboz 11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12" name="Szövegdoboz 111"/>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13" name="Szövegdoboz 112"/>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14" name="Szövegdoboz 113"/>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15" name="Szövegdoboz 114"/>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16" name="Szövegdoboz 115"/>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17" name="Szövegdoboz 116"/>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18" name="Szövegdoboz 117"/>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19" name="Szövegdoboz 118"/>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20" name="Szövegdoboz 119"/>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21" name="Szövegdoboz 120"/>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22" name="Szövegdoboz 121"/>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23" name="Szövegdoboz 122"/>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24" name="Szövegdoboz 123"/>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44" name="Szövegdoboz 14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45" name="Folyamatábra: Bekötés 144">
            <a:hlinkClick r:id="rId27"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28"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29"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30"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31"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32"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33"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4"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5"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6"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7"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8"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39"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40"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41"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42"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43"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75" name="Táblázat 174"/>
          <p:cNvGraphicFramePr>
            <a:graphicFrameLocks noGrp="1"/>
          </p:cNvGraphicFramePr>
          <p:nvPr>
            <p:extLst>
              <p:ext uri="{D42A27DB-BD31-4B8C-83A1-F6EECF244321}">
                <p14:modId xmlns:p14="http://schemas.microsoft.com/office/powerpoint/2010/main" val="319834730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6" name="Folyamatábra: Bekötés 175">
            <a:hlinkClick r:id="rId44"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45"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46"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47"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48"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49"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olyamatábra: Bekötés 204">
            <a:hlinkClick r:id="rId50"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51"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52"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53"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54"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55"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56"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a:hlinkClick r:id="rId57"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58"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59"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60"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61"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62"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63"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a:hlinkClick r:id="rId64"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Folyamatábra: Bekötés 222">
            <a:hlinkClick r:id="rId65"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Folyamatábra: Bekötés 223">
            <a:hlinkClick r:id="rId66"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Téglalap 230">
            <a:hlinkClick r:id="rId67" action="ppaction://hlinksldjump"/>
          </p:cNvPr>
          <p:cNvSpPr/>
          <p:nvPr/>
        </p:nvSpPr>
        <p:spPr>
          <a:xfrm>
            <a:off x="6976557" y="0"/>
            <a:ext cx="2164931" cy="5143500"/>
          </a:xfrm>
          <a:prstGeom prst="rect">
            <a:avLst/>
          </a:prstGeom>
          <a:blipFill dpi="0" rotWithShape="1">
            <a:blip r:embed="rId68">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p:cNvSpPr txBox="1"/>
          <p:nvPr/>
        </p:nvSpPr>
        <p:spPr>
          <a:xfrm>
            <a:off x="6977877" y="-20538"/>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mtClean="0"/>
              <a:t>E-ARK Tools and </a:t>
            </a:r>
          </a:p>
          <a:p>
            <a:r>
              <a:rPr lang="en-GB" smtClean="0"/>
              <a:t>Integrated Prototype </a:t>
            </a:r>
            <a:endParaRPr lang="en-GB"/>
          </a:p>
        </p:txBody>
      </p:sp>
      <p:grpSp>
        <p:nvGrpSpPr>
          <p:cNvPr id="11" name="Csoportba foglalás 10"/>
          <p:cNvGrpSpPr/>
          <p:nvPr/>
        </p:nvGrpSpPr>
        <p:grpSpPr>
          <a:xfrm>
            <a:off x="2718906" y="4732022"/>
            <a:ext cx="576000" cy="288000"/>
            <a:chOff x="2718906" y="4732022"/>
            <a:chExt cx="576000" cy="288000"/>
          </a:xfrm>
        </p:grpSpPr>
        <p:sp>
          <p:nvSpPr>
            <p:cNvPr id="237" name="Folyamatábra: Bekötés 23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2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9"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28" name="Szövegdoboz 127"/>
          <p:cNvSpPr txBox="1"/>
          <p:nvPr/>
        </p:nvSpPr>
        <p:spPr>
          <a:xfrm>
            <a:off x="6977877" y="726832"/>
            <a:ext cx="2166123" cy="2492990"/>
          </a:xfrm>
          <a:prstGeom prst="rect">
            <a:avLst/>
          </a:prstGeom>
          <a:noFill/>
        </p:spPr>
        <p:txBody>
          <a:bodyPr wrap="square" rtlCol="0">
            <a:spAutoFit/>
          </a:bodyPr>
          <a:lstStyle/>
          <a:p>
            <a:pPr algn="just"/>
            <a:r>
              <a:rPr lang="en-GB" sz="1200" smtClean="0">
                <a:solidFill>
                  <a:schemeClr val="tx1">
                    <a:lumMod val="75000"/>
                    <a:lumOff val="25000"/>
                  </a:schemeClr>
                </a:solidFill>
              </a:rPr>
              <a:t>The list of tools consists of stand alone software components developed by the E-ARK project along with software modules of the Integrated Prototype.</a:t>
            </a:r>
          </a:p>
          <a:p>
            <a:pPr algn="just"/>
            <a:endParaRPr lang="en-GB" sz="1200" smtClean="0">
              <a:solidFill>
                <a:schemeClr val="tx1">
                  <a:lumMod val="75000"/>
                  <a:lumOff val="25000"/>
                </a:schemeClr>
              </a:solidFill>
            </a:endParaRPr>
          </a:p>
          <a:p>
            <a:pPr algn="just"/>
            <a:r>
              <a:rPr lang="en-GB" sz="1200" smtClean="0">
                <a:solidFill>
                  <a:schemeClr val="tx1">
                    <a:lumMod val="75000"/>
                    <a:lumOff val="25000"/>
                  </a:schemeClr>
                </a:solidFill>
              </a:rPr>
              <a:t>The Integrated Prototype has been designed and developed in the scope of the E-ARK project in order to provide a reference implementation to E-ARK services. </a:t>
            </a:r>
          </a:p>
        </p:txBody>
      </p:sp>
      <p:sp>
        <p:nvSpPr>
          <p:cNvPr id="130" name="Lekerekített téglalap 129"/>
          <p:cNvSpPr/>
          <p:nvPr/>
        </p:nvSpPr>
        <p:spPr>
          <a:xfrm>
            <a:off x="4233624" y="1180615"/>
            <a:ext cx="2506285" cy="174854"/>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2.1  Archiving unstructured records</a:t>
            </a:r>
            <a:endParaRPr lang="en-GB" sz="1000" dirty="0">
              <a:solidFill>
                <a:schemeClr val="tx1">
                  <a:lumMod val="75000"/>
                  <a:lumOff val="25000"/>
                </a:schemeClr>
              </a:solidFill>
              <a:ea typeface="Times New Roman"/>
              <a:cs typeface="Times New Roman"/>
            </a:endParaRPr>
          </a:p>
        </p:txBody>
      </p:sp>
      <p:sp>
        <p:nvSpPr>
          <p:cNvPr id="131" name="Lekerekített téglalap 130"/>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32" name="Lekerekített téglalap 131"/>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33" name="Lekerekített téglalap 132"/>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34" name="Lekerekített téglalap 133"/>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35" name="Lekerekített téglalap 134"/>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136" name="Lekerekített téglalap 135"/>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37" name="Lekerekített téglalap 136"/>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38" name="Lekerekített téglalap 137"/>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39" name="Lekerekített téglalap 138"/>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4.3 Migration and Ingest of business records</a:t>
            </a:r>
            <a:endParaRPr lang="en-GB" sz="1000">
              <a:solidFill>
                <a:schemeClr val="tx1">
                  <a:lumMod val="75000"/>
                  <a:lumOff val="25000"/>
                </a:schemeClr>
              </a:solidFill>
              <a:ea typeface="Times New Roman"/>
              <a:cs typeface="Times New Roman"/>
            </a:endParaRPr>
          </a:p>
        </p:txBody>
      </p:sp>
      <p:sp>
        <p:nvSpPr>
          <p:cNvPr id="140" name="Lekerekített téglalap 139"/>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41" name="Lekerekített téglalap 140"/>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42" name="Lekerekített téglalap 141"/>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43" name="Lekerekített téglalap 142"/>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51" name="Téglalap 150"/>
          <p:cNvSpPr/>
          <p:nvPr/>
        </p:nvSpPr>
        <p:spPr>
          <a:xfrm>
            <a:off x="4522572" y="2795826"/>
            <a:ext cx="2436956" cy="153888"/>
          </a:xfrm>
          <a:prstGeom prst="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4.4 Import business records from SIARD 2.0</a:t>
            </a:r>
            <a:endParaRPr lang="en-GB" sz="1000">
              <a:solidFill>
                <a:schemeClr val="tx1">
                  <a:lumMod val="75000"/>
                  <a:lumOff val="25000"/>
                </a:schemeClr>
              </a:solidFill>
              <a:ea typeface="Times New Roman"/>
              <a:cs typeface="Times New Roman"/>
            </a:endParaRPr>
          </a:p>
        </p:txBody>
      </p:sp>
      <p:sp>
        <p:nvSpPr>
          <p:cNvPr id="152" name="Téglalap 151"/>
          <p:cNvSpPr/>
          <p:nvPr/>
        </p:nvSpPr>
        <p:spPr>
          <a:xfrm>
            <a:off x="4510345" y="2984197"/>
            <a:ext cx="2113107" cy="153888"/>
          </a:xfrm>
          <a:prstGeom prst="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5.1  Archiving records with Geodata</a:t>
            </a:r>
          </a:p>
        </p:txBody>
      </p:sp>
      <p:sp>
        <p:nvSpPr>
          <p:cNvPr id="153" name="Téglalap 15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54" name="Téglalap 15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55" name="Lekerekített téglalap 15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3.1  Extract and ingest records from EDRM</a:t>
            </a:r>
            <a:endParaRPr lang="en-GB" sz="1000" dirty="0">
              <a:solidFill>
                <a:schemeClr val="tx1">
                  <a:lumMod val="75000"/>
                  <a:lumOff val="25000"/>
                </a:schemeClr>
              </a:solidFill>
              <a:ea typeface="Times New Roman"/>
              <a:cs typeface="Times New Roman"/>
            </a:endParaRPr>
          </a:p>
        </p:txBody>
      </p:sp>
      <p:sp>
        <p:nvSpPr>
          <p:cNvPr id="156" name="Lekerekített téglalap 15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57" name="Lekerekített téglalap 15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163" name="Lekerekített téglalap 16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25" name="Lekerekített téglalap 224"/>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pSp>
        <p:nvGrpSpPr>
          <p:cNvPr id="8" name="Csoportba foglalás 7"/>
          <p:cNvGrpSpPr/>
          <p:nvPr/>
        </p:nvGrpSpPr>
        <p:grpSpPr>
          <a:xfrm>
            <a:off x="7876553" y="4816626"/>
            <a:ext cx="1224136" cy="283219"/>
            <a:chOff x="7876553" y="4816626"/>
            <a:chExt cx="1224136" cy="283219"/>
          </a:xfrm>
        </p:grpSpPr>
        <p:sp>
          <p:nvSpPr>
            <p:cNvPr id="227" name="Lekerekített téglalap 226">
              <a:hlinkClick r:id="rId70" action="ppaction://hlinksldjump"/>
            </p:cNvPr>
            <p:cNvSpPr/>
            <p:nvPr/>
          </p:nvSpPr>
          <p:spPr>
            <a:xfrm>
              <a:off x="7876553" y="4816626"/>
              <a:ext cx="1224136" cy="283219"/>
            </a:xfrm>
            <a:prstGeom prst="roundRect">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Szövegdoboz 227">
              <a:hlinkClick r:id="rId67" action="ppaction://hlinksldjump"/>
            </p:cNvPr>
            <p:cNvSpPr txBox="1"/>
            <p:nvPr/>
          </p:nvSpPr>
          <p:spPr>
            <a:xfrm>
              <a:off x="7907814" y="4855803"/>
              <a:ext cx="1152128"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tx1"/>
                  </a:solidFill>
                </a:rPr>
                <a:t>Tools overview</a:t>
              </a:r>
              <a:endParaRPr lang="en-GB" sz="1400">
                <a:solidFill>
                  <a:schemeClr val="tx1"/>
                </a:solidFill>
              </a:endParaRPr>
            </a:p>
          </p:txBody>
        </p:sp>
      </p:grpSp>
    </p:spTree>
    <p:extLst>
      <p:ext uri="{BB962C8B-B14F-4D97-AF65-F5344CB8AC3E}">
        <p14:creationId xmlns:p14="http://schemas.microsoft.com/office/powerpoint/2010/main" val="3275230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79717" y="2749886"/>
            <a:ext cx="807367" cy="67737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76427" y="2745945"/>
            <a:ext cx="837961" cy="32031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0611" y="2784129"/>
            <a:ext cx="724823" cy="104231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611" y="2784129"/>
            <a:ext cx="650707" cy="124190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60611" y="2784129"/>
            <a:ext cx="563841" cy="144149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476427" y="2267903"/>
            <a:ext cx="837207" cy="47804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60611" y="1906907"/>
            <a:ext cx="803181" cy="80085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460611" y="1669133"/>
            <a:ext cx="734407" cy="103862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460611" y="1507727"/>
            <a:ext cx="693073" cy="120003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460611" y="1308137"/>
            <a:ext cx="610140" cy="139962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6" idx="2"/>
          </p:cNvCxnSpPr>
          <p:nvPr/>
        </p:nvCxnSpPr>
        <p:spPr>
          <a:xfrm flipH="1" flipV="1">
            <a:off x="1958119" y="1278153"/>
            <a:ext cx="1426125" cy="142960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p:nvPr/>
        </p:nvCxnSpPr>
        <p:spPr>
          <a:xfrm flipV="1">
            <a:off x="3476427" y="2667083"/>
            <a:ext cx="858053" cy="788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a:endCxn id="330" idx="2"/>
          </p:cNvCxnSpPr>
          <p:nvPr/>
        </p:nvCxnSpPr>
        <p:spPr>
          <a:xfrm flipH="1" flipV="1">
            <a:off x="1714536" y="2194285"/>
            <a:ext cx="1653892" cy="55166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5" name="Csoportba foglalás 244"/>
          <p:cNvGrpSpPr/>
          <p:nvPr/>
        </p:nvGrpSpPr>
        <p:grpSpPr>
          <a:xfrm>
            <a:off x="2596716" y="576000"/>
            <a:ext cx="818636" cy="288000"/>
            <a:chOff x="2596716" y="620251"/>
            <a:chExt cx="818636" cy="288000"/>
          </a:xfrm>
        </p:grpSpPr>
        <p:sp>
          <p:nvSpPr>
            <p:cNvPr id="246" name="Folyamatábra: Bekötés 245">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Szövegdoboz 246">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5" name="Csoportba foglalás 274"/>
          <p:cNvGrpSpPr/>
          <p:nvPr/>
        </p:nvGrpSpPr>
        <p:grpSpPr>
          <a:xfrm>
            <a:off x="2718906" y="4732022"/>
            <a:ext cx="576000" cy="288000"/>
            <a:chOff x="2718906" y="4732022"/>
            <a:chExt cx="576000" cy="288000"/>
          </a:xfrm>
        </p:grpSpPr>
        <p:sp>
          <p:nvSpPr>
            <p:cNvPr id="276" name="Folyamatábra: Bekötés 275">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83" name="Szövegdoboz 282"/>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284" name="Csoportba foglalás 283"/>
          <p:cNvGrpSpPr/>
          <p:nvPr/>
        </p:nvGrpSpPr>
        <p:grpSpPr>
          <a:xfrm>
            <a:off x="7164288" y="124563"/>
            <a:ext cx="1872208" cy="584806"/>
            <a:chOff x="1478147" y="1654714"/>
            <a:chExt cx="1454844" cy="550594"/>
          </a:xfrm>
        </p:grpSpPr>
        <p:sp>
          <p:nvSpPr>
            <p:cNvPr id="285" name="Ellipszis 28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86" name="Szövegdoboz 11"/>
            <p:cNvSpPr txBox="1"/>
            <p:nvPr/>
          </p:nvSpPr>
          <p:spPr>
            <a:xfrm>
              <a:off x="1478147" y="1795925"/>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Receive SIP</a:t>
              </a:r>
            </a:p>
            <a:p>
              <a:pPr algn="ctr">
                <a:lnSpc>
                  <a:spcPct val="115000"/>
                </a:lnSpc>
                <a:spcAft>
                  <a:spcPts val="1000"/>
                </a:spcAft>
              </a:pPr>
              <a:endParaRPr lang="en-US" sz="1100" smtClean="0">
                <a:ea typeface="Times New Roman"/>
              </a:endParaRPr>
            </a:p>
            <a:p>
              <a:pPr algn="ctr">
                <a:lnSpc>
                  <a:spcPct val="115000"/>
                </a:lnSpc>
                <a:spcAft>
                  <a:spcPts val="1000"/>
                </a:spcAft>
              </a:pPr>
              <a:endParaRPr lang="en-US" sz="1100">
                <a:ea typeface="Times New Roman"/>
              </a:endParaRPr>
            </a:p>
          </p:txBody>
        </p:sp>
      </p:grpSp>
      <p:pic>
        <p:nvPicPr>
          <p:cNvPr id="287" name="Kép 286"/>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88"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89" name="Egyenes összekötő nyíllal 288"/>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90" name="Szövegdoboz 289"/>
          <p:cNvSpPr txBox="1"/>
          <p:nvPr/>
        </p:nvSpPr>
        <p:spPr>
          <a:xfrm>
            <a:off x="6976556" y="4166959"/>
            <a:ext cx="2164932" cy="276999"/>
          </a:xfrm>
          <a:prstGeom prst="rect">
            <a:avLst/>
          </a:prstGeom>
          <a:noFill/>
        </p:spPr>
        <p:txBody>
          <a:bodyPr wrap="square" rtlCol="0">
            <a:spAutoFit/>
          </a:bodyPr>
          <a:lstStyle/>
          <a:p>
            <a:r>
              <a:rPr lang="en-US" sz="1200" smtClean="0"/>
              <a:t>Process: Ingest</a:t>
            </a:r>
          </a:p>
        </p:txBody>
      </p:sp>
      <p:sp>
        <p:nvSpPr>
          <p:cNvPr id="291" name="Szövegdoboz 290"/>
          <p:cNvSpPr txBox="1"/>
          <p:nvPr/>
        </p:nvSpPr>
        <p:spPr>
          <a:xfrm>
            <a:off x="6977876" y="1906835"/>
            <a:ext cx="2166123" cy="1015663"/>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The official </a:t>
            </a:r>
            <a:r>
              <a:rPr lang="en-US" sz="1200" dirty="0" err="1" smtClean="0"/>
              <a:t>receit</a:t>
            </a:r>
            <a:r>
              <a:rPr lang="en-US" sz="1200" dirty="0" smtClean="0"/>
              <a:t> of the SIP by the archive. The archive  registers the received SIP and prepares the validation. </a:t>
            </a:r>
            <a:endParaRPr lang="en-US" sz="1200" dirty="0"/>
          </a:p>
        </p:txBody>
      </p:sp>
      <p:graphicFrame>
        <p:nvGraphicFramePr>
          <p:cNvPr id="292" name="Táblázat 291"/>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93" name="Folyamatábra: Bekötés 292">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Lekerekített téglalap 258"/>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1" name="Lekerekített téglalap 260"/>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3" name="Téglalap 272"/>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9" name="Lekerekített téglalap 31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0" name="Lekerekített téglalap 31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1" name="Folyamatábra: Bekötés 32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1" name="Folyamatábra: Bekötés 150">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Lekerekített téglalap 185"/>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1" name="Lekerekített téglalap 190"/>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3" name="Lekerekített téglalap 192"/>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4" name="Lekerekített téglalap 193"/>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5" name="Lekerekített téglalap 194"/>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6" name="Lekerekített téglalap 19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7" name="Lekerekített téglalap 196"/>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8" name="Lekerekített téglalap 197"/>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9" name="Lekerekített téglalap 198"/>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0" name="Téglalap 199"/>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1" name="Téglalap 200"/>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2" name="Téglalap 201"/>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3" name="Téglalap 202"/>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4" name="Lekerekített téglalap 203"/>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9" name="Folyamatábra: Bekötés 208">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397627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676100" y="2745945"/>
            <a:ext cx="610984" cy="68131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676100" y="2745945"/>
            <a:ext cx="638288" cy="32031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60284" y="2795826"/>
            <a:ext cx="525150" cy="103061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64352" y="2806309"/>
            <a:ext cx="446966" cy="121972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660284" y="2784129"/>
            <a:ext cx="364168" cy="144149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660284" y="2267903"/>
            <a:ext cx="653350" cy="43985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660284" y="1906907"/>
            <a:ext cx="603508" cy="80085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660284" y="1707317"/>
            <a:ext cx="550550" cy="100044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660284" y="1507727"/>
            <a:ext cx="493400" cy="120003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660284" y="1308137"/>
            <a:ext cx="410467" cy="139962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30" idx="2"/>
          </p:cNvCxnSpPr>
          <p:nvPr/>
        </p:nvCxnSpPr>
        <p:spPr>
          <a:xfrm flipH="1" flipV="1">
            <a:off x="1743796" y="2009463"/>
            <a:ext cx="1840121" cy="69829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p:nvPr/>
        </p:nvCxnSpPr>
        <p:spPr>
          <a:xfrm flipV="1">
            <a:off x="3676100" y="2667083"/>
            <a:ext cx="658380" cy="788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a:endCxn id="343" idx="2"/>
          </p:cNvCxnSpPr>
          <p:nvPr/>
        </p:nvCxnSpPr>
        <p:spPr>
          <a:xfrm flipH="1" flipV="1">
            <a:off x="1774581" y="1826347"/>
            <a:ext cx="1809336" cy="88141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a:endCxn id="331" idx="2"/>
          </p:cNvCxnSpPr>
          <p:nvPr/>
        </p:nvCxnSpPr>
        <p:spPr>
          <a:xfrm flipH="1" flipV="1">
            <a:off x="1714536" y="2194285"/>
            <a:ext cx="1869380" cy="51347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6" name="Csoportba foglalás 245"/>
          <p:cNvGrpSpPr/>
          <p:nvPr/>
        </p:nvGrpSpPr>
        <p:grpSpPr>
          <a:xfrm>
            <a:off x="2596716" y="576000"/>
            <a:ext cx="818636" cy="288000"/>
            <a:chOff x="2596716" y="620251"/>
            <a:chExt cx="818636" cy="288000"/>
          </a:xfrm>
        </p:grpSpPr>
        <p:sp>
          <p:nvSpPr>
            <p:cNvPr id="247" name="Folyamatábra: Bekötés 246">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Szövegdoboz 247">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9" name="Csoportba foglalás 278"/>
          <p:cNvGrpSpPr/>
          <p:nvPr/>
        </p:nvGrpSpPr>
        <p:grpSpPr>
          <a:xfrm>
            <a:off x="2718906" y="4732022"/>
            <a:ext cx="576000" cy="288000"/>
            <a:chOff x="2718906" y="4732022"/>
            <a:chExt cx="576000" cy="288000"/>
          </a:xfrm>
        </p:grpSpPr>
        <p:sp>
          <p:nvSpPr>
            <p:cNvPr id="280" name="Folyamatábra: Bekötés 27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42" name="Szövegdoboz 241"/>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243" name="Csoportba foglalás 242"/>
          <p:cNvGrpSpPr/>
          <p:nvPr/>
        </p:nvGrpSpPr>
        <p:grpSpPr>
          <a:xfrm>
            <a:off x="7164288" y="124563"/>
            <a:ext cx="1872208" cy="584806"/>
            <a:chOff x="1478147" y="1654714"/>
            <a:chExt cx="1454844" cy="550594"/>
          </a:xfrm>
        </p:grpSpPr>
        <p:sp>
          <p:nvSpPr>
            <p:cNvPr id="244" name="Ellipszis 243"/>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45" name="Szövegdoboz 11"/>
            <p:cNvSpPr txBox="1"/>
            <p:nvPr/>
          </p:nvSpPr>
          <p:spPr>
            <a:xfrm>
              <a:off x="1478147" y="1795925"/>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Validate SIP</a:t>
              </a:r>
            </a:p>
            <a:p>
              <a:pPr algn="ctr">
                <a:lnSpc>
                  <a:spcPct val="115000"/>
                </a:lnSpc>
                <a:spcAft>
                  <a:spcPts val="1000"/>
                </a:spcAft>
              </a:pPr>
              <a:endParaRPr lang="en-US" sz="1100" smtClean="0">
                <a:ea typeface="Times New Roman"/>
              </a:endParaRPr>
            </a:p>
            <a:p>
              <a:pPr algn="ctr">
                <a:lnSpc>
                  <a:spcPct val="115000"/>
                </a:lnSpc>
                <a:spcAft>
                  <a:spcPts val="1000"/>
                </a:spcAft>
              </a:pPr>
              <a:endParaRPr lang="en-US" sz="1100">
                <a:ea typeface="Times New Roman"/>
              </a:endParaRPr>
            </a:p>
          </p:txBody>
        </p:sp>
      </p:grpSp>
      <p:pic>
        <p:nvPicPr>
          <p:cNvPr id="276" name="Kép 275"/>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77"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ARCHIVE</a:t>
            </a: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78" name="Egyenes összekötő nyíllal 27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82" name="Szövegdoboz 281"/>
          <p:cNvSpPr txBox="1"/>
          <p:nvPr/>
        </p:nvSpPr>
        <p:spPr>
          <a:xfrm>
            <a:off x="6976556" y="4166959"/>
            <a:ext cx="2164932" cy="276999"/>
          </a:xfrm>
          <a:prstGeom prst="rect">
            <a:avLst/>
          </a:prstGeom>
          <a:noFill/>
        </p:spPr>
        <p:txBody>
          <a:bodyPr wrap="square" rtlCol="0">
            <a:spAutoFit/>
          </a:bodyPr>
          <a:lstStyle/>
          <a:p>
            <a:r>
              <a:rPr lang="en-US" sz="1200" dirty="0" smtClean="0"/>
              <a:t>Process:</a:t>
            </a:r>
            <a:r>
              <a:rPr lang="hu-HU" sz="1200" dirty="0" smtClean="0"/>
              <a:t> </a:t>
            </a:r>
            <a:r>
              <a:rPr lang="en-US" sz="1200" dirty="0" smtClean="0"/>
              <a:t>Ingest</a:t>
            </a:r>
          </a:p>
        </p:txBody>
      </p:sp>
      <p:sp>
        <p:nvSpPr>
          <p:cNvPr id="283" name="Szövegdoboz 282"/>
          <p:cNvSpPr txBox="1"/>
          <p:nvPr/>
        </p:nvSpPr>
        <p:spPr>
          <a:xfrm>
            <a:off x="6977876" y="1906835"/>
            <a:ext cx="2166123" cy="1569660"/>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en-US" sz="1200" dirty="0" smtClean="0"/>
              <a:t>The archive performs various validation tasks:</a:t>
            </a:r>
          </a:p>
          <a:p>
            <a:pPr marL="87313" indent="-87313">
              <a:buFont typeface="Arial" pitchFamily="34" charset="0"/>
              <a:buChar char="•"/>
            </a:pPr>
            <a:r>
              <a:rPr lang="en-US" sz="1200" dirty="0" smtClean="0"/>
              <a:t>security check,</a:t>
            </a:r>
          </a:p>
          <a:p>
            <a:pPr marL="87313" indent="-87313">
              <a:buFont typeface="Arial" pitchFamily="34" charset="0"/>
              <a:buChar char="•"/>
            </a:pPr>
            <a:r>
              <a:rPr lang="en-US" sz="1200" dirty="0" smtClean="0"/>
              <a:t>formal validation,</a:t>
            </a:r>
          </a:p>
          <a:p>
            <a:pPr marL="87313" indent="-87313">
              <a:buFont typeface="Arial" pitchFamily="34" charset="0"/>
              <a:buChar char="•"/>
            </a:pPr>
            <a:r>
              <a:rPr lang="en-US" sz="1200" dirty="0" smtClean="0"/>
              <a:t>content review,</a:t>
            </a:r>
          </a:p>
          <a:p>
            <a:pPr marL="87313" indent="-87313">
              <a:buFont typeface="Arial" pitchFamily="34" charset="0"/>
              <a:buChar char="•"/>
            </a:pPr>
            <a:r>
              <a:rPr lang="en-US" sz="1200" dirty="0" smtClean="0"/>
              <a:t>SIP approval.</a:t>
            </a:r>
          </a:p>
          <a:p>
            <a:endParaRPr lang="en-US" sz="1200" dirty="0"/>
          </a:p>
        </p:txBody>
      </p:sp>
      <p:graphicFrame>
        <p:nvGraphicFramePr>
          <p:cNvPr id="284" name="Táblázat 283"/>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5" name="Folyamatábra: Bekötés 284">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p:cNvSpPr>
            <a:spLocks/>
          </p:cNvSpPr>
          <p:nvPr/>
        </p:nvSpPr>
        <p:spPr>
          <a:xfrm>
            <a:off x="1627554" y="327689"/>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Lekerekített téglalap 263"/>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2" name="Lekerekített téglalap 311"/>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6" name="Téglalap 315"/>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9" name="Lekerekített téglalap 318"/>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0" name="Lekerekített téglalap 319"/>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1" name="Lekerekített téglalap 320"/>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2" name="Folyamatábra: Bekötés 321">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4" name="Folyamatábra: Bekötés 343">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3" name="Folyamatábra: Bekötés 152">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Lekerekített téglalap 18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4" name="Lekerekített téglalap 19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5" name="Lekerekített téglalap 19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6" name="Lekerekített téglalap 19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7" name="Lekerekített téglalap 19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8" name="Lekerekített téglalap 19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9" name="Lekerekített téglalap 19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00" name="Lekerekített téglalap 19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1" name="Téglalap 20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2" name="Téglalap 20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3" name="Téglalap 20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4" name="Téglalap 20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5" name="Lekerekített téglalap 20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9" name="Lekerekített téglalap 20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12" name="Folyamatábra: Bekötés 21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781177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79717" y="2907550"/>
            <a:ext cx="791551" cy="55789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76427" y="2906297"/>
            <a:ext cx="837961" cy="15996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0611" y="2949714"/>
            <a:ext cx="650707" cy="107631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60611" y="2944480"/>
            <a:ext cx="563841" cy="128113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460611" y="2267903"/>
            <a:ext cx="853023" cy="60020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60611" y="1906907"/>
            <a:ext cx="803181" cy="96120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4" idx="2"/>
          </p:cNvCxnSpPr>
          <p:nvPr/>
        </p:nvCxnSpPr>
        <p:spPr>
          <a:xfrm flipH="1" flipV="1">
            <a:off x="1743796" y="2009463"/>
            <a:ext cx="1640447" cy="85864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39" name="Csoportba foglalás 238"/>
          <p:cNvGrpSpPr/>
          <p:nvPr/>
        </p:nvGrpSpPr>
        <p:grpSpPr>
          <a:xfrm>
            <a:off x="2596716" y="576000"/>
            <a:ext cx="818636" cy="288000"/>
            <a:chOff x="2596716" y="620251"/>
            <a:chExt cx="818636" cy="288000"/>
          </a:xfrm>
        </p:grpSpPr>
        <p:sp>
          <p:nvSpPr>
            <p:cNvPr id="241" name="Folyamatábra: Bekötés 240">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Szövegdoboz 241">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3" name="Csoportba foglalás 272"/>
          <p:cNvGrpSpPr/>
          <p:nvPr/>
        </p:nvGrpSpPr>
        <p:grpSpPr>
          <a:xfrm>
            <a:off x="2718906" y="4732022"/>
            <a:ext cx="576000" cy="288000"/>
            <a:chOff x="2718906" y="4732022"/>
            <a:chExt cx="576000" cy="288000"/>
          </a:xfrm>
        </p:grpSpPr>
        <p:sp>
          <p:nvSpPr>
            <p:cNvPr id="274" name="Folyamatábra: Bekötés 273">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8" name="Szövegdoboz 167"/>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pic>
        <p:nvPicPr>
          <p:cNvPr id="236" name="Kép 235"/>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37"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38" name="Egyenes összekötő nyíllal 23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70" name="Szövegdoboz 269"/>
          <p:cNvSpPr txBox="1"/>
          <p:nvPr/>
        </p:nvSpPr>
        <p:spPr>
          <a:xfrm>
            <a:off x="6976556" y="4166959"/>
            <a:ext cx="2164932" cy="276999"/>
          </a:xfrm>
          <a:prstGeom prst="rect">
            <a:avLst/>
          </a:prstGeom>
          <a:noFill/>
        </p:spPr>
        <p:txBody>
          <a:bodyPr wrap="square" rtlCol="0">
            <a:spAutoFit/>
          </a:bodyPr>
          <a:lstStyle/>
          <a:p>
            <a:r>
              <a:rPr lang="en-US" sz="1200" smtClean="0"/>
              <a:t>Process: Ingest</a:t>
            </a:r>
          </a:p>
        </p:txBody>
      </p:sp>
      <p:sp>
        <p:nvSpPr>
          <p:cNvPr id="271" name="Szövegdoboz 270"/>
          <p:cNvSpPr txBox="1"/>
          <p:nvPr/>
        </p:nvSpPr>
        <p:spPr>
          <a:xfrm>
            <a:off x="6977876" y="1906835"/>
            <a:ext cx="2166123" cy="1569660"/>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endParaRPr lang="hu-HU" sz="1200" dirty="0" smtClean="0"/>
          </a:p>
          <a:p>
            <a:r>
              <a:rPr lang="en-US" sz="1200" dirty="0"/>
              <a:t>Optional process step.</a:t>
            </a:r>
            <a:endParaRPr lang="en-US" sz="1200" dirty="0" smtClean="0"/>
          </a:p>
          <a:p>
            <a:r>
              <a:rPr lang="en-US" sz="1200" dirty="0" smtClean="0"/>
              <a:t>This step is a manual activity to make changes to the already approved  SIP before the AIP generation in order to comply with the </a:t>
            </a:r>
            <a:r>
              <a:rPr lang="en-US" sz="1200" dirty="0" err="1" smtClean="0"/>
              <a:t>archiv</a:t>
            </a:r>
            <a:r>
              <a:rPr lang="hu-HU" sz="1200" dirty="0" smtClean="0"/>
              <a:t>es </a:t>
            </a:r>
            <a:r>
              <a:rPr lang="hu-HU" sz="1200" dirty="0" err="1" smtClean="0"/>
              <a:t>long-term</a:t>
            </a:r>
            <a:r>
              <a:rPr lang="hu-HU" sz="1200" dirty="0" smtClean="0"/>
              <a:t> </a:t>
            </a:r>
            <a:r>
              <a:rPr lang="hu-HU" sz="1200" dirty="0" err="1" smtClean="0"/>
              <a:t>preservation</a:t>
            </a:r>
            <a:r>
              <a:rPr lang="en-US" sz="1200" dirty="0" smtClean="0"/>
              <a:t> policies.</a:t>
            </a:r>
          </a:p>
        </p:txBody>
      </p:sp>
      <p:grpSp>
        <p:nvGrpSpPr>
          <p:cNvPr id="272" name="Csoportba foglalás 271"/>
          <p:cNvGrpSpPr/>
          <p:nvPr/>
        </p:nvGrpSpPr>
        <p:grpSpPr>
          <a:xfrm>
            <a:off x="7164288" y="124563"/>
            <a:ext cx="1872208" cy="584806"/>
            <a:chOff x="1478147" y="1654714"/>
            <a:chExt cx="1454844" cy="550594"/>
          </a:xfrm>
        </p:grpSpPr>
        <p:sp>
          <p:nvSpPr>
            <p:cNvPr id="276" name="Ellipszis 275"/>
            <p:cNvSpPr/>
            <p:nvPr/>
          </p:nvSpPr>
          <p:spPr>
            <a:xfrm>
              <a:off x="1478147" y="1654714"/>
              <a:ext cx="1454844" cy="550594"/>
            </a:xfrm>
            <a:prstGeom prst="ellipse">
              <a:avLst/>
            </a:prstGeom>
            <a:solidFill>
              <a:schemeClr val="accent6">
                <a:lumMod val="40000"/>
                <a:lumOff val="60000"/>
              </a:schemeClr>
            </a:solidFill>
            <a:ln w="9525">
              <a:solidFill>
                <a:srgbClr val="B4560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77" name="Szövegdoboz 11"/>
            <p:cNvSpPr txBox="1"/>
            <p:nvPr/>
          </p:nvSpPr>
          <p:spPr>
            <a:xfrm>
              <a:off x="1478147" y="1780953"/>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ea typeface="Times New Roman"/>
                </a:rPr>
                <a:t>M</a:t>
              </a:r>
              <a:r>
                <a:rPr lang="hu-HU" sz="1100" dirty="0" err="1" smtClean="0">
                  <a:ea typeface="Times New Roman"/>
                </a:rPr>
                <a:t>odify</a:t>
              </a:r>
              <a:r>
                <a:rPr lang="hu-HU" sz="1100" dirty="0" smtClean="0">
                  <a:ea typeface="Times New Roman"/>
                </a:rPr>
                <a:t> SIP</a:t>
              </a:r>
              <a:endParaRPr lang="en-US" sz="1100" dirty="0">
                <a:ea typeface="Times New Roman"/>
              </a:endParaRPr>
            </a:p>
          </p:txBody>
        </p:sp>
      </p:grpSp>
      <p:graphicFrame>
        <p:nvGraphicFramePr>
          <p:cNvPr id="278" name="Táblázat 277"/>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9" name="Folyamatábra: Bekötés 278">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Lekerekített téglalap 257"/>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9" name="Lekerekített téglalap 258"/>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1" name="Lekerekített téglalap 26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2" name="Lekerekített téglalap 26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5" name="Lekerekített téglalap 304"/>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6" name="Lekerekített téglalap 305"/>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7" name="Téglalap 306"/>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8" name="Téglalap 307"/>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9" name="Téglalap 308"/>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0" name="Téglalap 309"/>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3" name="Lekerekített téglalap 312"/>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4" name="Lekerekített téglalap 313"/>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5" name="Lekerekített téglalap 314"/>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6" name="Folyamatábra: Bekötés 315">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5" name="Folyamatábra: Bekötés 144">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Lekerekített téglalap 178"/>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1" name="Lekerekített téglalap 180"/>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3" name="Lekerekített téglalap 182"/>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5" name="Lekerekített téglalap 18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1" name="Lekerekített téglalap 19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3" name="Téglalap 192"/>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4" name="Téglalap 193"/>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5" name="Téglalap 194"/>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6" name="Téglalap 195"/>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7" name="Lekerekített téglalap 196"/>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0" name="Lekerekített téglalap 199"/>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2" name="Folyamatábra: Bekötés 20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97386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3676100" y="2906296"/>
            <a:ext cx="610984" cy="52096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679390" y="2903775"/>
            <a:ext cx="634998" cy="16248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60284" y="2944480"/>
            <a:ext cx="525150" cy="88195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60284" y="2949714"/>
            <a:ext cx="451034" cy="107631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660284" y="2944480"/>
            <a:ext cx="364168" cy="128113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676100" y="2267903"/>
            <a:ext cx="637534" cy="63839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660284" y="1906907"/>
            <a:ext cx="603508" cy="96120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p:nvPr/>
        </p:nvCxnSpPr>
        <p:spPr>
          <a:xfrm flipV="1">
            <a:off x="3660284" y="1707317"/>
            <a:ext cx="550550" cy="116079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660284" y="1507727"/>
            <a:ext cx="493400" cy="136038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V="1">
            <a:off x="3660284" y="1308137"/>
            <a:ext cx="410467" cy="1559975"/>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30" idx="3"/>
          </p:cNvCxnSpPr>
          <p:nvPr/>
        </p:nvCxnSpPr>
        <p:spPr>
          <a:xfrm flipH="1" flipV="1">
            <a:off x="1727980" y="2047647"/>
            <a:ext cx="1855937" cy="82046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p:nvPr/>
        </p:nvCxnSpPr>
        <p:spPr>
          <a:xfrm flipV="1">
            <a:off x="3676100" y="2667083"/>
            <a:ext cx="658380" cy="23921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a:endCxn id="343" idx="2"/>
          </p:cNvCxnSpPr>
          <p:nvPr/>
        </p:nvCxnSpPr>
        <p:spPr>
          <a:xfrm flipH="1" flipV="1">
            <a:off x="1774581" y="1826347"/>
            <a:ext cx="1809336" cy="104176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31" idx="2"/>
          </p:cNvCxnSpPr>
          <p:nvPr/>
        </p:nvCxnSpPr>
        <p:spPr>
          <a:xfrm flipH="1" flipV="1">
            <a:off x="1714536" y="2194285"/>
            <a:ext cx="1869381" cy="67382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5" name="Csoportba foglalás 244"/>
          <p:cNvGrpSpPr/>
          <p:nvPr/>
        </p:nvGrpSpPr>
        <p:grpSpPr>
          <a:xfrm>
            <a:off x="2596716" y="576000"/>
            <a:ext cx="818636" cy="288000"/>
            <a:chOff x="2596716" y="620251"/>
            <a:chExt cx="818636" cy="288000"/>
          </a:xfrm>
        </p:grpSpPr>
        <p:sp>
          <p:nvSpPr>
            <p:cNvPr id="246" name="Folyamatábra: Bekötés 245">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Szövegdoboz 246">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248" name="Táblázat 247"/>
          <p:cNvGraphicFramePr>
            <a:graphicFrameLocks noGrp="1"/>
          </p:cNvGraphicFramePr>
          <p:nvPr>
            <p:extLst>
              <p:ext uri="{D42A27DB-BD31-4B8C-83A1-F6EECF244321}">
                <p14:modId xmlns:p14="http://schemas.microsoft.com/office/powerpoint/2010/main" val="1263252249"/>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9" name="Folyamatábra: Bekötés 248">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olyamatábra: Bekötés 264">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Folyamatábra: Bekötés 265">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olyamatábra: Bekötés 266">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olyamatábra: Bekötés 267">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olyamatábra: Bekötés 268">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8" name="Csoportba foglalás 277"/>
          <p:cNvGrpSpPr/>
          <p:nvPr/>
        </p:nvGrpSpPr>
        <p:grpSpPr>
          <a:xfrm>
            <a:off x="2718906" y="4732022"/>
            <a:ext cx="576000" cy="288000"/>
            <a:chOff x="2718906" y="4732022"/>
            <a:chExt cx="576000" cy="288000"/>
          </a:xfrm>
        </p:grpSpPr>
        <p:sp>
          <p:nvSpPr>
            <p:cNvPr id="279" name="Folyamatábra: Bekötés 278">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42" name="Szövegdoboz 241"/>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243" name="Csoportba foglalás 242"/>
          <p:cNvGrpSpPr/>
          <p:nvPr/>
        </p:nvGrpSpPr>
        <p:grpSpPr>
          <a:xfrm>
            <a:off x="7164288" y="124563"/>
            <a:ext cx="1872208" cy="584806"/>
            <a:chOff x="1478147" y="1654714"/>
            <a:chExt cx="1454844" cy="550594"/>
          </a:xfrm>
        </p:grpSpPr>
        <p:sp>
          <p:nvSpPr>
            <p:cNvPr id="244" name="Ellipszis 243"/>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75" name="Szövegdoboz 11"/>
            <p:cNvSpPr txBox="1"/>
            <p:nvPr/>
          </p:nvSpPr>
          <p:spPr>
            <a:xfrm>
              <a:off x="1478147" y="1795925"/>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Generate</a:t>
              </a:r>
              <a:r>
                <a:rPr lang="hu-HU" sz="1100" dirty="0" smtClean="0">
                  <a:ea typeface="Times New Roman"/>
                </a:rPr>
                <a:t> and </a:t>
              </a:r>
              <a:r>
                <a:rPr lang="hu-HU" sz="1100" dirty="0" err="1" smtClean="0">
                  <a:ea typeface="Times New Roman"/>
                </a:rPr>
                <a:t>store</a:t>
              </a:r>
              <a:r>
                <a:rPr lang="hu-HU" sz="1100" dirty="0" smtClean="0">
                  <a:ea typeface="Times New Roman"/>
                </a:rPr>
                <a:t> AIP</a:t>
              </a:r>
              <a:endParaRPr lang="en-US" sz="1100" dirty="0" smtClean="0">
                <a:ea typeface="Times New Roman"/>
              </a:endParaRPr>
            </a:p>
            <a:p>
              <a:pPr algn="ctr">
                <a:lnSpc>
                  <a:spcPct val="115000"/>
                </a:lnSpc>
                <a:spcAft>
                  <a:spcPts val="1000"/>
                </a:spcAft>
              </a:pPr>
              <a:endParaRPr lang="en-US" sz="1100" dirty="0" smtClean="0">
                <a:ea typeface="Times New Roman"/>
              </a:endParaRPr>
            </a:p>
            <a:p>
              <a:pPr algn="ctr">
                <a:lnSpc>
                  <a:spcPct val="115000"/>
                </a:lnSpc>
                <a:spcAft>
                  <a:spcPts val="1000"/>
                </a:spcAft>
              </a:pPr>
              <a:endParaRPr lang="en-US" sz="1100" dirty="0">
                <a:ea typeface="Times New Roman"/>
              </a:endParaRPr>
            </a:p>
          </p:txBody>
        </p:sp>
      </p:grpSp>
      <p:pic>
        <p:nvPicPr>
          <p:cNvPr id="276" name="Kép 275"/>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77"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81" name="Egyenes összekötő nyíllal 280"/>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82" name="Szövegdoboz 281"/>
          <p:cNvSpPr txBox="1"/>
          <p:nvPr/>
        </p:nvSpPr>
        <p:spPr>
          <a:xfrm>
            <a:off x="6976556" y="4166959"/>
            <a:ext cx="2164932" cy="276999"/>
          </a:xfrm>
          <a:prstGeom prst="rect">
            <a:avLst/>
          </a:prstGeom>
          <a:noFill/>
        </p:spPr>
        <p:txBody>
          <a:bodyPr wrap="square" rtlCol="0">
            <a:spAutoFit/>
          </a:bodyPr>
          <a:lstStyle/>
          <a:p>
            <a:r>
              <a:rPr lang="en-US" sz="1200" dirty="0" smtClean="0"/>
              <a:t>Process: Ingest</a:t>
            </a:r>
          </a:p>
        </p:txBody>
      </p:sp>
      <p:sp>
        <p:nvSpPr>
          <p:cNvPr id="283" name="Szövegdoboz 282"/>
          <p:cNvSpPr txBox="1"/>
          <p:nvPr/>
        </p:nvSpPr>
        <p:spPr>
          <a:xfrm>
            <a:off x="6977876" y="1906835"/>
            <a:ext cx="2166123" cy="830997"/>
          </a:xfrm>
          <a:prstGeom prst="rect">
            <a:avLst/>
          </a:prstGeom>
          <a:noFill/>
        </p:spPr>
        <p:txBody>
          <a:bodyPr wrap="square" rtlCol="0">
            <a:spAutoFit/>
          </a:bodyPr>
          <a:lstStyle/>
          <a:p>
            <a:r>
              <a:rPr lang="en-US" sz="1200" dirty="0" smtClean="0"/>
              <a:t>Low-level </a:t>
            </a:r>
            <a:r>
              <a:rPr lang="hu-HU" sz="1200" dirty="0" smtClean="0"/>
              <a:t>(</a:t>
            </a:r>
            <a:r>
              <a:rPr lang="hu-HU" sz="1200" dirty="0" err="1" smtClean="0"/>
              <a:t>system</a:t>
            </a:r>
            <a:r>
              <a:rPr lang="hu-HU" sz="1200" dirty="0" smtClean="0"/>
              <a:t>)</a:t>
            </a:r>
            <a:r>
              <a:rPr lang="en-US" sz="1200" dirty="0" smtClean="0"/>
              <a:t> use case. </a:t>
            </a:r>
          </a:p>
          <a:p>
            <a:r>
              <a:rPr lang="hu-HU" sz="1200" dirty="0" smtClean="0"/>
              <a:t>AIP is </a:t>
            </a:r>
            <a:r>
              <a:rPr lang="hu-HU" sz="1200" dirty="0" err="1" smtClean="0"/>
              <a:t>generated</a:t>
            </a:r>
            <a:r>
              <a:rPr lang="en-US" sz="1200" dirty="0" smtClean="0"/>
              <a:t> </a:t>
            </a:r>
            <a:r>
              <a:rPr lang="hu-HU" sz="1200" dirty="0" smtClean="0"/>
              <a:t> </a:t>
            </a:r>
            <a:r>
              <a:rPr lang="hu-HU" sz="1200" dirty="0" err="1" smtClean="0"/>
              <a:t>from</a:t>
            </a:r>
            <a:r>
              <a:rPr lang="hu-HU" sz="1200" dirty="0" smtClean="0"/>
              <a:t> </a:t>
            </a:r>
            <a:r>
              <a:rPr lang="hu-HU" sz="1200" dirty="0" err="1" smtClean="0"/>
              <a:t>the</a:t>
            </a:r>
            <a:r>
              <a:rPr lang="hu-HU" sz="1200" dirty="0" smtClean="0"/>
              <a:t> </a:t>
            </a:r>
            <a:r>
              <a:rPr lang="hu-HU" sz="1200" dirty="0" err="1" smtClean="0"/>
              <a:t>finalized</a:t>
            </a:r>
            <a:r>
              <a:rPr lang="hu-HU" sz="1200" dirty="0" smtClean="0"/>
              <a:t> SIP and </a:t>
            </a:r>
            <a:r>
              <a:rPr lang="hu-HU" sz="1200" dirty="0" err="1" smtClean="0"/>
              <a:t>stored</a:t>
            </a:r>
            <a:r>
              <a:rPr lang="hu-HU" sz="1200" dirty="0" smtClean="0"/>
              <a:t> </a:t>
            </a:r>
            <a:r>
              <a:rPr lang="hu-HU" sz="1200" dirty="0" err="1" smtClean="0"/>
              <a:t>in</a:t>
            </a:r>
            <a:r>
              <a:rPr lang="hu-HU" sz="1200" dirty="0" smtClean="0"/>
              <a:t> an </a:t>
            </a:r>
            <a:r>
              <a:rPr lang="hu-HU" sz="1200" dirty="0" err="1" smtClean="0"/>
              <a:t>the</a:t>
            </a:r>
            <a:r>
              <a:rPr lang="hu-HU" sz="1200" dirty="0" smtClean="0"/>
              <a:t> </a:t>
            </a:r>
            <a:r>
              <a:rPr lang="hu-HU" sz="1200" dirty="0" err="1" smtClean="0"/>
              <a:t>archival</a:t>
            </a:r>
            <a:r>
              <a:rPr lang="hu-HU" sz="1200" dirty="0" smtClean="0"/>
              <a:t> </a:t>
            </a:r>
            <a:r>
              <a:rPr lang="hu-HU" sz="1200" dirty="0" err="1" smtClean="0"/>
              <a:t>storage</a:t>
            </a:r>
            <a:r>
              <a:rPr lang="hu-HU" sz="1200" dirty="0" smtClean="0"/>
              <a:t> </a:t>
            </a:r>
            <a:r>
              <a:rPr lang="hu-HU" sz="1200" dirty="0" err="1" smtClean="0"/>
              <a:t>solution</a:t>
            </a:r>
            <a:r>
              <a:rPr lang="hu-HU" sz="1200" dirty="0" smtClean="0"/>
              <a:t>. </a:t>
            </a:r>
            <a:endParaRPr lang="en-US" sz="1200" dirty="0"/>
          </a:p>
        </p:txBody>
      </p:sp>
      <p:sp>
        <p:nvSpPr>
          <p:cNvPr id="163" name="Folyamatábra: Bekötés 162"/>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Lekerekített téglalap 298"/>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2" name="Lekerekített téglalap 301"/>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4" name="Lekerekített téglalap 303"/>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2" name="Lekerekített téglalap 311"/>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6" name="Téglalap 315"/>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9" name="Lekerekített téglalap 318"/>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0" name="Lekerekített téglalap 319"/>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1" name="Lekerekített téglalap 320"/>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2" name="Folyamatábra: Bekötés 321">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4" name="Folyamatábra: Bekötés 343">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3" name="Folyamatábra: Bekötés 152">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Lekerekített téglalap 18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4" name="Lekerekített téglalap 19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5" name="Lekerekített téglalap 19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6" name="Lekerekített téglalap 19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7" name="Lekerekített téglalap 19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8" name="Lekerekített téglalap 19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9" name="Lekerekített téglalap 19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00" name="Lekerekített téglalap 19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1" name="Téglalap 20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2" name="Téglalap 20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3" name="Téglalap 20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4" name="Téglalap 20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5" name="Lekerekített téglalap 20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9" name="Lekerekített téglalap 20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12" name="Folyamatábra: Bekötés 21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79539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8" name="Egyenes összekötő 157"/>
          <p:cNvCxnSpPr/>
          <p:nvPr/>
        </p:nvCxnSpPr>
        <p:spPr>
          <a:xfrm>
            <a:off x="2963159" y="3200275"/>
            <a:ext cx="953293" cy="122493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4" idx="1"/>
          </p:cNvCxnSpPr>
          <p:nvPr/>
        </p:nvCxnSpPr>
        <p:spPr>
          <a:xfrm flipH="1">
            <a:off x="1878752" y="3200275"/>
            <a:ext cx="1008040" cy="74812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41" name="Csoportba foglalás 240"/>
          <p:cNvGrpSpPr/>
          <p:nvPr/>
        </p:nvGrpSpPr>
        <p:grpSpPr>
          <a:xfrm>
            <a:off x="2596716" y="576000"/>
            <a:ext cx="818636" cy="288000"/>
            <a:chOff x="2596716" y="620251"/>
            <a:chExt cx="818636" cy="288000"/>
          </a:xfrm>
        </p:grpSpPr>
        <p:sp>
          <p:nvSpPr>
            <p:cNvPr id="242" name="Folyamatábra: Bekötés 241">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Szövegdoboz 242">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aphicFrame>
        <p:nvGraphicFramePr>
          <p:cNvPr id="244" name="Táblázat 243"/>
          <p:cNvGraphicFramePr>
            <a:graphicFrameLocks noGrp="1"/>
          </p:cNvGraphicFramePr>
          <p:nvPr>
            <p:extLst>
              <p:ext uri="{D42A27DB-BD31-4B8C-83A1-F6EECF244321}">
                <p14:modId xmlns:p14="http://schemas.microsoft.com/office/powerpoint/2010/main" val="2973434845"/>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5" name="Folyamatábra: Bekötés 244">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olyamatábra: Bekötés 245">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olyamatábra: Bekötés 246">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olyamatábra: Bekötés 247">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olyamatábra: Bekötés 248">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olyamatábra: Bekötés 249">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olyamatábra: Bekötés 250">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Folyamatábra: Bekötés 251">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Folyamatábra: Bekötés 252">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Folyamatábra: Bekötés 253">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Folyamatábra: Bekötés 254">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Folyamatábra: Bekötés 255">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Folyamatábra: Bekötés 256">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Folyamatábra: Bekötés 257">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olyamatábra: Bekötés 258">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Folyamatábra: Bekötés 259">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Folyamatábra: Bekötés 260">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Folyamatábra: Bekötés 261">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olyamatábra: Bekötés 262">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olyamatábra: Bekötés 263">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olyamatábra: Bekötés 264">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olyamatábra: Bekötés 265">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Folyamatábra: Bekötés 266">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olyamatábra: Bekötés 267">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olyamatábra: Bekötés 268">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olyamatábra: Bekötés 269">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Csoportba foglalás 273"/>
          <p:cNvGrpSpPr/>
          <p:nvPr/>
        </p:nvGrpSpPr>
        <p:grpSpPr>
          <a:xfrm>
            <a:off x="2718906" y="4732022"/>
            <a:ext cx="576000" cy="288000"/>
            <a:chOff x="2718906" y="4732022"/>
            <a:chExt cx="576000" cy="288000"/>
          </a:xfrm>
        </p:grpSpPr>
        <p:sp>
          <p:nvSpPr>
            <p:cNvPr id="275" name="Folyamatábra: Bekötés 274">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2" name="Szövegdoboz 141"/>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43" name="Csoportba foglalás 142"/>
          <p:cNvGrpSpPr/>
          <p:nvPr/>
        </p:nvGrpSpPr>
        <p:grpSpPr>
          <a:xfrm>
            <a:off x="7164288" y="124559"/>
            <a:ext cx="1872208" cy="584806"/>
            <a:chOff x="1478147" y="1654710"/>
            <a:chExt cx="1454844" cy="550594"/>
          </a:xfrm>
        </p:grpSpPr>
        <p:sp>
          <p:nvSpPr>
            <p:cNvPr id="144" name="Ellipszis 143"/>
            <p:cNvSpPr/>
            <p:nvPr/>
          </p:nvSpPr>
          <p:spPr>
            <a:xfrm>
              <a:off x="1478147" y="1654710"/>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5" name="Szövegdoboz 11"/>
            <p:cNvSpPr txBox="1"/>
            <p:nvPr/>
          </p:nvSpPr>
          <p:spPr>
            <a:xfrm>
              <a:off x="1478147" y="1736038"/>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it-IT" sz="1100" dirty="0" smtClean="0"/>
                <a:t>Access </a:t>
              </a:r>
              <a:r>
                <a:rPr lang="it-IT" sz="1100" dirty="0"/>
                <a:t>databases via </a:t>
              </a:r>
              <a:r>
                <a:rPr lang="hu-HU" sz="1100" dirty="0" smtClean="0"/>
                <a:t>DBVTK (SIARD 2.0)</a:t>
              </a:r>
              <a:endParaRPr lang="en-US" sz="1100" dirty="0">
                <a:ea typeface="Times New Roman"/>
              </a:endParaRPr>
            </a:p>
          </p:txBody>
        </p:sp>
      </p:grpSp>
      <p:pic>
        <p:nvPicPr>
          <p:cNvPr id="146" name="Kép 145"/>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47"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Calibri"/>
              </a:rPr>
              <a:t>CONSUM</a:t>
            </a:r>
            <a:r>
              <a:rPr lang="en-US" sz="1000" dirty="0" smtClean="0">
                <a:solidFill>
                  <a:srgbClr val="000000"/>
                </a:solidFill>
                <a:effectLst/>
                <a:ea typeface="Calibri"/>
              </a:rPr>
              <a:t>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48" name="Egyenes összekötő nyíllal 14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149" name="Szövegdoboz 148"/>
          <p:cNvSpPr txBox="1"/>
          <p:nvPr/>
        </p:nvSpPr>
        <p:spPr>
          <a:xfrm>
            <a:off x="6977876" y="1906835"/>
            <a:ext cx="2166123" cy="1938992"/>
          </a:xfrm>
          <a:prstGeom prst="rect">
            <a:avLst/>
          </a:prstGeom>
          <a:noFill/>
        </p:spPr>
        <p:txBody>
          <a:bodyPr wrap="square" rtlCol="0">
            <a:spAutoFit/>
          </a:bodyPr>
          <a:lstStyle/>
          <a:p>
            <a:r>
              <a:rPr lang="en-US" sz="1200" dirty="0" smtClean="0"/>
              <a:t>High-level business use case scenario to access archived </a:t>
            </a:r>
            <a:r>
              <a:rPr lang="hu-HU" sz="1200" dirty="0" err="1" smtClean="0"/>
              <a:t>data</a:t>
            </a:r>
            <a:r>
              <a:rPr lang="hu-HU" sz="1200" dirty="0" smtClean="0"/>
              <a:t> </a:t>
            </a:r>
            <a:r>
              <a:rPr lang="en-US" sz="1200" dirty="0" smtClean="0"/>
              <a:t>from databases. </a:t>
            </a:r>
            <a:endParaRPr lang="hu-HU" sz="1200" dirty="0" smtClean="0"/>
          </a:p>
          <a:p>
            <a:endParaRPr lang="en-US" sz="1200" dirty="0" smtClean="0"/>
          </a:p>
          <a:p>
            <a:r>
              <a:rPr lang="en-US" sz="1200" dirty="0" smtClean="0"/>
              <a:t>The scenario includes </a:t>
            </a:r>
          </a:p>
          <a:p>
            <a:pPr marL="87313" indent="-87313">
              <a:buFont typeface="Arial" pitchFamily="34" charset="0"/>
              <a:buChar char="•"/>
            </a:pPr>
            <a:r>
              <a:rPr lang="en-US" sz="1200" dirty="0" smtClean="0"/>
              <a:t>search and select records,</a:t>
            </a:r>
          </a:p>
          <a:p>
            <a:pPr marL="87313" indent="-87313">
              <a:buFont typeface="Arial" pitchFamily="34" charset="0"/>
              <a:buChar char="•"/>
            </a:pPr>
            <a:r>
              <a:rPr lang="en-US" sz="1200" dirty="0" smtClean="0"/>
              <a:t>manage orders,</a:t>
            </a:r>
          </a:p>
          <a:p>
            <a:pPr marL="87313" indent="-87313">
              <a:buFont typeface="Arial" pitchFamily="34" charset="0"/>
              <a:buChar char="•"/>
            </a:pPr>
            <a:r>
              <a:rPr lang="en-US" sz="1200" dirty="0" smtClean="0"/>
              <a:t>create DIP from AIP</a:t>
            </a:r>
          </a:p>
          <a:p>
            <a:pPr marL="87313" indent="-87313">
              <a:buFont typeface="Arial" pitchFamily="34" charset="0"/>
              <a:buChar char="•"/>
            </a:pPr>
            <a:r>
              <a:rPr lang="en-US" sz="1200" dirty="0" smtClean="0"/>
              <a:t>finalize and deliver DIP,</a:t>
            </a:r>
          </a:p>
          <a:p>
            <a:pPr marL="87313" indent="-87313">
              <a:buFont typeface="Arial" pitchFamily="34" charset="0"/>
              <a:buChar char="•"/>
            </a:pPr>
            <a:r>
              <a:rPr lang="en-US" sz="1200" dirty="0" smtClean="0"/>
              <a:t>access DIP by the costumer.</a:t>
            </a:r>
            <a:endParaRPr lang="en-US" sz="1200" dirty="0"/>
          </a:p>
        </p:txBody>
      </p:sp>
      <p:sp>
        <p:nvSpPr>
          <p:cNvPr id="150" name="Szövegdoboz 149"/>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sp>
        <p:nvSpPr>
          <p:cNvPr id="152" name="Folyamatábra: Bekötés 151"/>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Lekerekített téglalap 280"/>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82" name="Lekerekített téglalap 281"/>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83" name="Lekerekített téglalap 282"/>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84" name="Lekerekített téglalap 283"/>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85" name="Lekerekített téglalap 284"/>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86" name="Lekerekített téglalap 285"/>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87" name="Lekerekített téglalap 286"/>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8" name="Lekerekített téglalap 287"/>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89" name="Lekerekített téglalap 288"/>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0" name="Lekerekített téglalap 289"/>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2" name="Lekerekített téglalap 291"/>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94" name="Lekerekített téglalap 293"/>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95" name="Téglalap 294"/>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96" name="Téglalap 295"/>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97" name="Téglalap 296"/>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98" name="Téglalap 297"/>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99" name="Lekerekített téglalap 298"/>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1" name="Lekerekített téglalap 300"/>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2" name="Lekerekített téglalap 301"/>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4" name="Folyamatábra: Bekötés 303">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5" name="Folyamatábra: Bekötés 304">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6" name="Folyamatábra: Bekötés 305">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7" name="Folyamatábra: Bekötés 306">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8" name="Folyamatábra: Bekötés 307">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09" name="Folyamatábra: Bekötés 308">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0" name="Folyamatábra: Bekötés 309">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0" name="Folyamatábra: Bekötés 139">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olyamatábra: Bekötés 14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225307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8" name="Egyenes összekötő 157"/>
          <p:cNvCxnSpPr/>
          <p:nvPr/>
        </p:nvCxnSpPr>
        <p:spPr>
          <a:xfrm>
            <a:off x="2963159" y="3360626"/>
            <a:ext cx="592692" cy="146376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9" idx="2"/>
          </p:cNvCxnSpPr>
          <p:nvPr/>
        </p:nvCxnSpPr>
        <p:spPr>
          <a:xfrm flipH="1">
            <a:off x="1837190" y="3360626"/>
            <a:ext cx="1049601" cy="43919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2" name="Egyenes összekötő 141"/>
          <p:cNvCxnSpPr>
            <a:endCxn id="327" idx="3"/>
          </p:cNvCxnSpPr>
          <p:nvPr/>
        </p:nvCxnSpPr>
        <p:spPr>
          <a:xfrm flipH="1">
            <a:off x="1727421" y="3322442"/>
            <a:ext cx="1143554" cy="15496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3" name="Csoportba foglalás 162"/>
          <p:cNvGrpSpPr/>
          <p:nvPr/>
        </p:nvGrpSpPr>
        <p:grpSpPr>
          <a:xfrm>
            <a:off x="2596716" y="576000"/>
            <a:ext cx="818636" cy="288000"/>
            <a:chOff x="2596716" y="620251"/>
            <a:chExt cx="818636" cy="288000"/>
          </a:xfrm>
        </p:grpSpPr>
        <p:sp>
          <p:nvSpPr>
            <p:cNvPr id="164" name="Folyamatábra: Bekötés 163">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Szövegdoboz 164">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166" name="Táblázat 165"/>
          <p:cNvGraphicFramePr>
            <a:graphicFrameLocks noGrp="1"/>
          </p:cNvGraphicFramePr>
          <p:nvPr>
            <p:extLst>
              <p:ext uri="{D42A27DB-BD31-4B8C-83A1-F6EECF244321}">
                <p14:modId xmlns:p14="http://schemas.microsoft.com/office/powerpoint/2010/main" val="1263252249"/>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7" name="Folyamatábra: Bekötés 166">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9" name="Csoportba foglalás 258"/>
          <p:cNvGrpSpPr/>
          <p:nvPr/>
        </p:nvGrpSpPr>
        <p:grpSpPr>
          <a:xfrm>
            <a:off x="2718906" y="4732022"/>
            <a:ext cx="576000" cy="288000"/>
            <a:chOff x="2718906" y="4732022"/>
            <a:chExt cx="576000" cy="288000"/>
          </a:xfrm>
        </p:grpSpPr>
        <p:sp>
          <p:nvSpPr>
            <p:cNvPr id="260" name="Folyamatábra: Bekötés 25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1" name="Szövegdoboz 160"/>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2" name="Csoportba foglalás 161"/>
          <p:cNvGrpSpPr/>
          <p:nvPr/>
        </p:nvGrpSpPr>
        <p:grpSpPr>
          <a:xfrm>
            <a:off x="7164288" y="124563"/>
            <a:ext cx="1872208" cy="584806"/>
            <a:chOff x="1478147" y="1654714"/>
            <a:chExt cx="1454844" cy="550594"/>
          </a:xfrm>
        </p:grpSpPr>
        <p:sp>
          <p:nvSpPr>
            <p:cNvPr id="210" name="Ellipszis 209"/>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11" name="Szövegdoboz 11"/>
            <p:cNvSpPr txBox="1"/>
            <p:nvPr/>
          </p:nvSpPr>
          <p:spPr>
            <a:xfrm>
              <a:off x="1478147" y="1736038"/>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smtClean="0"/>
                <a:t>Access </a:t>
              </a:r>
              <a:r>
                <a:rPr lang="hu-HU" sz="1100" dirty="0" err="1"/>
                <a:t>databases</a:t>
              </a:r>
              <a:r>
                <a:rPr lang="hu-HU" sz="1100" dirty="0"/>
                <a:t> </a:t>
              </a:r>
              <a:r>
                <a:rPr lang="hu-HU" sz="1100" dirty="0" err="1"/>
                <a:t>via</a:t>
              </a:r>
              <a:r>
                <a:rPr lang="hu-HU" sz="1100" dirty="0"/>
                <a:t> SOLR (</a:t>
              </a:r>
              <a:r>
                <a:rPr lang="hu-HU" sz="1100" dirty="0" err="1"/>
                <a:t>not</a:t>
              </a:r>
              <a:r>
                <a:rPr lang="hu-HU" sz="1100" dirty="0"/>
                <a:t> SQL)</a:t>
              </a:r>
              <a:endParaRPr lang="en-US" sz="1100" dirty="0">
                <a:ea typeface="Times New Roman"/>
              </a:endParaRPr>
            </a:p>
          </p:txBody>
        </p:sp>
      </p:grpSp>
      <p:pic>
        <p:nvPicPr>
          <p:cNvPr id="262" name="Kép 261"/>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63"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Calibri"/>
              </a:rPr>
              <a:t>CONSUM</a:t>
            </a:r>
            <a:r>
              <a:rPr lang="en-US" sz="1000" dirty="0" smtClean="0">
                <a:solidFill>
                  <a:srgbClr val="000000"/>
                </a:solidFill>
                <a:effectLst/>
                <a:ea typeface="Calibri"/>
              </a:rPr>
              <a:t>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4" name="Egyenes összekötő nyíllal 263"/>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65" name="Szövegdoboz 264"/>
          <p:cNvSpPr txBox="1"/>
          <p:nvPr/>
        </p:nvSpPr>
        <p:spPr>
          <a:xfrm>
            <a:off x="6977876" y="1906835"/>
            <a:ext cx="2166123" cy="1938992"/>
          </a:xfrm>
          <a:prstGeom prst="rect">
            <a:avLst/>
          </a:prstGeom>
          <a:noFill/>
        </p:spPr>
        <p:txBody>
          <a:bodyPr wrap="square" rtlCol="0">
            <a:spAutoFit/>
          </a:bodyPr>
          <a:lstStyle/>
          <a:p>
            <a:r>
              <a:rPr lang="en-US" sz="1200" dirty="0" smtClean="0"/>
              <a:t>High-level business use case scenario to access archived </a:t>
            </a:r>
            <a:r>
              <a:rPr lang="hu-HU" sz="1200" dirty="0" err="1" smtClean="0"/>
              <a:t>data</a:t>
            </a:r>
            <a:r>
              <a:rPr lang="hu-HU" sz="1200" dirty="0" smtClean="0"/>
              <a:t> </a:t>
            </a:r>
            <a:r>
              <a:rPr lang="en-US" sz="1200" dirty="0" smtClean="0"/>
              <a:t>from databases. </a:t>
            </a:r>
            <a:endParaRPr lang="hu-HU" sz="1200" dirty="0" smtClean="0"/>
          </a:p>
          <a:p>
            <a:endParaRPr lang="en-US" sz="1200" dirty="0" smtClean="0"/>
          </a:p>
          <a:p>
            <a:r>
              <a:rPr lang="en-US" sz="1200" dirty="0" smtClean="0"/>
              <a:t>The scenario includes </a:t>
            </a:r>
          </a:p>
          <a:p>
            <a:pPr marL="87313" indent="-87313">
              <a:buFont typeface="Arial" pitchFamily="34" charset="0"/>
              <a:buChar char="•"/>
            </a:pPr>
            <a:r>
              <a:rPr lang="en-US" sz="1200" dirty="0" smtClean="0"/>
              <a:t>search and select records,</a:t>
            </a:r>
          </a:p>
          <a:p>
            <a:pPr marL="87313" indent="-87313">
              <a:buFont typeface="Arial" pitchFamily="34" charset="0"/>
              <a:buChar char="•"/>
            </a:pPr>
            <a:r>
              <a:rPr lang="en-US" sz="1200" dirty="0" smtClean="0"/>
              <a:t>manage orders,</a:t>
            </a:r>
          </a:p>
          <a:p>
            <a:pPr marL="87313" indent="-87313">
              <a:buFont typeface="Arial" pitchFamily="34" charset="0"/>
              <a:buChar char="•"/>
            </a:pPr>
            <a:r>
              <a:rPr lang="en-US" sz="1200" dirty="0" smtClean="0"/>
              <a:t>create DIP from AIP</a:t>
            </a:r>
          </a:p>
          <a:p>
            <a:pPr marL="87313" indent="-87313">
              <a:buFont typeface="Arial" pitchFamily="34" charset="0"/>
              <a:buChar char="•"/>
            </a:pPr>
            <a:r>
              <a:rPr lang="en-US" sz="1200" dirty="0" smtClean="0"/>
              <a:t>finalize and deliver DIP,</a:t>
            </a:r>
          </a:p>
          <a:p>
            <a:pPr marL="87313" indent="-87313">
              <a:buFont typeface="Arial" pitchFamily="34" charset="0"/>
              <a:buChar char="•"/>
            </a:pPr>
            <a:r>
              <a:rPr lang="en-US" sz="1200" dirty="0" smtClean="0"/>
              <a:t>access DIP by the costumer.</a:t>
            </a:r>
            <a:endParaRPr lang="en-US" sz="1200" dirty="0"/>
          </a:p>
        </p:txBody>
      </p:sp>
      <p:sp>
        <p:nvSpPr>
          <p:cNvPr id="266" name="Szövegdoboz 265"/>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sp>
        <p:nvSpPr>
          <p:cNvPr id="150" name="Folyamatábra: Bekötés 149"/>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Lekerekített téglalap 28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88" name="Lekerekített téglalap 287"/>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89" name="Lekerekített téglalap 28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0" name="Lekerekített téglalap 289"/>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1" name="Lekerekített téglalap 290"/>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2" name="Lekerekített téglalap 291"/>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1" name="Téglalap 300"/>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8" name="Lekerekített téglalap 307"/>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0" name="Folyamatábra: Bekötés 309">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1" name="Folyamatábra: Bekötés 140">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Lekerekített téglalap 177"/>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79" name="Lekerekített téglalap 178"/>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1" name="Lekerekített téglalap 180"/>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2" name="Lekerekített téglalap 181"/>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4" name="Lekerekített téglalap 18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5" name="Lekerekített téglalap 18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7" name="Lekerekített téglalap 186"/>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0" name="Lekerekített téglalap 189"/>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1" name="Lekerekített téglalap 19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2" name="Téglalap 19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3" name="Téglalap 19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4" name="Téglalap 19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5" name="Téglalap 19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6" name="Lekerekített téglalap 19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7" name="Lekerekített téglalap 19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0" name="Lekerekített téglalap 19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1" name="Folyamatábra: Bekötés 200">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31646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60" name="Egyenes összekötő 159"/>
          <p:cNvCxnSpPr>
            <a:endCxn id="312" idx="3"/>
          </p:cNvCxnSpPr>
          <p:nvPr/>
        </p:nvCxnSpPr>
        <p:spPr>
          <a:xfrm flipH="1">
            <a:off x="2048448" y="3523850"/>
            <a:ext cx="838344" cy="79866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2" name="Egyenes összekötő 141"/>
          <p:cNvCxnSpPr>
            <a:endCxn id="330" idx="2"/>
          </p:cNvCxnSpPr>
          <p:nvPr/>
        </p:nvCxnSpPr>
        <p:spPr>
          <a:xfrm flipH="1">
            <a:off x="1837190" y="3485666"/>
            <a:ext cx="1033785" cy="31415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6" name="Egyenes összekötő 145"/>
          <p:cNvCxnSpPr/>
          <p:nvPr/>
        </p:nvCxnSpPr>
        <p:spPr>
          <a:xfrm flipV="1">
            <a:off x="2963159" y="2106497"/>
            <a:ext cx="1340891" cy="134098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pSp>
        <p:nvGrpSpPr>
          <p:cNvPr id="166" name="Csoportba foglalás 165"/>
          <p:cNvGrpSpPr/>
          <p:nvPr/>
        </p:nvGrpSpPr>
        <p:grpSpPr>
          <a:xfrm>
            <a:off x="2596716" y="576000"/>
            <a:ext cx="818636" cy="288000"/>
            <a:chOff x="2596716" y="620251"/>
            <a:chExt cx="818636" cy="288000"/>
          </a:xfrm>
        </p:grpSpPr>
        <p:sp>
          <p:nvSpPr>
            <p:cNvPr id="167" name="Folyamatábra: Bekötés 166">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Szövegdoboz 167">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169" name="Táblázat 168"/>
          <p:cNvGraphicFramePr>
            <a:graphicFrameLocks noGrp="1"/>
          </p:cNvGraphicFramePr>
          <p:nvPr>
            <p:extLst>
              <p:ext uri="{D42A27DB-BD31-4B8C-83A1-F6EECF244321}">
                <p14:modId xmlns:p14="http://schemas.microsoft.com/office/powerpoint/2010/main" val="1263252249"/>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6" name="Folyamatábra: Bekötés 235">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2" name="Csoportba foglalás 261"/>
          <p:cNvGrpSpPr/>
          <p:nvPr/>
        </p:nvGrpSpPr>
        <p:grpSpPr>
          <a:xfrm>
            <a:off x="2718906" y="4732022"/>
            <a:ext cx="576000" cy="288000"/>
            <a:chOff x="2718906" y="4732022"/>
            <a:chExt cx="576000" cy="288000"/>
          </a:xfrm>
        </p:grpSpPr>
        <p:sp>
          <p:nvSpPr>
            <p:cNvPr id="263" name="Folyamatábra: Bekötés 26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Szövegdoboz 162"/>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4" name="Csoportba foglalás 163"/>
          <p:cNvGrpSpPr/>
          <p:nvPr/>
        </p:nvGrpSpPr>
        <p:grpSpPr>
          <a:xfrm>
            <a:off x="7164288" y="124564"/>
            <a:ext cx="1872208" cy="622346"/>
            <a:chOff x="1478147" y="1654714"/>
            <a:chExt cx="1454844" cy="585938"/>
          </a:xfrm>
        </p:grpSpPr>
        <p:sp>
          <p:nvSpPr>
            <p:cNvPr id="165" name="Ellipszis 16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10" name="Szövegdoboz 11"/>
            <p:cNvSpPr txBox="1"/>
            <p:nvPr/>
          </p:nvSpPr>
          <p:spPr>
            <a:xfrm>
              <a:off x="1478147" y="1803411"/>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smtClean="0"/>
                <a:t>Access </a:t>
              </a:r>
              <a:r>
                <a:rPr lang="hu-HU" sz="1100" dirty="0" err="1"/>
                <a:t>single</a:t>
              </a:r>
              <a:r>
                <a:rPr lang="hu-HU" sz="1100" dirty="0"/>
                <a:t> ERMS </a:t>
              </a:r>
              <a:r>
                <a:rPr lang="hu-HU" sz="1100" dirty="0" err="1" smtClean="0"/>
                <a:t>records</a:t>
              </a:r>
              <a:endParaRPr lang="en-US" sz="1100" dirty="0">
                <a:ea typeface="Times New Roman"/>
              </a:endParaRPr>
            </a:p>
          </p:txBody>
        </p:sp>
      </p:grpSp>
      <p:pic>
        <p:nvPicPr>
          <p:cNvPr id="211" name="Kép 210"/>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65"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Calibri"/>
              </a:rPr>
              <a:t>CONSUM</a:t>
            </a:r>
            <a:r>
              <a:rPr lang="en-US" sz="1000" dirty="0" smtClean="0">
                <a:solidFill>
                  <a:srgbClr val="000000"/>
                </a:solidFill>
                <a:effectLst/>
                <a:ea typeface="Calibri"/>
              </a:rPr>
              <a:t>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6" name="Egyenes összekötő nyíllal 265"/>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67" name="Szövegdoboz 266"/>
          <p:cNvSpPr txBox="1"/>
          <p:nvPr/>
        </p:nvSpPr>
        <p:spPr>
          <a:xfrm>
            <a:off x="6977876" y="1906835"/>
            <a:ext cx="2166123" cy="1938992"/>
          </a:xfrm>
          <a:prstGeom prst="rect">
            <a:avLst/>
          </a:prstGeom>
          <a:noFill/>
        </p:spPr>
        <p:txBody>
          <a:bodyPr wrap="square" rtlCol="0">
            <a:spAutoFit/>
          </a:bodyPr>
          <a:lstStyle/>
          <a:p>
            <a:r>
              <a:rPr lang="en-US" sz="1200" dirty="0" smtClean="0"/>
              <a:t>High-level business use case scenario to access archived </a:t>
            </a:r>
            <a:r>
              <a:rPr lang="hu-HU" sz="1200" dirty="0" err="1" smtClean="0"/>
              <a:t>records</a:t>
            </a:r>
            <a:r>
              <a:rPr lang="hu-HU" sz="1200" dirty="0" smtClean="0"/>
              <a:t> </a:t>
            </a:r>
            <a:r>
              <a:rPr lang="en-US" sz="1200" dirty="0" smtClean="0"/>
              <a:t>from </a:t>
            </a:r>
            <a:r>
              <a:rPr lang="hu-HU" sz="1200" dirty="0" smtClean="0"/>
              <a:t>ERMS</a:t>
            </a:r>
            <a:r>
              <a:rPr lang="en-US" sz="1200" dirty="0" smtClean="0"/>
              <a:t>. </a:t>
            </a:r>
            <a:endParaRPr lang="hu-HU" sz="1200" dirty="0" smtClean="0"/>
          </a:p>
          <a:p>
            <a:endParaRPr lang="en-US" sz="1200" dirty="0" smtClean="0"/>
          </a:p>
          <a:p>
            <a:r>
              <a:rPr lang="en-US" sz="1200" dirty="0" smtClean="0"/>
              <a:t>The scenario includes </a:t>
            </a:r>
          </a:p>
          <a:p>
            <a:pPr marL="87313" indent="-87313">
              <a:buFont typeface="Arial" pitchFamily="34" charset="0"/>
              <a:buChar char="•"/>
            </a:pPr>
            <a:r>
              <a:rPr lang="en-US" sz="1200" dirty="0" smtClean="0"/>
              <a:t>search and select records,</a:t>
            </a:r>
          </a:p>
          <a:p>
            <a:pPr marL="87313" indent="-87313">
              <a:buFont typeface="Arial" pitchFamily="34" charset="0"/>
              <a:buChar char="•"/>
            </a:pPr>
            <a:r>
              <a:rPr lang="en-US" sz="1200" dirty="0" smtClean="0"/>
              <a:t>manage orders,</a:t>
            </a:r>
          </a:p>
          <a:p>
            <a:pPr marL="87313" indent="-87313">
              <a:buFont typeface="Arial" pitchFamily="34" charset="0"/>
              <a:buChar char="•"/>
            </a:pPr>
            <a:r>
              <a:rPr lang="en-US" sz="1200" dirty="0" smtClean="0"/>
              <a:t>create DIP from AIP</a:t>
            </a:r>
          </a:p>
          <a:p>
            <a:pPr marL="87313" indent="-87313">
              <a:buFont typeface="Arial" pitchFamily="34" charset="0"/>
              <a:buChar char="•"/>
            </a:pPr>
            <a:r>
              <a:rPr lang="en-US" sz="1200" dirty="0" smtClean="0"/>
              <a:t>finalize and deliver DIP,</a:t>
            </a:r>
          </a:p>
          <a:p>
            <a:pPr marL="87313" indent="-87313">
              <a:buFont typeface="Arial" pitchFamily="34" charset="0"/>
              <a:buChar char="•"/>
            </a:pPr>
            <a:r>
              <a:rPr lang="en-US" sz="1200" dirty="0" smtClean="0"/>
              <a:t>access DIP by the costumer.</a:t>
            </a:r>
            <a:endParaRPr lang="en-US" sz="1200" dirty="0"/>
          </a:p>
        </p:txBody>
      </p:sp>
      <p:sp>
        <p:nvSpPr>
          <p:cNvPr id="268" name="Szövegdoboz 267"/>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sp>
        <p:nvSpPr>
          <p:cNvPr id="149" name="Folyamatábra: Bekötés 148"/>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Lekerekített téglalap 287"/>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89" name="Lekerekített téglalap 288"/>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90" name="Lekerekített téglalap 289"/>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3" name="Lekerekített téglalap 29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9" name="Lekerekített téglalap 30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1" name="Folyamatábra: Bekötés 140">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Lekerekített téglalap 17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78" name="Lekerekített téglalap 17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79" name="Lekerekített téglalap 17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1" name="Lekerekített téglalap 18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3" name="Lekerekített téglalap 18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4" name="Lekerekített téglalap 18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5" name="Lekerekített téglalap 18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7" name="Lekerekített téglalap 18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89" name="Lekerekített téglalap 18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1" name="Téglalap 19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2" name="Téglalap 19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3" name="Téglalap 19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4" name="Téglalap 19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5" name="Lekerekített téglalap 19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6" name="Lekerekített téglalap 19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7" name="Lekerekített téglalap 19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0" name="Folyamatábra: Bekötés 199">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790440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8" name="Egyenes összekötő 157"/>
          <p:cNvCxnSpPr/>
          <p:nvPr/>
        </p:nvCxnSpPr>
        <p:spPr>
          <a:xfrm>
            <a:off x="2978975" y="3646017"/>
            <a:ext cx="1245685" cy="1901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7" idx="2"/>
          </p:cNvCxnSpPr>
          <p:nvPr/>
        </p:nvCxnSpPr>
        <p:spPr>
          <a:xfrm flipH="1" flipV="1">
            <a:off x="1696974" y="3065696"/>
            <a:ext cx="1189817" cy="54213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2" name="Egyenes összekötő 141"/>
          <p:cNvCxnSpPr>
            <a:endCxn id="326" idx="2"/>
          </p:cNvCxnSpPr>
          <p:nvPr/>
        </p:nvCxnSpPr>
        <p:spPr>
          <a:xfrm flipH="1" flipV="1">
            <a:off x="1681170" y="2892420"/>
            <a:ext cx="1205621" cy="71541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6" name="Egyenes összekötő 145"/>
          <p:cNvCxnSpPr/>
          <p:nvPr/>
        </p:nvCxnSpPr>
        <p:spPr>
          <a:xfrm flipV="1">
            <a:off x="2978975" y="3265853"/>
            <a:ext cx="1324043" cy="38016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a:endCxn id="312" idx="3"/>
          </p:cNvCxnSpPr>
          <p:nvPr/>
        </p:nvCxnSpPr>
        <p:spPr>
          <a:xfrm flipH="1">
            <a:off x="2174099" y="3684201"/>
            <a:ext cx="712692" cy="82621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8" name="Csoportba foglalás 167"/>
          <p:cNvGrpSpPr/>
          <p:nvPr/>
        </p:nvGrpSpPr>
        <p:grpSpPr>
          <a:xfrm>
            <a:off x="2596716" y="576000"/>
            <a:ext cx="818636" cy="288000"/>
            <a:chOff x="2596716" y="620251"/>
            <a:chExt cx="818636" cy="288000"/>
          </a:xfrm>
        </p:grpSpPr>
        <p:sp>
          <p:nvSpPr>
            <p:cNvPr id="169" name="Folyamatábra: Bekötés 168">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Szövegdoboz 235">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237" name="Táblázat 236"/>
          <p:cNvGraphicFramePr>
            <a:graphicFrameLocks noGrp="1"/>
          </p:cNvGraphicFramePr>
          <p:nvPr>
            <p:extLst>
              <p:ext uri="{D42A27DB-BD31-4B8C-83A1-F6EECF244321}">
                <p14:modId xmlns:p14="http://schemas.microsoft.com/office/powerpoint/2010/main" val="1263252249"/>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8" name="Folyamatábra: Bekötés 237">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4" name="Csoportba foglalás 263"/>
          <p:cNvGrpSpPr/>
          <p:nvPr/>
        </p:nvGrpSpPr>
        <p:grpSpPr>
          <a:xfrm>
            <a:off x="2718906" y="4732022"/>
            <a:ext cx="576000" cy="288000"/>
            <a:chOff x="2718906" y="4732022"/>
            <a:chExt cx="576000" cy="288000"/>
          </a:xfrm>
        </p:grpSpPr>
        <p:sp>
          <p:nvSpPr>
            <p:cNvPr id="265" name="Folyamatábra: Bekötés 264">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5" name="Szövegdoboz 164"/>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6" name="Csoportba foglalás 165"/>
          <p:cNvGrpSpPr/>
          <p:nvPr/>
        </p:nvGrpSpPr>
        <p:grpSpPr>
          <a:xfrm>
            <a:off x="7164288" y="124563"/>
            <a:ext cx="1872208" cy="593917"/>
            <a:chOff x="1478147" y="1654714"/>
            <a:chExt cx="1454844" cy="559172"/>
          </a:xfrm>
        </p:grpSpPr>
        <p:sp>
          <p:nvSpPr>
            <p:cNvPr id="167" name="Ellipszis 16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10" name="Szövegdoboz 11"/>
            <p:cNvSpPr txBox="1"/>
            <p:nvPr/>
          </p:nvSpPr>
          <p:spPr>
            <a:xfrm>
              <a:off x="1478147" y="1776645"/>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smtClean="0"/>
                <a:t>Access </a:t>
              </a:r>
              <a:r>
                <a:rPr lang="hu-HU" sz="1100" dirty="0"/>
                <a:t>geodata </a:t>
              </a:r>
              <a:r>
                <a:rPr lang="hu-HU" sz="1100" dirty="0" err="1"/>
                <a:t>via</a:t>
              </a:r>
              <a:r>
                <a:rPr lang="hu-HU" sz="1100" dirty="0"/>
                <a:t> QGIS</a:t>
              </a:r>
              <a:endParaRPr lang="en-US" sz="1100" dirty="0">
                <a:ea typeface="Times New Roman"/>
              </a:endParaRPr>
            </a:p>
          </p:txBody>
        </p:sp>
      </p:grpSp>
      <p:pic>
        <p:nvPicPr>
          <p:cNvPr id="211" name="Kép 210"/>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67"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Calibri"/>
              </a:rPr>
              <a:t>CONSUM</a:t>
            </a:r>
            <a:r>
              <a:rPr lang="en-US" sz="1000" dirty="0" smtClean="0">
                <a:solidFill>
                  <a:srgbClr val="000000"/>
                </a:solidFill>
                <a:effectLst/>
                <a:ea typeface="Calibri"/>
              </a:rPr>
              <a:t>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8" name="Egyenes összekötő nyíllal 26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69" name="Szövegdoboz 268"/>
          <p:cNvSpPr txBox="1"/>
          <p:nvPr/>
        </p:nvSpPr>
        <p:spPr>
          <a:xfrm>
            <a:off x="6977876" y="1906835"/>
            <a:ext cx="2166123" cy="1938992"/>
          </a:xfrm>
          <a:prstGeom prst="rect">
            <a:avLst/>
          </a:prstGeom>
          <a:noFill/>
        </p:spPr>
        <p:txBody>
          <a:bodyPr wrap="square" rtlCol="0">
            <a:spAutoFit/>
          </a:bodyPr>
          <a:lstStyle/>
          <a:p>
            <a:r>
              <a:rPr lang="en-US" sz="1200" dirty="0" smtClean="0"/>
              <a:t>High-level business use case scenario to access archived </a:t>
            </a:r>
            <a:r>
              <a:rPr lang="hu-HU" sz="1200" dirty="0" err="1" smtClean="0"/>
              <a:t>data</a:t>
            </a:r>
            <a:r>
              <a:rPr lang="hu-HU" sz="1200" dirty="0" smtClean="0"/>
              <a:t> </a:t>
            </a:r>
            <a:r>
              <a:rPr lang="hu-HU" sz="1200" dirty="0" err="1" smtClean="0"/>
              <a:t>with</a:t>
            </a:r>
            <a:r>
              <a:rPr lang="hu-HU" sz="1200" dirty="0" smtClean="0"/>
              <a:t> Geodata</a:t>
            </a:r>
            <a:r>
              <a:rPr lang="en-US" sz="1200" dirty="0" smtClean="0"/>
              <a:t>. </a:t>
            </a:r>
            <a:endParaRPr lang="hu-HU" sz="1200" dirty="0" smtClean="0"/>
          </a:p>
          <a:p>
            <a:endParaRPr lang="en-US" sz="1200" dirty="0" smtClean="0"/>
          </a:p>
          <a:p>
            <a:r>
              <a:rPr lang="en-US" sz="1200" dirty="0" smtClean="0"/>
              <a:t>The scenario includes </a:t>
            </a:r>
          </a:p>
          <a:p>
            <a:pPr marL="87313" indent="-87313">
              <a:buFont typeface="Arial" pitchFamily="34" charset="0"/>
              <a:buChar char="•"/>
            </a:pPr>
            <a:r>
              <a:rPr lang="en-US" sz="1200" dirty="0" smtClean="0"/>
              <a:t>search and select records,</a:t>
            </a:r>
          </a:p>
          <a:p>
            <a:pPr marL="87313" indent="-87313">
              <a:buFont typeface="Arial" pitchFamily="34" charset="0"/>
              <a:buChar char="•"/>
            </a:pPr>
            <a:r>
              <a:rPr lang="en-US" sz="1200" dirty="0" smtClean="0"/>
              <a:t>manage orders,</a:t>
            </a:r>
          </a:p>
          <a:p>
            <a:pPr marL="87313" indent="-87313">
              <a:buFont typeface="Arial" pitchFamily="34" charset="0"/>
              <a:buChar char="•"/>
            </a:pPr>
            <a:r>
              <a:rPr lang="en-US" sz="1200" dirty="0" smtClean="0"/>
              <a:t>create DIP from AIP</a:t>
            </a:r>
          </a:p>
          <a:p>
            <a:pPr marL="87313" indent="-87313">
              <a:buFont typeface="Arial" pitchFamily="34" charset="0"/>
              <a:buChar char="•"/>
            </a:pPr>
            <a:r>
              <a:rPr lang="en-US" sz="1200" dirty="0" smtClean="0"/>
              <a:t>finalize and deliver DIP,</a:t>
            </a:r>
          </a:p>
          <a:p>
            <a:pPr marL="87313" indent="-87313">
              <a:buFont typeface="Arial" pitchFamily="34" charset="0"/>
              <a:buChar char="•"/>
            </a:pPr>
            <a:r>
              <a:rPr lang="en-US" sz="1200" dirty="0" smtClean="0"/>
              <a:t>access DIP by the costumer.</a:t>
            </a:r>
            <a:endParaRPr lang="en-US" sz="1200" dirty="0"/>
          </a:p>
        </p:txBody>
      </p:sp>
      <p:sp>
        <p:nvSpPr>
          <p:cNvPr id="270" name="Szövegdoboz 269"/>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sp>
        <p:nvSpPr>
          <p:cNvPr id="150" name="Folyamatábra: Bekötés 149"/>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Lekerekített téglalap 288"/>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90" name="Lekerekített téglalap 289"/>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2" name="Lekerekített téglalap 291"/>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4" name="Lekerekített téglalap 293"/>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6" name="Lekerekített téglalap 295"/>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7" name="Lekerekített téglalap 296"/>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8" name="Lekerekített téglalap 297"/>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2" name="Lekerekített téglalap 301"/>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4" name="Téglalap 303"/>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6" name="Téglalap 305"/>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0" name="Lekerekített téglalap 309"/>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2" name="Folyamatábra: Bekötés 311">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3" name="Folyamatábra: Bekötés 142">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Lekerekített téglalap 178"/>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1" name="Lekerekített téglalap 180"/>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3" name="Lekerekített téglalap 182"/>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5" name="Lekerekített téglalap 18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7" name="Lekerekített téglalap 186"/>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9" name="Lekerekített téglalap 18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1" name="Lekerekített téglalap 190"/>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3" name="Téglalap 192"/>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4" name="Téglalap 193"/>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5" name="Téglalap 194"/>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6" name="Téglalap 195"/>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7" name="Lekerekített téglalap 196"/>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0" name="Lekerekített téglalap 199"/>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2" name="Folyamatábra: Bekötés 201">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82845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8" name="Egyenes összekötő 157"/>
          <p:cNvCxnSpPr/>
          <p:nvPr/>
        </p:nvCxnSpPr>
        <p:spPr>
          <a:xfrm>
            <a:off x="2963159" y="3852503"/>
            <a:ext cx="813519" cy="77229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a:endCxn id="331" idx="2"/>
          </p:cNvCxnSpPr>
          <p:nvPr/>
        </p:nvCxnSpPr>
        <p:spPr>
          <a:xfrm flipH="1">
            <a:off x="1973891" y="3852503"/>
            <a:ext cx="912900" cy="32143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3" name="Csoportba foglalás 162"/>
          <p:cNvGrpSpPr/>
          <p:nvPr/>
        </p:nvGrpSpPr>
        <p:grpSpPr>
          <a:xfrm>
            <a:off x="2596716" y="576000"/>
            <a:ext cx="818636" cy="288000"/>
            <a:chOff x="2596716" y="620251"/>
            <a:chExt cx="818636" cy="288000"/>
          </a:xfrm>
        </p:grpSpPr>
        <p:sp>
          <p:nvSpPr>
            <p:cNvPr id="164" name="Folyamatábra: Bekötés 163">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Szövegdoboz 164">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aphicFrame>
        <p:nvGraphicFramePr>
          <p:cNvPr id="166" name="Táblázat 165"/>
          <p:cNvGraphicFramePr>
            <a:graphicFrameLocks noGrp="1"/>
          </p:cNvGraphicFramePr>
          <p:nvPr>
            <p:extLst>
              <p:ext uri="{D42A27DB-BD31-4B8C-83A1-F6EECF244321}">
                <p14:modId xmlns:p14="http://schemas.microsoft.com/office/powerpoint/2010/main" val="1263252249"/>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7" name="Folyamatábra: Bekötés 166">
            <a:hlinkClick r:id="rId5"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7"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8"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9"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0"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1"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2"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3"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14"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5"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6"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7"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8"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9"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20"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1"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22"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3"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4"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5"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6"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7"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8"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9"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30"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9" name="Csoportba foglalás 258"/>
          <p:cNvGrpSpPr/>
          <p:nvPr/>
        </p:nvGrpSpPr>
        <p:grpSpPr>
          <a:xfrm>
            <a:off x="2718906" y="4732022"/>
            <a:ext cx="576000" cy="288000"/>
            <a:chOff x="2718906" y="4732022"/>
            <a:chExt cx="576000" cy="288000"/>
          </a:xfrm>
        </p:grpSpPr>
        <p:sp>
          <p:nvSpPr>
            <p:cNvPr id="260" name="Folyamatábra: Bekötés 25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0" name="Szövegdoboz 159"/>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1" name="Csoportba foglalás 160"/>
          <p:cNvGrpSpPr/>
          <p:nvPr/>
        </p:nvGrpSpPr>
        <p:grpSpPr>
          <a:xfrm>
            <a:off x="7164288" y="124563"/>
            <a:ext cx="1872208" cy="584806"/>
            <a:chOff x="1478147" y="1654714"/>
            <a:chExt cx="1454844" cy="550594"/>
          </a:xfrm>
        </p:grpSpPr>
        <p:sp>
          <p:nvSpPr>
            <p:cNvPr id="162" name="Ellipszis 16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10" name="Szövegdoboz 11"/>
            <p:cNvSpPr txBox="1"/>
            <p:nvPr/>
          </p:nvSpPr>
          <p:spPr>
            <a:xfrm>
              <a:off x="1478147" y="1736038"/>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t>Access </a:t>
              </a:r>
              <a:r>
                <a:rPr lang="en-US" sz="1100" dirty="0"/>
                <a:t>data with OLAP via Oracle</a:t>
              </a:r>
              <a:endParaRPr lang="en-US" sz="1100" dirty="0">
                <a:ea typeface="Times New Roman"/>
              </a:endParaRPr>
            </a:p>
          </p:txBody>
        </p:sp>
      </p:grpSp>
      <p:pic>
        <p:nvPicPr>
          <p:cNvPr id="211" name="Kép 210"/>
          <p:cNvPicPr preferRelativeResize="0">
            <a:picLocks noChangeAspect="1"/>
          </p:cNvPicPr>
          <p:nvPr/>
        </p:nvPicPr>
        <p:blipFill>
          <a:blip r:embed="rId32">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62"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Calibri"/>
              </a:rPr>
              <a:t>CONSUM</a:t>
            </a:r>
            <a:r>
              <a:rPr lang="en-US" sz="1000" dirty="0" smtClean="0">
                <a:solidFill>
                  <a:srgbClr val="000000"/>
                </a:solidFill>
                <a:effectLst/>
                <a:ea typeface="Calibri"/>
              </a:rPr>
              <a:t>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3" name="Egyenes összekötő nyíllal 262"/>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64" name="Szövegdoboz 263"/>
          <p:cNvSpPr txBox="1"/>
          <p:nvPr/>
        </p:nvSpPr>
        <p:spPr>
          <a:xfrm>
            <a:off x="6977876" y="1906835"/>
            <a:ext cx="2166123" cy="1938992"/>
          </a:xfrm>
          <a:prstGeom prst="rect">
            <a:avLst/>
          </a:prstGeom>
          <a:noFill/>
        </p:spPr>
        <p:txBody>
          <a:bodyPr wrap="square" rtlCol="0">
            <a:spAutoFit/>
          </a:bodyPr>
          <a:lstStyle/>
          <a:p>
            <a:r>
              <a:rPr lang="en-US" sz="1200" dirty="0" smtClean="0"/>
              <a:t>High-level business use case scenario to access archived data</a:t>
            </a:r>
            <a:r>
              <a:rPr lang="hu-HU" sz="1200" dirty="0" smtClean="0"/>
              <a:t> </a:t>
            </a:r>
            <a:r>
              <a:rPr lang="hu-HU" sz="1200" dirty="0" err="1" smtClean="0"/>
              <a:t>with</a:t>
            </a:r>
            <a:r>
              <a:rPr lang="hu-HU" sz="1200" dirty="0" smtClean="0"/>
              <a:t> OLAP</a:t>
            </a:r>
            <a:r>
              <a:rPr lang="en-US" sz="1200" dirty="0" smtClean="0"/>
              <a:t>. </a:t>
            </a:r>
            <a:endParaRPr lang="hu-HU" sz="1200" dirty="0" smtClean="0"/>
          </a:p>
          <a:p>
            <a:endParaRPr lang="en-US" sz="1200" dirty="0" smtClean="0"/>
          </a:p>
          <a:p>
            <a:r>
              <a:rPr lang="en-US" sz="1200" dirty="0" smtClean="0"/>
              <a:t>The scenario includes </a:t>
            </a:r>
          </a:p>
          <a:p>
            <a:pPr marL="87313" indent="-87313">
              <a:buFont typeface="Arial" pitchFamily="34" charset="0"/>
              <a:buChar char="•"/>
            </a:pPr>
            <a:r>
              <a:rPr lang="en-US" sz="1200" dirty="0" smtClean="0"/>
              <a:t>search and select records,</a:t>
            </a:r>
          </a:p>
          <a:p>
            <a:pPr marL="87313" indent="-87313">
              <a:buFont typeface="Arial" pitchFamily="34" charset="0"/>
              <a:buChar char="•"/>
            </a:pPr>
            <a:r>
              <a:rPr lang="en-US" sz="1200" dirty="0" smtClean="0"/>
              <a:t>manage orders,</a:t>
            </a:r>
          </a:p>
          <a:p>
            <a:pPr marL="87313" indent="-87313">
              <a:buFont typeface="Arial" pitchFamily="34" charset="0"/>
              <a:buChar char="•"/>
            </a:pPr>
            <a:r>
              <a:rPr lang="en-US" sz="1200" dirty="0" smtClean="0"/>
              <a:t>create DIP from AIP</a:t>
            </a:r>
          </a:p>
          <a:p>
            <a:pPr marL="87313" indent="-87313">
              <a:buFont typeface="Arial" pitchFamily="34" charset="0"/>
              <a:buChar char="•"/>
            </a:pPr>
            <a:r>
              <a:rPr lang="en-US" sz="1200" dirty="0" smtClean="0"/>
              <a:t>finalize and deliver DIP,</a:t>
            </a:r>
          </a:p>
          <a:p>
            <a:pPr marL="87313" indent="-87313">
              <a:buFont typeface="Arial" pitchFamily="34" charset="0"/>
              <a:buChar char="•"/>
            </a:pPr>
            <a:r>
              <a:rPr lang="en-US" sz="1200" dirty="0" smtClean="0"/>
              <a:t>access DIP by the costumer.</a:t>
            </a:r>
            <a:endParaRPr lang="en-US" sz="1200" dirty="0"/>
          </a:p>
        </p:txBody>
      </p:sp>
      <p:sp>
        <p:nvSpPr>
          <p:cNvPr id="265" name="Szövegdoboz 264"/>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sp>
        <p:nvSpPr>
          <p:cNvPr id="150" name="Folyamatábra: Bekötés 149"/>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Lekerekített téglalap 285"/>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87" name="Lekerekített téglalap 286"/>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88" name="Lekerekített téglalap 287"/>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89" name="Lekerekített téglalap 288"/>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0" name="Lekerekített téglalap 289"/>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1" name="Lekerekített téglalap 290"/>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3" name="Lekerekített téglalap 292"/>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94" name="Lekerekített téglalap 293"/>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95" name="Lekerekített téglalap 294"/>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96" name="Lekerekített téglalap 295"/>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98" name="Lekerekített téglalap 297"/>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0" name="Téglalap 299"/>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1" name="Téglalap 300"/>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2" name="Téglalap 301"/>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3" name="Téglalap 302"/>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07" name="Lekerekített téglalap 306"/>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9" name="Folyamatábra: Bekötés 308">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0" name="Folyamatábra: Bekötés 309">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1" name="Folyamatábra: Bekötés 310">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2" name="Folyamatábra: Bekötés 311">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3" name="Folyamatábra: Bekötés 312">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4" name="Folyamatábra: Bekötés 313">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0" name="Folyamatábra: Bekötés 139">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olyamatábra: Bekötés 14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olyamatábra: Bekötés 141">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olyamatábra: Bekötés 147">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Lekerekített téglalap 176"/>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78" name="Lekerekített téglalap 177"/>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79" name="Lekerekített téglalap 178"/>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0" name="Lekerekített téglalap 179"/>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1" name="Lekerekített téglalap 180"/>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3" name="Lekerekített téglalap 182"/>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4" name="Lekerekített téglalap 18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5" name="Lekerekített téglalap 18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86" name="Lekerekített téglalap 18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87" name="Lekerekített téglalap 18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89" name="Lekerekített téglalap 18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0" name="Lekerekített téglalap 18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1" name="Téglalap 19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2" name="Téglalap 19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3" name="Téglalap 19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4" name="Téglalap 19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5" name="Lekerekített téglalap 19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196" name="Lekerekített téglalap 19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197" name="Lekerekített téglalap 19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198" name="Lekerekített téglalap 19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199" name="Lekerekített téglalap 19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0" name="Folyamatábra: Bekötés 199">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85212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3479717" y="3162091"/>
            <a:ext cx="760759" cy="46475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479717" y="3162091"/>
            <a:ext cx="823301" cy="1037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3901" y="3200275"/>
            <a:ext cx="490735" cy="120911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73872" y="3216091"/>
            <a:ext cx="340990" cy="139289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73872" y="3211280"/>
            <a:ext cx="120163" cy="159729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463901" y="2866673"/>
            <a:ext cx="862847" cy="25723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63901" y="2505677"/>
            <a:ext cx="884599" cy="61823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9" idx="3"/>
          </p:cNvCxnSpPr>
          <p:nvPr/>
        </p:nvCxnSpPr>
        <p:spPr>
          <a:xfrm flipH="1" flipV="1">
            <a:off x="1727980" y="2047647"/>
            <a:ext cx="1659553" cy="107626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a:endCxn id="331" idx="2"/>
          </p:cNvCxnSpPr>
          <p:nvPr/>
        </p:nvCxnSpPr>
        <p:spPr>
          <a:xfrm flipH="1" flipV="1">
            <a:off x="1691248" y="2373734"/>
            <a:ext cx="1680469" cy="75017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30" idx="2"/>
          </p:cNvCxnSpPr>
          <p:nvPr/>
        </p:nvCxnSpPr>
        <p:spPr>
          <a:xfrm flipH="1" flipV="1">
            <a:off x="1714536" y="2194285"/>
            <a:ext cx="1672998" cy="92962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a:endCxn id="333" idx="2"/>
          </p:cNvCxnSpPr>
          <p:nvPr/>
        </p:nvCxnSpPr>
        <p:spPr>
          <a:xfrm flipH="1" flipV="1">
            <a:off x="1685184" y="2554325"/>
            <a:ext cx="1702349" cy="56958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a:endCxn id="338" idx="2"/>
          </p:cNvCxnSpPr>
          <p:nvPr/>
        </p:nvCxnSpPr>
        <p:spPr>
          <a:xfrm flipH="1">
            <a:off x="1743237" y="3162091"/>
            <a:ext cx="1628480" cy="27713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10" name="Egyenes összekötő 209"/>
          <p:cNvCxnSpPr>
            <a:endCxn id="337" idx="2"/>
          </p:cNvCxnSpPr>
          <p:nvPr/>
        </p:nvCxnSpPr>
        <p:spPr>
          <a:xfrm flipH="1">
            <a:off x="1717890" y="3162092"/>
            <a:ext cx="1653827" cy="8305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1" name="Csoportba foglalás 210"/>
          <p:cNvGrpSpPr/>
          <p:nvPr/>
        </p:nvGrpSpPr>
        <p:grpSpPr>
          <a:xfrm>
            <a:off x="2596716" y="576000"/>
            <a:ext cx="818636" cy="288000"/>
            <a:chOff x="2596716" y="620251"/>
            <a:chExt cx="818636" cy="288000"/>
          </a:xfrm>
        </p:grpSpPr>
        <p:sp>
          <p:nvSpPr>
            <p:cNvPr id="245" name="Folyamatábra: Bekötés 244">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Szövegdoboz 245">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47" name="Csoportba foglalás 246"/>
          <p:cNvGrpSpPr/>
          <p:nvPr/>
        </p:nvGrpSpPr>
        <p:grpSpPr>
          <a:xfrm>
            <a:off x="2718906" y="4732022"/>
            <a:ext cx="576000" cy="288000"/>
            <a:chOff x="2718906" y="4732022"/>
            <a:chExt cx="576000" cy="288000"/>
          </a:xfrm>
        </p:grpSpPr>
        <p:sp>
          <p:nvSpPr>
            <p:cNvPr id="248" name="Folyamatábra: Bekötés 247">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1" name="Szövegdoboz 160"/>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2" name="Csoportba foglalás 161"/>
          <p:cNvGrpSpPr/>
          <p:nvPr/>
        </p:nvGrpSpPr>
        <p:grpSpPr>
          <a:xfrm>
            <a:off x="7164288" y="124565"/>
            <a:ext cx="1872208" cy="611169"/>
            <a:chOff x="1478147" y="1654714"/>
            <a:chExt cx="1454844" cy="575414"/>
          </a:xfrm>
        </p:grpSpPr>
        <p:sp>
          <p:nvSpPr>
            <p:cNvPr id="163" name="Ellipszis 16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4" name="Szövegdoboz 11"/>
            <p:cNvSpPr txBox="1"/>
            <p:nvPr/>
          </p:nvSpPr>
          <p:spPr>
            <a:xfrm>
              <a:off x="1478147" y="1792887"/>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Search</a:t>
              </a:r>
              <a:r>
                <a:rPr lang="hu-HU" sz="1100" dirty="0" smtClean="0">
                  <a:ea typeface="Times New Roman"/>
                </a:rPr>
                <a:t> and </a:t>
              </a:r>
              <a:r>
                <a:rPr lang="hu-HU" sz="1100" dirty="0" err="1" smtClean="0">
                  <a:ea typeface="Times New Roman"/>
                </a:rPr>
                <a:t>Select</a:t>
              </a:r>
              <a:r>
                <a:rPr lang="hu-HU" sz="1100" dirty="0" smtClean="0">
                  <a:ea typeface="Times New Roman"/>
                </a:rPr>
                <a:t> Records</a:t>
              </a:r>
              <a:endParaRPr lang="en-US" sz="1100" dirty="0">
                <a:ea typeface="Times New Roman"/>
              </a:endParaRPr>
            </a:p>
          </p:txBody>
        </p:sp>
      </p:grpSp>
      <p:pic>
        <p:nvPicPr>
          <p:cNvPr id="167" name="Kép 166"/>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168"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CONSUMER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38" name="Egyenes összekötő nyíllal 237"/>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39" name="Szövegdoboz 238"/>
          <p:cNvSpPr txBox="1"/>
          <p:nvPr/>
        </p:nvSpPr>
        <p:spPr>
          <a:xfrm>
            <a:off x="6977876" y="1906835"/>
            <a:ext cx="2166123" cy="830997"/>
          </a:xfrm>
          <a:prstGeom prst="rect">
            <a:avLst/>
          </a:prstGeom>
          <a:noFill/>
        </p:spPr>
        <p:txBody>
          <a:bodyPr wrap="square" rtlCol="0">
            <a:spAutoFit/>
          </a:bodyPr>
          <a:lstStyle/>
          <a:p>
            <a:r>
              <a:rPr lang="en-US" sz="1200" dirty="0"/>
              <a:t>Low-level </a:t>
            </a:r>
            <a:r>
              <a:rPr lang="hu-HU" sz="1200" dirty="0"/>
              <a:t>(</a:t>
            </a:r>
            <a:r>
              <a:rPr lang="hu-HU" sz="1200" dirty="0" err="1"/>
              <a:t>system</a:t>
            </a:r>
            <a:r>
              <a:rPr lang="hu-HU" sz="1200" dirty="0"/>
              <a:t>)</a:t>
            </a:r>
            <a:r>
              <a:rPr lang="en-US" sz="1200" dirty="0"/>
              <a:t> use case</a:t>
            </a:r>
            <a:r>
              <a:rPr lang="en-US" sz="1200" dirty="0" smtClean="0"/>
              <a:t>.</a:t>
            </a:r>
            <a:endParaRPr lang="hu-HU" sz="1200" dirty="0" smtClean="0"/>
          </a:p>
          <a:p>
            <a:r>
              <a:rPr lang="hu-HU" sz="1200" dirty="0" err="1" smtClean="0"/>
              <a:t>Consumer</a:t>
            </a:r>
            <a:r>
              <a:rPr lang="hu-HU" sz="1200" dirty="0" smtClean="0"/>
              <a:t> (end </a:t>
            </a:r>
            <a:r>
              <a:rPr lang="hu-HU" sz="1200" dirty="0" err="1" smtClean="0"/>
              <a:t>user</a:t>
            </a:r>
            <a:r>
              <a:rPr lang="hu-HU" sz="1200" dirty="0" smtClean="0"/>
              <a:t>) </a:t>
            </a:r>
            <a:r>
              <a:rPr lang="hu-HU" sz="1200" dirty="0" err="1" smtClean="0"/>
              <a:t>searches</a:t>
            </a:r>
            <a:r>
              <a:rPr lang="hu-HU" sz="1200" dirty="0" smtClean="0"/>
              <a:t> </a:t>
            </a:r>
            <a:r>
              <a:rPr lang="hu-HU" sz="1200" dirty="0" err="1" smtClean="0"/>
              <a:t>the</a:t>
            </a:r>
            <a:r>
              <a:rPr lang="hu-HU" sz="1200" dirty="0" smtClean="0"/>
              <a:t> </a:t>
            </a:r>
            <a:r>
              <a:rPr lang="hu-HU" sz="1200" dirty="0" err="1" smtClean="0"/>
              <a:t>metadata</a:t>
            </a:r>
            <a:r>
              <a:rPr lang="hu-HU" sz="1200" dirty="0" smtClean="0"/>
              <a:t> and </a:t>
            </a:r>
            <a:r>
              <a:rPr lang="hu-HU" sz="1200" dirty="0" err="1" smtClean="0"/>
              <a:t>selects</a:t>
            </a:r>
            <a:r>
              <a:rPr lang="hu-HU" sz="1200" dirty="0" smtClean="0"/>
              <a:t> </a:t>
            </a:r>
            <a:r>
              <a:rPr lang="hu-HU" sz="1200" dirty="0" err="1" smtClean="0"/>
              <a:t>the</a:t>
            </a:r>
            <a:r>
              <a:rPr lang="hu-HU" sz="1200" dirty="0" smtClean="0"/>
              <a:t> </a:t>
            </a:r>
            <a:r>
              <a:rPr lang="hu-HU" sz="1200" dirty="0" err="1" smtClean="0"/>
              <a:t>records</a:t>
            </a:r>
            <a:r>
              <a:rPr lang="hu-HU" sz="1200" dirty="0" smtClean="0"/>
              <a:t> </a:t>
            </a:r>
            <a:r>
              <a:rPr lang="hu-HU" sz="1200" dirty="0" err="1" smtClean="0"/>
              <a:t>to</a:t>
            </a:r>
            <a:r>
              <a:rPr lang="hu-HU" sz="1200" dirty="0" smtClean="0"/>
              <a:t> </a:t>
            </a:r>
            <a:r>
              <a:rPr lang="hu-HU" sz="1200" dirty="0" err="1" smtClean="0"/>
              <a:t>access</a:t>
            </a:r>
            <a:r>
              <a:rPr lang="hu-HU" sz="1200" dirty="0" smtClean="0"/>
              <a:t>.</a:t>
            </a:r>
            <a:endParaRPr lang="en-US" sz="1200" dirty="0"/>
          </a:p>
        </p:txBody>
      </p:sp>
      <p:sp>
        <p:nvSpPr>
          <p:cNvPr id="241" name="Szövegdoboz 240"/>
          <p:cNvSpPr txBox="1"/>
          <p:nvPr/>
        </p:nvSpPr>
        <p:spPr>
          <a:xfrm>
            <a:off x="6976556" y="4166959"/>
            <a:ext cx="2164932" cy="276999"/>
          </a:xfrm>
          <a:prstGeom prst="rect">
            <a:avLst/>
          </a:prstGeom>
          <a:noFill/>
        </p:spPr>
        <p:txBody>
          <a:bodyPr wrap="square" rtlCol="0">
            <a:spAutoFit/>
          </a:bodyPr>
          <a:lstStyle/>
          <a:p>
            <a:r>
              <a:rPr lang="en-US" sz="1200" dirty="0" smtClean="0"/>
              <a:t>Process: </a:t>
            </a:r>
            <a:r>
              <a:rPr lang="hu-HU" sz="1200" dirty="0" smtClean="0"/>
              <a:t>Access</a:t>
            </a:r>
            <a:endParaRPr lang="en-US" sz="1200" dirty="0" smtClean="0"/>
          </a:p>
        </p:txBody>
      </p:sp>
      <p:graphicFrame>
        <p:nvGraphicFramePr>
          <p:cNvPr id="242" name="Táblázat 241"/>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3" name="Folyamatábra: Bekötés 242">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olyamatábra: Bekötés 264">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Folyamatábra: Bekötés 265">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olyamatábra: Bekötés 266">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olyamatábra: Bekötés 267">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olyamatábra: Bekötés 268">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Lekerekített téglalap 297"/>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00" name="Lekerekített téglalap 299"/>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1" name="Lekerekített téglalap 300"/>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2" name="Lekerekített téglalap 301"/>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03" name="Lekerekített téglalap 302"/>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4" name="Lekerekített téglalap 303"/>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8" name="Lekerekített téglalap 307"/>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9" name="Lekerekített téglalap 308"/>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2" name="Téglalap 311"/>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7" name="Lekerekített téglalap 316"/>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9" name="Lekerekített téglalap 318"/>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0" name="Lekerekített téglalap 319"/>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1" name="Folyamatábra: Bekötés 320">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cxnSp>
        <p:nvCxnSpPr>
          <p:cNvPr id="367" name="Egyenes összekötő 366"/>
          <p:cNvCxnSpPr>
            <a:stCxn id="264" idx="7"/>
          </p:cNvCxnSpPr>
          <p:nvPr/>
        </p:nvCxnSpPr>
        <p:spPr>
          <a:xfrm flipV="1">
            <a:off x="3463901" y="2106497"/>
            <a:ext cx="840149" cy="101741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214" name="Folyamatábra: Bekötés 213">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Folyamatábra: Bekötés 222">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Folyamatábra: Bekötés 223">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Lekerekített téglalap 23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36" name="Lekerekített téglalap 23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37" name="Lekerekített téglalap 23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368" name="Lekerekített téglalap 36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369" name="Lekerekített téglalap 36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370" name="Lekerekített téglalap 369"/>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371" name="Lekerekített téglalap 37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372" name="Lekerekített téglalap 371"/>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373" name="Lekerekített téglalap 372"/>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374" name="Lekerekített téglalap 373"/>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375" name="Lekerekített téglalap 374"/>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376" name="Lekerekített téglalap 375"/>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377" name="Lekerekített téglalap 376"/>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378" name="Lekerekített téglalap 377"/>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379" name="Téglalap 378"/>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380" name="Téglalap 379"/>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381" name="Téglalap 380"/>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382" name="Téglalap 381"/>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383" name="Lekerekített téglalap 382"/>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384" name="Lekerekített téglalap 383"/>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385" name="Lekerekített téglalap 384"/>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386" name="Lekerekített téglalap 385"/>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387" name="Lekerekített téglalap 386"/>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388" name="Folyamatábra: Bekötés 387">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Folyamatábra: Bekötés 388">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772099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2287920" y="755735"/>
            <a:ext cx="447802" cy="117156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flipV="1">
            <a:off x="2827906" y="509777"/>
            <a:ext cx="609102" cy="145570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p:nvPr/>
        </p:nvCxnSpPr>
        <p:spPr>
          <a:xfrm flipV="1">
            <a:off x="2832094" y="709367"/>
            <a:ext cx="849394" cy="126361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p:nvPr/>
        </p:nvCxnSpPr>
        <p:spPr>
          <a:xfrm flipV="1">
            <a:off x="2292241" y="2026980"/>
            <a:ext cx="481665" cy="264783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V="1">
            <a:off x="2859710" y="1108547"/>
            <a:ext cx="1111020" cy="81875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235" idx="6"/>
          </p:cNvCxnSpPr>
          <p:nvPr/>
        </p:nvCxnSpPr>
        <p:spPr>
          <a:xfrm>
            <a:off x="2832094" y="1958276"/>
            <a:ext cx="1482860" cy="30962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a:off x="2832094" y="1958276"/>
            <a:ext cx="1280544" cy="206775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264" name="Téglalap 26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0" name="Egyenes összekötő 139"/>
          <p:cNvCxnSpPr/>
          <p:nvPr/>
        </p:nvCxnSpPr>
        <p:spPr>
          <a:xfrm flipV="1">
            <a:off x="2832094" y="908957"/>
            <a:ext cx="1016028" cy="101834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43" name="Szövegdoboz 142"/>
          <p:cNvSpPr txBox="1"/>
          <p:nvPr/>
        </p:nvSpPr>
        <p:spPr>
          <a:xfrm>
            <a:off x="6951227" y="-12587"/>
            <a:ext cx="2445309" cy="523220"/>
          </a:xfrm>
          <a:prstGeom prst="rect">
            <a:avLst/>
          </a:prstGeom>
          <a:noFill/>
        </p:spPr>
        <p:txBody>
          <a:bodyPr wrap="square" rtlCol="0">
            <a:spAutoFit/>
          </a:bodyPr>
          <a:lstStyle/>
          <a:p>
            <a:r>
              <a:rPr lang="en-US" sz="1400" dirty="0" smtClean="0">
                <a:solidFill>
                  <a:schemeClr val="tx1">
                    <a:lumMod val="75000"/>
                    <a:lumOff val="25000"/>
                  </a:schemeClr>
                </a:solidFill>
              </a:rPr>
              <a:t>Database </a:t>
            </a:r>
            <a:r>
              <a:rPr lang="en-US" sz="1400" dirty="0">
                <a:solidFill>
                  <a:schemeClr val="tx1">
                    <a:lumMod val="75000"/>
                    <a:lumOff val="25000"/>
                  </a:schemeClr>
                </a:solidFill>
              </a:rPr>
              <a:t>Preservation </a:t>
            </a:r>
            <a:r>
              <a:rPr lang="hu-HU" sz="1400" dirty="0">
                <a:solidFill>
                  <a:schemeClr val="tx1">
                    <a:lumMod val="75000"/>
                    <a:lumOff val="25000"/>
                  </a:schemeClr>
                </a:solidFill>
              </a:rPr>
              <a:t/>
            </a:r>
            <a:br>
              <a:rPr lang="hu-HU" sz="1400" dirty="0">
                <a:solidFill>
                  <a:schemeClr val="tx1">
                    <a:lumMod val="75000"/>
                    <a:lumOff val="25000"/>
                  </a:schemeClr>
                </a:solidFill>
              </a:rPr>
            </a:br>
            <a:r>
              <a:rPr lang="en-US" sz="1400" dirty="0" smtClean="0">
                <a:solidFill>
                  <a:schemeClr val="tx1">
                    <a:lumMod val="75000"/>
                    <a:lumOff val="25000"/>
                  </a:schemeClr>
                </a:solidFill>
              </a:rPr>
              <a:t>Toolkit</a:t>
            </a:r>
          </a:p>
        </p:txBody>
      </p:sp>
      <p:sp>
        <p:nvSpPr>
          <p:cNvPr id="151" name="Szövegdoboz 150"/>
          <p:cNvSpPr txBox="1"/>
          <p:nvPr/>
        </p:nvSpPr>
        <p:spPr>
          <a:xfrm>
            <a:off x="6977877" y="555526"/>
            <a:ext cx="2166123" cy="2308324"/>
          </a:xfrm>
          <a:prstGeom prst="rect">
            <a:avLst/>
          </a:prstGeom>
          <a:noFill/>
        </p:spPr>
        <p:txBody>
          <a:bodyPr wrap="square" rtlCol="0">
            <a:spAutoFit/>
          </a:bodyPr>
          <a:lstStyle/>
          <a:p>
            <a:pPr algn="just"/>
            <a:r>
              <a:rPr lang="en-US" sz="1200" dirty="0">
                <a:solidFill>
                  <a:schemeClr val="tx1">
                    <a:lumMod val="75000"/>
                    <a:lumOff val="25000"/>
                  </a:schemeClr>
                </a:solidFill>
              </a:rPr>
              <a:t>The Database Preservation Toolkit allows conversion between Database formats, including connection to live systems, for purposes of digitally preserving databases. The toolkit allows conversion of live or backed-up databases into preservation formats such as </a:t>
            </a:r>
            <a:r>
              <a:rPr lang="en-US" sz="1200" b="1" dirty="0">
                <a:solidFill>
                  <a:schemeClr val="tx1">
                    <a:lumMod val="75000"/>
                    <a:lumOff val="25000"/>
                  </a:schemeClr>
                </a:solidFill>
              </a:rPr>
              <a:t>SIARD</a:t>
            </a:r>
            <a:r>
              <a:rPr lang="en-US" sz="1200" dirty="0">
                <a:solidFill>
                  <a:schemeClr val="tx1">
                    <a:lumMod val="75000"/>
                    <a:lumOff val="25000"/>
                  </a:schemeClr>
                </a:solidFill>
              </a:rPr>
              <a:t>, a XML-based format created for the purpose of database preservation.</a:t>
            </a:r>
            <a:endParaRPr lang="en-US" sz="1200" dirty="0" smtClean="0">
              <a:solidFill>
                <a:schemeClr val="tx1">
                  <a:lumMod val="75000"/>
                  <a:lumOff val="25000"/>
                </a:schemeClr>
              </a:solidFill>
            </a:endParaRPr>
          </a:p>
        </p:txBody>
      </p:sp>
      <p:sp>
        <p:nvSpPr>
          <p:cNvPr id="153" name="Szövegdoboz 152"/>
          <p:cNvSpPr txBox="1"/>
          <p:nvPr/>
        </p:nvSpPr>
        <p:spPr>
          <a:xfrm>
            <a:off x="6976556" y="3950935"/>
            <a:ext cx="2164932" cy="276999"/>
          </a:xfrm>
          <a:prstGeom prst="rect">
            <a:avLst/>
          </a:prstGeom>
          <a:noFill/>
        </p:spPr>
        <p:txBody>
          <a:bodyPr wrap="square" rtlCol="0">
            <a:spAutoFit/>
          </a:bodyPr>
          <a:lstStyle/>
          <a:p>
            <a:r>
              <a:rPr lang="hu-HU" sz="1200" dirty="0" err="1" smtClean="0">
                <a:solidFill>
                  <a:schemeClr val="tx1">
                    <a:lumMod val="75000"/>
                    <a:lumOff val="25000"/>
                  </a:schemeClr>
                </a:solidFill>
              </a:rPr>
              <a:t>Developer</a:t>
            </a:r>
            <a:r>
              <a:rPr lang="hu-HU" sz="1200" dirty="0" smtClean="0">
                <a:solidFill>
                  <a:schemeClr val="tx1">
                    <a:lumMod val="75000"/>
                    <a:lumOff val="25000"/>
                  </a:schemeClr>
                </a:solidFill>
              </a:rPr>
              <a:t>: KEEP </a:t>
            </a:r>
            <a:r>
              <a:rPr lang="hu-HU" sz="1200" dirty="0" err="1" smtClean="0">
                <a:solidFill>
                  <a:schemeClr val="tx1">
                    <a:lumMod val="75000"/>
                    <a:lumOff val="25000"/>
                  </a:schemeClr>
                </a:solidFill>
              </a:rPr>
              <a:t>Solutions</a:t>
            </a:r>
            <a:endParaRPr lang="en-US" sz="1200" dirty="0" smtClean="0">
              <a:solidFill>
                <a:schemeClr val="tx1">
                  <a:lumMod val="75000"/>
                  <a:lumOff val="25000"/>
                </a:schemeClr>
              </a:solidFill>
            </a:endParaRPr>
          </a:p>
        </p:txBody>
      </p:sp>
      <p:sp>
        <p:nvSpPr>
          <p:cNvPr id="155" name="Szövegdoboz 154"/>
          <p:cNvSpPr txBox="1"/>
          <p:nvPr/>
        </p:nvSpPr>
        <p:spPr>
          <a:xfrm>
            <a:off x="7839317" y="4299942"/>
            <a:ext cx="1333244" cy="369332"/>
          </a:xfrm>
          <a:prstGeom prst="rect">
            <a:avLst/>
          </a:prstGeom>
          <a:noFill/>
        </p:spPr>
        <p:txBody>
          <a:bodyPr wrap="square" rtlCol="0">
            <a:spAutoFit/>
          </a:bodyPr>
          <a:lstStyle/>
          <a:p>
            <a:pPr algn="r">
              <a:lnSpc>
                <a:spcPct val="150000"/>
              </a:lnSpc>
            </a:pPr>
            <a:r>
              <a:rPr lang="hu-HU"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56" name="Szövegdoboz 155"/>
          <p:cNvSpPr txBox="1"/>
          <p:nvPr/>
        </p:nvSpPr>
        <p:spPr>
          <a:xfrm>
            <a:off x="7731566" y="4566449"/>
            <a:ext cx="1440995" cy="369332"/>
          </a:xfrm>
          <a:prstGeom prst="rect">
            <a:avLst/>
          </a:prstGeom>
          <a:noFill/>
        </p:spPr>
        <p:txBody>
          <a:bodyPr wrap="square" rtlCol="0">
            <a:spAutoFit/>
          </a:bodyPr>
          <a:lstStyle/>
          <a:p>
            <a:pPr algn="r">
              <a:lnSpc>
                <a:spcPct val="150000"/>
              </a:lnSpc>
            </a:pPr>
            <a:r>
              <a:rPr lang="hu-HU" sz="1200" dirty="0" err="1" smtClean="0">
                <a:solidFill>
                  <a:schemeClr val="tx1">
                    <a:lumMod val="65000"/>
                    <a:lumOff val="35000"/>
                  </a:schemeClr>
                </a:solidFill>
                <a:hlinkClick r:id="rId4"/>
              </a:rPr>
              <a:t>User</a:t>
            </a:r>
            <a:r>
              <a:rPr lang="hu-HU" sz="1200" dirty="0" smtClean="0">
                <a:solidFill>
                  <a:schemeClr val="tx1">
                    <a:lumMod val="65000"/>
                    <a:lumOff val="35000"/>
                  </a:schemeClr>
                </a:solidFill>
                <a:hlinkClick r:id="rId4"/>
              </a:rPr>
              <a:t> </a:t>
            </a:r>
            <a:r>
              <a:rPr lang="hu-HU" sz="1200" dirty="0" err="1" smtClean="0">
                <a:solidFill>
                  <a:schemeClr val="tx1">
                    <a:lumMod val="65000"/>
                    <a:lumOff val="35000"/>
                  </a:schemeClr>
                </a:solidFill>
                <a:hlinkClick r:id="rId4"/>
              </a:rPr>
              <a:t>Manual</a:t>
            </a:r>
            <a:endParaRPr lang="en-US" sz="1200" dirty="0" smtClean="0">
              <a:solidFill>
                <a:schemeClr val="tx1">
                  <a:lumMod val="65000"/>
                  <a:lumOff val="35000"/>
                </a:schemeClr>
              </a:solidFill>
            </a:endParaRPr>
          </a:p>
        </p:txBody>
      </p:sp>
      <p:sp>
        <p:nvSpPr>
          <p:cNvPr id="157" name="Szövegdoboz 156"/>
          <p:cNvSpPr txBox="1"/>
          <p:nvPr/>
        </p:nvSpPr>
        <p:spPr>
          <a:xfrm>
            <a:off x="7523487" y="4822582"/>
            <a:ext cx="1649074" cy="369332"/>
          </a:xfrm>
          <a:prstGeom prst="rect">
            <a:avLst/>
          </a:prstGeom>
          <a:noFill/>
        </p:spPr>
        <p:txBody>
          <a:bodyPr wrap="square" rtlCol="0">
            <a:spAutoFit/>
          </a:bodyPr>
          <a:lstStyle/>
          <a:p>
            <a:pPr algn="r">
              <a:lnSpc>
                <a:spcPct val="150000"/>
              </a:lnSpc>
            </a:pPr>
            <a:r>
              <a:rPr lang="hu-HU" sz="1200" dirty="0" err="1"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grpSp>
        <p:nvGrpSpPr>
          <p:cNvPr id="228" name="Csoportba foglalás 227"/>
          <p:cNvGrpSpPr/>
          <p:nvPr/>
        </p:nvGrpSpPr>
        <p:grpSpPr>
          <a:xfrm>
            <a:off x="2718906" y="4732022"/>
            <a:ext cx="576000" cy="288000"/>
            <a:chOff x="2718906" y="4732022"/>
            <a:chExt cx="576000" cy="288000"/>
          </a:xfrm>
        </p:grpSpPr>
        <p:sp>
          <p:nvSpPr>
            <p:cNvPr id="261" name="Folyamatábra: Bekötés 26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3" name="Csoportba foglalás 262"/>
          <p:cNvGrpSpPr/>
          <p:nvPr/>
        </p:nvGrpSpPr>
        <p:grpSpPr>
          <a:xfrm>
            <a:off x="2632046" y="576000"/>
            <a:ext cx="723133" cy="288000"/>
            <a:chOff x="2632046" y="627566"/>
            <a:chExt cx="723133" cy="288000"/>
          </a:xfrm>
        </p:grpSpPr>
        <p:sp>
          <p:nvSpPr>
            <p:cNvPr id="265" name="Folyamatábra: Bekötés 264">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Szövegdoboz 265">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2" name="Folyamatábra: Bekötés 141">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Lekerekített téglalap 248"/>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2" name="Lekerekített téglalap 251"/>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3" name="Lekerekített téglalap 252"/>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5" name="Lekerekített téglalap 254"/>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8" name="Lekerekített téglalap 257"/>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9" name="Lekerekített téglalap 258"/>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60" name="Lekerekített téglalap 259"/>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8" name="Lekerekített téglalap 26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9" name="Lekerekített téglalap 26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70" name="Lekerekített téglalap 269"/>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1" name="Téglalap 270"/>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2" name="Téglalap 271"/>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3" name="Téglalap 272"/>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4" name="Téglalap 273"/>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5" name="Lekerekített téglalap 274"/>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305" name="Folyamatábra: Bekötés 304">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28"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Lekerekített téglalap 3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3" name="Lekerekített téglalap 312"/>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5" name="Lekerekített téglalap 314"/>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351" name="Egyenes összekötő 350"/>
          <p:cNvCxnSpPr>
            <a:stCxn id="281" idx="2"/>
            <a:endCxn id="305" idx="6"/>
          </p:cNvCxnSpPr>
          <p:nvPr/>
        </p:nvCxnSpPr>
        <p:spPr>
          <a:xfrm>
            <a:off x="2851852" y="1965483"/>
            <a:ext cx="1483948" cy="70160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39" name="Szövegdoboz 138"/>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1" name="Szövegdoboz 140"/>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4" name="Szövegdoboz 143"/>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5" name="Szövegdoboz 144"/>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6" name="Szövegdoboz 14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7" name="Szövegdoboz 14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8" name="Szövegdoboz 14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9" name="Szövegdoboz 148"/>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0" name="Szövegdoboz 149"/>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2" name="Szövegdoboz 151"/>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8" name="Szövegdoboz 15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9" name="Szövegdoboz 15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0" name="Szövegdoboz 15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1" name="Szövegdoboz 16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2" name="Szövegdoboz 16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4" name="Szövegdoboz 163"/>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5" name="Szövegdoboz 164"/>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6" name="Folyamatábra: Bekötés 165">
            <a:hlinkClick r:id="rId29"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0"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1"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2"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33"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4"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35"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36"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37"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38"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39"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40"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41"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42"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43"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44"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45"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280" name="Táblázat 279"/>
          <p:cNvGraphicFramePr>
            <a:graphicFrameLocks noGrp="1"/>
          </p:cNvGraphicFramePr>
          <p:nvPr>
            <p:extLst>
              <p:ext uri="{D42A27DB-BD31-4B8C-83A1-F6EECF244321}">
                <p14:modId xmlns:p14="http://schemas.microsoft.com/office/powerpoint/2010/main" val="1715102855"/>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1" name="Folyamatábra: Bekötés 280">
            <a:hlinkClick r:id="rId46"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47"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48"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49"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50"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51"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52"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53"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54"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55"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56"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57"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58"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59"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60"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61"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62"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63"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64"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65"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66"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67"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68"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7582934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679390" y="3162091"/>
            <a:ext cx="561086" cy="46475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a:off x="3679390" y="3162091"/>
            <a:ext cx="623628" cy="1037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63574" y="3200275"/>
            <a:ext cx="252878" cy="1224934"/>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25390" y="3216091"/>
            <a:ext cx="189472" cy="139289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flipH="1">
            <a:off x="3594035" y="3216091"/>
            <a:ext cx="31355" cy="159248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5" idx="2"/>
          </p:cNvCxnSpPr>
          <p:nvPr/>
        </p:nvCxnSpPr>
        <p:spPr>
          <a:xfrm flipH="1" flipV="1">
            <a:off x="1743796" y="2009463"/>
            <a:ext cx="1827595" cy="115262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6" idx="2"/>
          </p:cNvCxnSpPr>
          <p:nvPr/>
        </p:nvCxnSpPr>
        <p:spPr>
          <a:xfrm flipH="1" flipV="1">
            <a:off x="1714536" y="2194285"/>
            <a:ext cx="1856855" cy="96780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a:endCxn id="330" idx="2"/>
          </p:cNvCxnSpPr>
          <p:nvPr/>
        </p:nvCxnSpPr>
        <p:spPr>
          <a:xfrm flipH="1" flipV="1">
            <a:off x="1681181" y="2726459"/>
            <a:ext cx="1890210" cy="43563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2" name="Csoportba foglalás 161"/>
          <p:cNvGrpSpPr/>
          <p:nvPr/>
        </p:nvGrpSpPr>
        <p:grpSpPr>
          <a:xfrm>
            <a:off x="2596716" y="576000"/>
            <a:ext cx="818636" cy="288000"/>
            <a:chOff x="2596716" y="620251"/>
            <a:chExt cx="818636" cy="288000"/>
          </a:xfrm>
        </p:grpSpPr>
        <p:sp>
          <p:nvSpPr>
            <p:cNvPr id="163" name="Folyamatábra: Bekötés 162">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Szövegdoboz 163">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167" name="Csoportba foglalás 166"/>
          <p:cNvGrpSpPr/>
          <p:nvPr/>
        </p:nvGrpSpPr>
        <p:grpSpPr>
          <a:xfrm>
            <a:off x="2718906" y="4732022"/>
            <a:ext cx="576000" cy="288000"/>
            <a:chOff x="2718906" y="4732022"/>
            <a:chExt cx="576000" cy="288000"/>
          </a:xfrm>
        </p:grpSpPr>
        <p:sp>
          <p:nvSpPr>
            <p:cNvPr id="168" name="Folyamatábra: Bekötés 167">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41" name="Szövegdoboz 240"/>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242" name="Csoportba foglalás 241"/>
          <p:cNvGrpSpPr/>
          <p:nvPr/>
        </p:nvGrpSpPr>
        <p:grpSpPr>
          <a:xfrm>
            <a:off x="7164288" y="124565"/>
            <a:ext cx="1872208" cy="611169"/>
            <a:chOff x="1478147" y="1654714"/>
            <a:chExt cx="1454844" cy="575414"/>
          </a:xfrm>
        </p:grpSpPr>
        <p:sp>
          <p:nvSpPr>
            <p:cNvPr id="243" name="Ellipszis 24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44" name="Szövegdoboz 11"/>
            <p:cNvSpPr txBox="1"/>
            <p:nvPr/>
          </p:nvSpPr>
          <p:spPr>
            <a:xfrm>
              <a:off x="1478147" y="1792887"/>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Manage</a:t>
              </a:r>
              <a:r>
                <a:rPr lang="hu-HU" sz="1100" dirty="0" smtClean="0">
                  <a:ea typeface="Times New Roman"/>
                </a:rPr>
                <a:t> </a:t>
              </a:r>
              <a:r>
                <a:rPr lang="hu-HU" sz="1100" dirty="0" err="1" smtClean="0">
                  <a:ea typeface="Times New Roman"/>
                </a:rPr>
                <a:t>Order</a:t>
              </a:r>
              <a:endParaRPr lang="en-US" sz="1100" dirty="0">
                <a:ea typeface="Times New Roman"/>
              </a:endParaRPr>
            </a:p>
          </p:txBody>
        </p:sp>
      </p:grpSp>
      <p:pic>
        <p:nvPicPr>
          <p:cNvPr id="245" name="Kép 244"/>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46"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47" name="Egyenes összekötő nyíllal 246"/>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48" name="Szövegdoboz 247"/>
          <p:cNvSpPr txBox="1"/>
          <p:nvPr/>
        </p:nvSpPr>
        <p:spPr>
          <a:xfrm>
            <a:off x="6977876" y="1906835"/>
            <a:ext cx="2166123" cy="1200329"/>
          </a:xfrm>
          <a:prstGeom prst="rect">
            <a:avLst/>
          </a:prstGeom>
          <a:noFill/>
        </p:spPr>
        <p:txBody>
          <a:bodyPr wrap="square" rtlCol="0">
            <a:spAutoFit/>
          </a:bodyPr>
          <a:lstStyle/>
          <a:p>
            <a:r>
              <a:rPr lang="en-US" sz="1200" dirty="0" smtClean="0"/>
              <a:t>Low-level </a:t>
            </a:r>
            <a:r>
              <a:rPr lang="hu-HU" sz="1200" dirty="0"/>
              <a:t>(</a:t>
            </a:r>
            <a:r>
              <a:rPr lang="hu-HU" sz="1200" dirty="0" err="1"/>
              <a:t>system</a:t>
            </a:r>
            <a:r>
              <a:rPr lang="hu-HU" sz="1200" dirty="0"/>
              <a:t>)</a:t>
            </a:r>
            <a:r>
              <a:rPr lang="en-US" sz="1200" dirty="0"/>
              <a:t> use </a:t>
            </a:r>
            <a:r>
              <a:rPr lang="en-US" sz="1200" dirty="0" smtClean="0"/>
              <a:t>case.</a:t>
            </a:r>
          </a:p>
          <a:p>
            <a:r>
              <a:rPr lang="en-US" sz="1200" dirty="0" smtClean="0"/>
              <a:t>The archivist reviews the order and decides w</a:t>
            </a:r>
            <a:r>
              <a:rPr lang="hu-HU" sz="1200" dirty="0" smtClean="0"/>
              <a:t>h</a:t>
            </a:r>
            <a:r>
              <a:rPr lang="en-US" sz="1200" dirty="0" smtClean="0"/>
              <a:t>ether the consumer has rights to access all or part</a:t>
            </a:r>
            <a:r>
              <a:rPr lang="hu-HU" sz="1200" dirty="0" smtClean="0"/>
              <a:t>s</a:t>
            </a:r>
            <a:r>
              <a:rPr lang="en-US" sz="1200" dirty="0" smtClean="0"/>
              <a:t> of the ordered records.</a:t>
            </a:r>
            <a:endParaRPr lang="en-US" sz="1200" dirty="0"/>
          </a:p>
        </p:txBody>
      </p:sp>
      <p:sp>
        <p:nvSpPr>
          <p:cNvPr id="249" name="Szövegdoboz 248"/>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graphicFrame>
        <p:nvGraphicFramePr>
          <p:cNvPr id="250" name="Táblázat 249"/>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51" name="Folyamatábra: Bekötés 250">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olyamatábra: Bekötés 264">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Folyamatábra: Bekötés 265">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olyamatábra: Bekötés 266">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olyamatábra: Bekötés 267">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olyamatábra: Bekötés 268">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Folyamatábra: Bekötés 269">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olyamatábra: Bekötés 270">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olyamatábra: Bekötés 271">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Lekerekített téglalap 293"/>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95" name="Lekerekített téglalap 294"/>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96" name="Lekerekített téglalap 295"/>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97" name="Lekerekített téglalap 296"/>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98" name="Lekerekített téglalap 297"/>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99" name="Lekerekített téglalap 298"/>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00" name="Lekerekített téglalap 299"/>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01" name="Lekerekített téglalap 300"/>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02" name="Lekerekített téglalap 301"/>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03" name="Lekerekített téglalap 302"/>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04" name="Lekerekített téglalap 303"/>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05" name="Lekerekített téglalap 304"/>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06" name="Lekerekített téglalap 305"/>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7" name="Lekerekített téglalap 306"/>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8" name="Téglalap 307"/>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9" name="Téglalap 308"/>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0" name="Téglalap 309"/>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1" name="Téglalap 310"/>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3" name="Lekerekített téglalap 312"/>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4" name="Lekerekített téglalap 313"/>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5" name="Lekerekített téglalap 314"/>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7" name="Folyamatábra: Bekötés 316">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7" name="Lekerekített téglalap 346"/>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348" name="Lekerekített téglalap 347"/>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46" name="Folyamatábra: Bekötés 145">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519764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479717" y="3322442"/>
            <a:ext cx="744943" cy="34259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flipV="1">
            <a:off x="3479717" y="3265853"/>
            <a:ext cx="823301" cy="5659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3901" y="3360626"/>
            <a:ext cx="452551" cy="1064583"/>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63901" y="3360626"/>
            <a:ext cx="350961" cy="124835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63901" y="3360626"/>
            <a:ext cx="130134" cy="144795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463901" y="2106497"/>
            <a:ext cx="840149" cy="117776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7" idx="3"/>
          </p:cNvCxnSpPr>
          <p:nvPr/>
        </p:nvCxnSpPr>
        <p:spPr>
          <a:xfrm flipH="1" flipV="1">
            <a:off x="1727980" y="2047647"/>
            <a:ext cx="1659553" cy="123661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328" idx="3"/>
          </p:cNvCxnSpPr>
          <p:nvPr/>
        </p:nvCxnSpPr>
        <p:spPr>
          <a:xfrm flipH="1" flipV="1">
            <a:off x="1698720" y="2232469"/>
            <a:ext cx="1688813" cy="105179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685184" y="2391750"/>
            <a:ext cx="1702349" cy="89250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H="1">
            <a:off x="1786568" y="3322442"/>
            <a:ext cx="1585149" cy="26957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7" name="Csoportba foglalás 166"/>
          <p:cNvGrpSpPr/>
          <p:nvPr/>
        </p:nvGrpSpPr>
        <p:grpSpPr>
          <a:xfrm>
            <a:off x="2596716" y="576000"/>
            <a:ext cx="818636" cy="288000"/>
            <a:chOff x="2596716" y="620251"/>
            <a:chExt cx="818636" cy="288000"/>
          </a:xfrm>
        </p:grpSpPr>
        <p:sp>
          <p:nvSpPr>
            <p:cNvPr id="168" name="Folyamatábra: Bekötés 167">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Szövegdoboz 209">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1" name="Csoportba foglalás 270"/>
          <p:cNvGrpSpPr/>
          <p:nvPr/>
        </p:nvGrpSpPr>
        <p:grpSpPr>
          <a:xfrm>
            <a:off x="2718906" y="4732022"/>
            <a:ext cx="576000" cy="288000"/>
            <a:chOff x="2718906" y="4732022"/>
            <a:chExt cx="576000" cy="288000"/>
          </a:xfrm>
        </p:grpSpPr>
        <p:sp>
          <p:nvSpPr>
            <p:cNvPr id="272" name="Folyamatábra: Bekötés 27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81" name="Szövegdoboz 280"/>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282" name="Csoportba foglalás 281"/>
          <p:cNvGrpSpPr/>
          <p:nvPr/>
        </p:nvGrpSpPr>
        <p:grpSpPr>
          <a:xfrm>
            <a:off x="7164288" y="124565"/>
            <a:ext cx="1872208" cy="611169"/>
            <a:chOff x="1478147" y="1654714"/>
            <a:chExt cx="1454844" cy="575414"/>
          </a:xfrm>
        </p:grpSpPr>
        <p:sp>
          <p:nvSpPr>
            <p:cNvPr id="283" name="Ellipszis 28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84" name="Szövegdoboz 11"/>
            <p:cNvSpPr txBox="1"/>
            <p:nvPr/>
          </p:nvSpPr>
          <p:spPr>
            <a:xfrm>
              <a:off x="1478147" y="1792887"/>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Create DIP</a:t>
              </a:r>
              <a:endParaRPr lang="en-US" sz="1100">
                <a:ea typeface="Times New Roman"/>
              </a:endParaRPr>
            </a:p>
          </p:txBody>
        </p:sp>
      </p:grpSp>
      <p:pic>
        <p:nvPicPr>
          <p:cNvPr id="285" name="Kép 284"/>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86"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87" name="Egyenes összekötő nyíllal 286"/>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88" name="Szövegdoboz 287"/>
          <p:cNvSpPr txBox="1"/>
          <p:nvPr/>
        </p:nvSpPr>
        <p:spPr>
          <a:xfrm>
            <a:off x="6977876" y="1906835"/>
            <a:ext cx="2166123" cy="830997"/>
          </a:xfrm>
          <a:prstGeom prst="rect">
            <a:avLst/>
          </a:prstGeom>
          <a:noFill/>
        </p:spPr>
        <p:txBody>
          <a:bodyPr wrap="square" rtlCol="0">
            <a:spAutoFit/>
          </a:bodyPr>
          <a:lstStyle/>
          <a:p>
            <a:r>
              <a:rPr lang="en-US" sz="1200" dirty="0" smtClean="0"/>
              <a:t>Low-level </a:t>
            </a:r>
            <a:r>
              <a:rPr lang="hu-HU" sz="1200" dirty="0"/>
              <a:t>(</a:t>
            </a:r>
            <a:r>
              <a:rPr lang="hu-HU" sz="1200" dirty="0" err="1"/>
              <a:t>system</a:t>
            </a:r>
            <a:r>
              <a:rPr lang="hu-HU" sz="1200" dirty="0"/>
              <a:t>)</a:t>
            </a:r>
            <a:r>
              <a:rPr lang="en-US" sz="1200" dirty="0"/>
              <a:t> use </a:t>
            </a:r>
            <a:r>
              <a:rPr lang="en-US" sz="1200" dirty="0" smtClean="0"/>
              <a:t>case.</a:t>
            </a:r>
          </a:p>
          <a:p>
            <a:r>
              <a:rPr lang="en-US" sz="1200" dirty="0" smtClean="0"/>
              <a:t>The archivist creates the DIP containing the ordered data and metadata.</a:t>
            </a:r>
            <a:endParaRPr lang="en-US" sz="1200" dirty="0"/>
          </a:p>
        </p:txBody>
      </p:sp>
      <p:sp>
        <p:nvSpPr>
          <p:cNvPr id="289" name="Szövegdoboz 288"/>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graphicFrame>
        <p:nvGraphicFramePr>
          <p:cNvPr id="290" name="Táblázat 289"/>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91" name="Folyamatábra: Bekötés 290">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Lekerekített téglalap 25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8" name="Lekerekített téglalap 257"/>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59" name="Lekerekített téglalap 25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7" name="Lekerekített téglalap 316"/>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9" name="Folyamatábra: Bekötés 318">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50" name="Folyamatábra: Bekötés 149">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Lekerekített téglalap 183"/>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0" name="Lekerekített téglalap 189"/>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1" name="Lekerekített téglalap 190"/>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2" name="Lekerekített téglalap 191"/>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3" name="Lekerekített téglalap 192"/>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4" name="Lekerekített téglalap 193"/>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6" name="Lekerekített téglalap 195"/>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7" name="Lekerekített téglalap 196"/>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8" name="Téglalap 197"/>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9" name="Téglalap 198"/>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0" name="Téglalap 199"/>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1" name="Téglalap 200"/>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2" name="Lekerekített téglalap 201"/>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7" name="Folyamatábra: Bekötés 206">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41302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Egyenes összekötő 142"/>
          <p:cNvCxnSpPr/>
          <p:nvPr/>
        </p:nvCxnSpPr>
        <p:spPr>
          <a:xfrm>
            <a:off x="3479717" y="3493617"/>
            <a:ext cx="744943" cy="17141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flipV="1">
            <a:off x="3463901" y="3265853"/>
            <a:ext cx="839117" cy="18958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463901" y="3531801"/>
            <a:ext cx="452551" cy="89340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425717" y="3547617"/>
            <a:ext cx="389145" cy="106136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a:off x="3425717" y="3547617"/>
            <a:ext cx="168318" cy="126096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a:endCxn id="327" idx="2"/>
          </p:cNvCxnSpPr>
          <p:nvPr/>
        </p:nvCxnSpPr>
        <p:spPr>
          <a:xfrm flipH="1" flipV="1">
            <a:off x="1681181" y="2726459"/>
            <a:ext cx="1706352" cy="72897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2" name="Csoportba foglalás 161"/>
          <p:cNvGrpSpPr/>
          <p:nvPr/>
        </p:nvGrpSpPr>
        <p:grpSpPr>
          <a:xfrm>
            <a:off x="2596716" y="576000"/>
            <a:ext cx="818636" cy="288000"/>
            <a:chOff x="2596716" y="620251"/>
            <a:chExt cx="818636" cy="288000"/>
          </a:xfrm>
        </p:grpSpPr>
        <p:sp>
          <p:nvSpPr>
            <p:cNvPr id="163" name="Folyamatábra: Bekötés 162">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Szövegdoboz 163">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dirty="0" smtClean="0"/>
                <a:t>Use cases</a:t>
              </a:r>
              <a:endParaRPr lang="en-US" sz="1200" dirty="0"/>
            </a:p>
          </p:txBody>
        </p:sp>
      </p:grpSp>
      <p:grpSp>
        <p:nvGrpSpPr>
          <p:cNvPr id="264" name="Csoportba foglalás 263"/>
          <p:cNvGrpSpPr/>
          <p:nvPr/>
        </p:nvGrpSpPr>
        <p:grpSpPr>
          <a:xfrm>
            <a:off x="2718906" y="4732022"/>
            <a:ext cx="576000" cy="288000"/>
            <a:chOff x="2718906" y="4732022"/>
            <a:chExt cx="576000" cy="288000"/>
          </a:xfrm>
        </p:grpSpPr>
        <p:sp>
          <p:nvSpPr>
            <p:cNvPr id="265" name="Folyamatábra: Bekötés 264">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6"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0" name="Szövegdoboz 159"/>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1" name="Csoportba foglalás 160"/>
          <p:cNvGrpSpPr/>
          <p:nvPr/>
        </p:nvGrpSpPr>
        <p:grpSpPr>
          <a:xfrm>
            <a:off x="7164288" y="124565"/>
            <a:ext cx="1872208" cy="611169"/>
            <a:chOff x="1478147" y="1654714"/>
            <a:chExt cx="1454844" cy="575414"/>
          </a:xfrm>
        </p:grpSpPr>
        <p:sp>
          <p:nvSpPr>
            <p:cNvPr id="238" name="Ellipszis 237"/>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39" name="Szövegdoboz 11"/>
            <p:cNvSpPr txBox="1"/>
            <p:nvPr/>
          </p:nvSpPr>
          <p:spPr>
            <a:xfrm>
              <a:off x="1478147" y="1792887"/>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Deliver</a:t>
              </a:r>
              <a:r>
                <a:rPr lang="en-US" sz="1100" dirty="0" smtClean="0">
                  <a:ea typeface="Times New Roman"/>
                </a:rPr>
                <a:t> DIP</a:t>
              </a:r>
              <a:endParaRPr lang="en-US" sz="1100" dirty="0">
                <a:ea typeface="Times New Roman"/>
              </a:endParaRPr>
            </a:p>
          </p:txBody>
        </p:sp>
      </p:grpSp>
      <p:pic>
        <p:nvPicPr>
          <p:cNvPr id="241" name="Kép 240"/>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73"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74" name="Egyenes összekötő nyíllal 273"/>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75" name="Szövegdoboz 274"/>
          <p:cNvSpPr txBox="1"/>
          <p:nvPr/>
        </p:nvSpPr>
        <p:spPr>
          <a:xfrm>
            <a:off x="6977876" y="1906835"/>
            <a:ext cx="2166123" cy="830997"/>
          </a:xfrm>
          <a:prstGeom prst="rect">
            <a:avLst/>
          </a:prstGeom>
          <a:noFill/>
        </p:spPr>
        <p:txBody>
          <a:bodyPr wrap="square" rtlCol="0">
            <a:spAutoFit/>
          </a:bodyPr>
          <a:lstStyle/>
          <a:p>
            <a:r>
              <a:rPr lang="en-US" sz="1200" dirty="0" smtClean="0"/>
              <a:t>Low-level </a:t>
            </a:r>
            <a:r>
              <a:rPr lang="hu-HU" sz="1200" dirty="0"/>
              <a:t>(</a:t>
            </a:r>
            <a:r>
              <a:rPr lang="hu-HU" sz="1200" dirty="0" err="1"/>
              <a:t>system</a:t>
            </a:r>
            <a:r>
              <a:rPr lang="hu-HU" sz="1200" dirty="0"/>
              <a:t>)</a:t>
            </a:r>
            <a:r>
              <a:rPr lang="en-US" sz="1200" dirty="0"/>
              <a:t> use </a:t>
            </a:r>
            <a:r>
              <a:rPr lang="en-US" sz="1200" dirty="0" smtClean="0"/>
              <a:t>case.</a:t>
            </a:r>
          </a:p>
          <a:p>
            <a:r>
              <a:rPr lang="en-US" sz="1200" dirty="0" smtClean="0"/>
              <a:t>The archivist </a:t>
            </a:r>
            <a:r>
              <a:rPr lang="hu-HU" sz="1200" dirty="0" err="1" smtClean="0"/>
              <a:t>delivers</a:t>
            </a:r>
            <a:r>
              <a:rPr lang="hu-HU" sz="1200" dirty="0" smtClean="0"/>
              <a:t> </a:t>
            </a:r>
            <a:r>
              <a:rPr lang="en-US" sz="1200" dirty="0" smtClean="0"/>
              <a:t>the DIP containing the ordered data and metadata.</a:t>
            </a:r>
            <a:endParaRPr lang="en-US" sz="1200" dirty="0"/>
          </a:p>
        </p:txBody>
      </p:sp>
      <p:sp>
        <p:nvSpPr>
          <p:cNvPr id="276" name="Szövegdoboz 275"/>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graphicFrame>
        <p:nvGraphicFramePr>
          <p:cNvPr id="277" name="Táblázat 276"/>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Folyamatábra: Bekötés 277">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Lekerekített téglalap 25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8" name="Lekerekített téglalap 257"/>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59" name="Lekerekített téglalap 25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04" name="Lekerekített téglalap 303"/>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05" name="Téglalap 304"/>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6" name="Téglalap 305"/>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7" name="Téglalap 306"/>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8" name="Téglalap 307"/>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2" name="Lekerekített téglalap 311"/>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4" name="Folyamatábra: Bekötés 313">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5" name="Folyamatábra: Bekötés 314">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4" name="Folyamatábra: Bekötés 143">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Lekerekített téglalap 180"/>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2" name="Lekerekített téglalap 181"/>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5" name="Lekerekített téglalap 184"/>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7" name="Lekerekített téglalap 186"/>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8" name="Lekerekített téglalap 187"/>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2" name="Lekerekített téglalap 191"/>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3" name="Lekerekített téglalap 192"/>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4" name="Lekerekített téglalap 193"/>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5" name="Téglalap 194"/>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6" name="Téglalap 195"/>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7" name="Téglalap 196"/>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8" name="Téglalap 197"/>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199" name="Lekerekített téglalap 198"/>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0" name="Lekerekített téglalap 199"/>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4" name="Folyamatábra: Bekötés 203">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olyamatábra: Bekötés 204">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8854292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Ää;</a:t>
            </a:r>
            <a:endParaRPr lang="en-US"/>
          </a:p>
        </p:txBody>
      </p:sp>
      <p:cxnSp>
        <p:nvCxnSpPr>
          <p:cNvPr id="143" name="Egyenes összekötő 142"/>
          <p:cNvCxnSpPr/>
          <p:nvPr/>
        </p:nvCxnSpPr>
        <p:spPr>
          <a:xfrm>
            <a:off x="3679390" y="3322442"/>
            <a:ext cx="545270" cy="34259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flipV="1">
            <a:off x="3663574" y="3265853"/>
            <a:ext cx="639444" cy="1840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63574" y="3360626"/>
            <a:ext cx="291062" cy="1048767"/>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25390" y="3376442"/>
            <a:ext cx="189472" cy="123254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flipH="1">
            <a:off x="3594035" y="3376442"/>
            <a:ext cx="31355" cy="143213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a:endCxn id="329" idx="2"/>
          </p:cNvCxnSpPr>
          <p:nvPr/>
        </p:nvCxnSpPr>
        <p:spPr>
          <a:xfrm flipH="1" flipV="1">
            <a:off x="1681170" y="2892420"/>
            <a:ext cx="1890221" cy="43002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a:endCxn id="334" idx="2"/>
          </p:cNvCxnSpPr>
          <p:nvPr/>
        </p:nvCxnSpPr>
        <p:spPr>
          <a:xfrm flipH="1">
            <a:off x="1837190" y="3322442"/>
            <a:ext cx="1734201" cy="47738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62" name="Csoportba foglalás 161"/>
          <p:cNvGrpSpPr/>
          <p:nvPr/>
        </p:nvGrpSpPr>
        <p:grpSpPr>
          <a:xfrm>
            <a:off x="2596716" y="576000"/>
            <a:ext cx="818636" cy="288000"/>
            <a:chOff x="2596716" y="620251"/>
            <a:chExt cx="818636" cy="288000"/>
          </a:xfrm>
        </p:grpSpPr>
        <p:sp>
          <p:nvSpPr>
            <p:cNvPr id="163" name="Folyamatábra: Bekötés 162">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Szövegdoboz 163">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66" name="Csoportba foglalás 265"/>
          <p:cNvGrpSpPr/>
          <p:nvPr/>
        </p:nvGrpSpPr>
        <p:grpSpPr>
          <a:xfrm>
            <a:off x="2718906" y="4732022"/>
            <a:ext cx="576000" cy="288000"/>
            <a:chOff x="2718906" y="4732022"/>
            <a:chExt cx="576000" cy="288000"/>
          </a:xfrm>
        </p:grpSpPr>
        <p:sp>
          <p:nvSpPr>
            <p:cNvPr id="267" name="Folyamatábra: Bekötés 266">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52" name="Szövegdoboz 151"/>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pic>
        <p:nvPicPr>
          <p:cNvPr id="239" name="Kép 238"/>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40"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41" name="Egyenes összekötő nyíllal 240"/>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75" name="Szövegdoboz 274"/>
          <p:cNvSpPr txBox="1"/>
          <p:nvPr/>
        </p:nvSpPr>
        <p:spPr>
          <a:xfrm>
            <a:off x="6977876" y="1906835"/>
            <a:ext cx="2166123" cy="1754326"/>
          </a:xfrm>
          <a:prstGeom prst="rect">
            <a:avLst/>
          </a:prstGeom>
          <a:noFill/>
        </p:spPr>
        <p:txBody>
          <a:bodyPr wrap="square" rtlCol="0">
            <a:spAutoFit/>
          </a:bodyPr>
          <a:lstStyle/>
          <a:p>
            <a:r>
              <a:rPr lang="en-US" sz="1200" dirty="0" smtClean="0"/>
              <a:t>Low-level </a:t>
            </a:r>
            <a:r>
              <a:rPr lang="hu-HU" sz="1200" dirty="0"/>
              <a:t>(</a:t>
            </a:r>
            <a:r>
              <a:rPr lang="hu-HU" sz="1200" dirty="0" err="1"/>
              <a:t>system</a:t>
            </a:r>
            <a:r>
              <a:rPr lang="hu-HU" sz="1200" dirty="0"/>
              <a:t>)</a:t>
            </a:r>
            <a:r>
              <a:rPr lang="en-US" sz="1200" dirty="0"/>
              <a:t> use </a:t>
            </a:r>
            <a:r>
              <a:rPr lang="en-US" sz="1200" dirty="0" smtClean="0"/>
              <a:t>case.</a:t>
            </a:r>
            <a:endParaRPr lang="hu-HU" sz="1200" dirty="0" smtClean="0"/>
          </a:p>
          <a:p>
            <a:r>
              <a:rPr lang="hu-HU" sz="1200" dirty="0" err="1" smtClean="0"/>
              <a:t>Optional</a:t>
            </a:r>
            <a:r>
              <a:rPr lang="hu-HU" sz="1200" dirty="0" smtClean="0"/>
              <a:t> </a:t>
            </a:r>
            <a:r>
              <a:rPr lang="hu-HU" sz="1200" dirty="0" err="1" smtClean="0"/>
              <a:t>process</a:t>
            </a:r>
            <a:r>
              <a:rPr lang="hu-HU" sz="1200" dirty="0" smtClean="0"/>
              <a:t> </a:t>
            </a:r>
            <a:r>
              <a:rPr lang="hu-HU" sz="1200" dirty="0" err="1" smtClean="0"/>
              <a:t>step</a:t>
            </a:r>
            <a:r>
              <a:rPr lang="hu-HU" sz="1200" dirty="0" smtClean="0"/>
              <a:t>.</a:t>
            </a:r>
            <a:endParaRPr lang="en-US" sz="1200" dirty="0" smtClean="0"/>
          </a:p>
          <a:p>
            <a:r>
              <a:rPr lang="en-US" sz="1200" dirty="0" smtClean="0"/>
              <a:t>The archivist makes the required modifications according to access rights restrictions or other constraints in order to create the final DIP to be delivered to the consumer. </a:t>
            </a:r>
            <a:endParaRPr lang="en-US" sz="1200" dirty="0"/>
          </a:p>
        </p:txBody>
      </p:sp>
      <p:sp>
        <p:nvSpPr>
          <p:cNvPr id="276" name="Szövegdoboz 275"/>
          <p:cNvSpPr txBox="1"/>
          <p:nvPr/>
        </p:nvSpPr>
        <p:spPr>
          <a:xfrm>
            <a:off x="6976556" y="4166959"/>
            <a:ext cx="2164932" cy="276999"/>
          </a:xfrm>
          <a:prstGeom prst="rect">
            <a:avLst/>
          </a:prstGeom>
          <a:noFill/>
        </p:spPr>
        <p:txBody>
          <a:bodyPr wrap="square" rtlCol="0">
            <a:spAutoFit/>
          </a:bodyPr>
          <a:lstStyle/>
          <a:p>
            <a:r>
              <a:rPr lang="en-US" sz="1200" smtClean="0"/>
              <a:t>Process: Access</a:t>
            </a:r>
          </a:p>
        </p:txBody>
      </p:sp>
      <p:grpSp>
        <p:nvGrpSpPr>
          <p:cNvPr id="277" name="Csoportba foglalás 276"/>
          <p:cNvGrpSpPr/>
          <p:nvPr/>
        </p:nvGrpSpPr>
        <p:grpSpPr>
          <a:xfrm>
            <a:off x="7164288" y="124563"/>
            <a:ext cx="1872208" cy="584806"/>
            <a:chOff x="1478147" y="1654714"/>
            <a:chExt cx="1454844" cy="550594"/>
          </a:xfrm>
        </p:grpSpPr>
        <p:sp>
          <p:nvSpPr>
            <p:cNvPr id="278" name="Ellipszis 277"/>
            <p:cNvSpPr/>
            <p:nvPr/>
          </p:nvSpPr>
          <p:spPr>
            <a:xfrm>
              <a:off x="1478147" y="1654714"/>
              <a:ext cx="1454844" cy="550594"/>
            </a:xfrm>
            <a:prstGeom prst="ellipse">
              <a:avLst/>
            </a:prstGeom>
            <a:solidFill>
              <a:schemeClr val="accent6">
                <a:lumMod val="40000"/>
                <a:lumOff val="60000"/>
              </a:schemeClr>
            </a:solidFill>
            <a:ln w="9525">
              <a:solidFill>
                <a:srgbClr val="B4560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279" name="Szövegdoboz 11"/>
            <p:cNvSpPr txBox="1"/>
            <p:nvPr/>
          </p:nvSpPr>
          <p:spPr>
            <a:xfrm>
              <a:off x="1478147" y="1780953"/>
              <a:ext cx="1454844" cy="3102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ea typeface="Times New Roman"/>
                </a:rPr>
                <a:t>Finalize DIP</a:t>
              </a:r>
              <a:endParaRPr lang="en-US" sz="1100" dirty="0">
                <a:ea typeface="Times New Roman"/>
              </a:endParaRPr>
            </a:p>
          </p:txBody>
        </p:sp>
      </p:grpSp>
      <p:graphicFrame>
        <p:nvGraphicFramePr>
          <p:cNvPr id="280" name="Táblázat 279"/>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1" name="Folyamatábra: Bekötés 280">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Lekerekített téglalap 256"/>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8" name="Lekerekített téglalap 257"/>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59" name="Lekerekített téglalap 258"/>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07" name="Téglalap 306"/>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08" name="Téglalap 307"/>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09" name="Téglalap 308"/>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13" name="Lekerekített téglalap 312"/>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5" name="Folyamatábra: Bekötés 314">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6" name="Folyamatábra: Bekötés 315">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7" name="Folyamatábra: Bekötés 316">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8" name="Folyamatábra: Bekötés 317">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19" name="Folyamatábra: Bekötés 318">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0" name="Folyamatábra: Bekötés 319">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1" name="Folyamatábra: Bekötés 320">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2" name="Folyamatábra: Bekötés 321">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145" name="Folyamatábra: Bekötés 144">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olyamatábra: Bekötés 145">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olyamatábra: Bekötés 146">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olyamatábra: Bekötés 149">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Folyamatábra: Bekötés 152">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Lekerekített téglalap 181"/>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3" name="Lekerekített téglalap 182"/>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4" name="Lekerekített téglalap 183"/>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5" name="Lekerekített téglalap 184"/>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86" name="Lekerekített téglalap 185"/>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88" name="Lekerekített téglalap 187"/>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89" name="Lekerekített téglalap 188"/>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1" name="Lekerekített téglalap 190"/>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3" name="Lekerekített téglalap 192"/>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4" name="Lekerekített téglalap 193"/>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5" name="Lekerekített téglalap 194"/>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196" name="Téglalap 195"/>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197" name="Téglalap 196"/>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198" name="Téglalap 197"/>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199" name="Téglalap 198"/>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0" name="Lekerekített téglalap 199"/>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1" name="Lekerekített téglalap 200"/>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2" name="Lekerekített téglalap 201"/>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3" name="Lekerekített téglalap 202"/>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4" name="Lekerekített téglalap 203"/>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5" name="Folyamatábra: Bekötés 204">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7502977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églalap 13"/>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3" name="Egyenes összekötő 142"/>
          <p:cNvCxnSpPr/>
          <p:nvPr/>
        </p:nvCxnSpPr>
        <p:spPr>
          <a:xfrm>
            <a:off x="3679390" y="3493617"/>
            <a:ext cx="545270" cy="17141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8" name="Egyenes összekötő 147"/>
          <p:cNvCxnSpPr/>
          <p:nvPr/>
        </p:nvCxnSpPr>
        <p:spPr>
          <a:xfrm flipV="1">
            <a:off x="3663574" y="3265853"/>
            <a:ext cx="639444" cy="18958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49" name="Egyenes összekötő 148"/>
          <p:cNvCxnSpPr/>
          <p:nvPr/>
        </p:nvCxnSpPr>
        <p:spPr>
          <a:xfrm>
            <a:off x="3663574" y="3531801"/>
            <a:ext cx="252878" cy="89340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a:off x="3625390" y="3547617"/>
            <a:ext cx="189472" cy="106136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8" name="Egyenes összekötő 157"/>
          <p:cNvCxnSpPr/>
          <p:nvPr/>
        </p:nvCxnSpPr>
        <p:spPr>
          <a:xfrm flipH="1">
            <a:off x="3594035" y="3547617"/>
            <a:ext cx="31355" cy="1260961"/>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3663574" y="2904857"/>
            <a:ext cx="678990" cy="55057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9" name="Egyenes összekötő 158"/>
          <p:cNvCxnSpPr/>
          <p:nvPr/>
        </p:nvCxnSpPr>
        <p:spPr>
          <a:xfrm flipV="1">
            <a:off x="3625390" y="2106497"/>
            <a:ext cx="678660" cy="133312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endCxn id="323" idx="3"/>
          </p:cNvCxnSpPr>
          <p:nvPr/>
        </p:nvCxnSpPr>
        <p:spPr>
          <a:xfrm flipH="1">
            <a:off x="2048448" y="3493617"/>
            <a:ext cx="1522943" cy="82889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p:nvPr/>
        </p:nvCxnSpPr>
        <p:spPr>
          <a:xfrm flipH="1">
            <a:off x="2189915" y="3531801"/>
            <a:ext cx="1397292" cy="98559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1" name="Egyenes összekötő 160"/>
          <p:cNvCxnSpPr>
            <a:endCxn id="178" idx="5"/>
          </p:cNvCxnSpPr>
          <p:nvPr/>
        </p:nvCxnSpPr>
        <p:spPr>
          <a:xfrm flipH="1">
            <a:off x="1965823" y="3493617"/>
            <a:ext cx="1605567" cy="64532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Egyenes összekötő 161"/>
          <p:cNvCxnSpPr>
            <a:endCxn id="342" idx="2"/>
          </p:cNvCxnSpPr>
          <p:nvPr/>
        </p:nvCxnSpPr>
        <p:spPr>
          <a:xfrm flipH="1">
            <a:off x="1894568" y="3493617"/>
            <a:ext cx="1676823" cy="49297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endCxn id="341" idx="2"/>
          </p:cNvCxnSpPr>
          <p:nvPr/>
        </p:nvCxnSpPr>
        <p:spPr>
          <a:xfrm flipH="1">
            <a:off x="1837190" y="3493617"/>
            <a:ext cx="1734200" cy="30620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a:endCxn id="336" idx="2"/>
          </p:cNvCxnSpPr>
          <p:nvPr/>
        </p:nvCxnSpPr>
        <p:spPr>
          <a:xfrm flipH="1" flipV="1">
            <a:off x="1681170" y="2892420"/>
            <a:ext cx="1890221" cy="60119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0" name="Csoportba foglalás 209"/>
          <p:cNvGrpSpPr/>
          <p:nvPr/>
        </p:nvGrpSpPr>
        <p:grpSpPr>
          <a:xfrm>
            <a:off x="2596716" y="576000"/>
            <a:ext cx="818636" cy="288000"/>
            <a:chOff x="2596716" y="620251"/>
            <a:chExt cx="818636" cy="288000"/>
          </a:xfrm>
        </p:grpSpPr>
        <p:sp>
          <p:nvSpPr>
            <p:cNvPr id="211" name="Folyamatábra: Bekötés 210">
              <a:hlinkClick r:id="rId4" action="ppaction://hlinksldjump"/>
            </p:cNvPr>
            <p:cNvSpPr>
              <a:spLocks/>
            </p:cNvSpPr>
            <p:nvPr/>
          </p:nvSpPr>
          <p:spPr>
            <a:xfrm>
              <a:off x="2610101" y="620251"/>
              <a:ext cx="783306" cy="28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Szövegdoboz 244">
              <a:hlinkClick r:id="rId4" action="ppaction://hlinksldjump"/>
            </p:cNvPr>
            <p:cNvSpPr txBox="1"/>
            <p:nvPr/>
          </p:nvSpPr>
          <p:spPr>
            <a:xfrm>
              <a:off x="2596716" y="663531"/>
              <a:ext cx="818636" cy="184666"/>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US" sz="1200" smtClean="0"/>
                <a:t>Use cases</a:t>
              </a:r>
              <a:endParaRPr lang="en-US" sz="1200"/>
            </a:p>
          </p:txBody>
        </p:sp>
      </p:grpSp>
      <p:grpSp>
        <p:nvGrpSpPr>
          <p:cNvPr id="273" name="Csoportba foglalás 272"/>
          <p:cNvGrpSpPr/>
          <p:nvPr/>
        </p:nvGrpSpPr>
        <p:grpSpPr>
          <a:xfrm>
            <a:off x="2718906" y="4732022"/>
            <a:ext cx="576000" cy="288000"/>
            <a:chOff x="2718906" y="4732022"/>
            <a:chExt cx="576000" cy="288000"/>
          </a:xfrm>
        </p:grpSpPr>
        <p:sp>
          <p:nvSpPr>
            <p:cNvPr id="274" name="Folyamatábra: Bekötés 273">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4" name="Szövegdoboz 163"/>
          <p:cNvSpPr txBox="1"/>
          <p:nvPr/>
        </p:nvSpPr>
        <p:spPr>
          <a:xfrm>
            <a:off x="6976555" y="-4187"/>
            <a:ext cx="2167445" cy="323165"/>
          </a:xfrm>
          <a:prstGeom prst="rect">
            <a:avLst/>
          </a:prstGeom>
          <a:noFill/>
        </p:spPr>
        <p:txBody>
          <a:bodyPr wrap="square" rtlCol="0">
            <a:spAutoFit/>
          </a:bodyPr>
          <a:lstStyle/>
          <a:p>
            <a:r>
              <a:rPr lang="en-US" sz="1400">
                <a:solidFill>
                  <a:schemeClr val="tx1">
                    <a:lumMod val="75000"/>
                    <a:lumOff val="25000"/>
                  </a:schemeClr>
                </a:solidFill>
              </a:rPr>
              <a:t/>
            </a:r>
            <a:br>
              <a:rPr lang="en-US" sz="1400">
                <a:solidFill>
                  <a:schemeClr val="tx1">
                    <a:lumMod val="75000"/>
                    <a:lumOff val="25000"/>
                  </a:schemeClr>
                </a:solidFill>
              </a:rPr>
            </a:br>
            <a:endParaRPr lang="en-US" sz="100">
              <a:solidFill>
                <a:schemeClr val="tx1">
                  <a:lumMod val="75000"/>
                  <a:lumOff val="25000"/>
                </a:schemeClr>
              </a:solidFill>
            </a:endParaRPr>
          </a:p>
        </p:txBody>
      </p:sp>
      <p:grpSp>
        <p:nvGrpSpPr>
          <p:cNvPr id="165" name="Csoportba foglalás 164"/>
          <p:cNvGrpSpPr/>
          <p:nvPr/>
        </p:nvGrpSpPr>
        <p:grpSpPr>
          <a:xfrm>
            <a:off x="7164288" y="124565"/>
            <a:ext cx="1872208" cy="611169"/>
            <a:chOff x="1478147" y="1654714"/>
            <a:chExt cx="1454844" cy="575414"/>
          </a:xfrm>
        </p:grpSpPr>
        <p:sp>
          <p:nvSpPr>
            <p:cNvPr id="168" name="Ellipszis 167"/>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9" name="Szövegdoboz 11"/>
            <p:cNvSpPr txBox="1"/>
            <p:nvPr/>
          </p:nvSpPr>
          <p:spPr>
            <a:xfrm>
              <a:off x="1478147" y="1792887"/>
              <a:ext cx="1454844"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Access DIP</a:t>
              </a:r>
              <a:endParaRPr lang="en-US" sz="1100">
                <a:ea typeface="Times New Roman"/>
              </a:endParaRPr>
            </a:p>
          </p:txBody>
        </p:sp>
      </p:grpSp>
      <p:pic>
        <p:nvPicPr>
          <p:cNvPr id="238" name="Kép 237"/>
          <p:cNvPicPr preferRelativeResize="0">
            <a:picLocks noChangeAspect="1"/>
          </p:cNvPicPr>
          <p:nvPr/>
        </p:nvPicPr>
        <p:blipFill>
          <a:blip r:embed="rId6">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176276" y="927661"/>
            <a:ext cx="284802" cy="540000"/>
          </a:xfrm>
          <a:prstGeom prst="rect">
            <a:avLst/>
          </a:prstGeom>
        </p:spPr>
      </p:pic>
      <p:sp>
        <p:nvSpPr>
          <p:cNvPr id="239" name="Szövegdoboz 11"/>
          <p:cNvSpPr txBox="1"/>
          <p:nvPr/>
        </p:nvSpPr>
        <p:spPr>
          <a:xfrm>
            <a:off x="6924411" y="145104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CONSUMER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cxnSp>
        <p:nvCxnSpPr>
          <p:cNvPr id="241" name="Egyenes összekötő nyíllal 240"/>
          <p:cNvCxnSpPr/>
          <p:nvPr/>
        </p:nvCxnSpPr>
        <p:spPr>
          <a:xfrm flipV="1">
            <a:off x="7445176" y="694645"/>
            <a:ext cx="255924" cy="45329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242" name="Szövegdoboz 241"/>
          <p:cNvSpPr txBox="1"/>
          <p:nvPr/>
        </p:nvSpPr>
        <p:spPr>
          <a:xfrm>
            <a:off x="6977876" y="1906835"/>
            <a:ext cx="2166123" cy="2308324"/>
          </a:xfrm>
          <a:prstGeom prst="rect">
            <a:avLst/>
          </a:prstGeom>
          <a:noFill/>
        </p:spPr>
        <p:txBody>
          <a:bodyPr wrap="square" rtlCol="0">
            <a:spAutoFit/>
          </a:bodyPr>
          <a:lstStyle/>
          <a:p>
            <a:r>
              <a:rPr lang="en-US" sz="1200" dirty="0" smtClean="0"/>
              <a:t>Low-level </a:t>
            </a:r>
            <a:r>
              <a:rPr lang="hu-HU" sz="1200" dirty="0"/>
              <a:t>(</a:t>
            </a:r>
            <a:r>
              <a:rPr lang="hu-HU" sz="1200" dirty="0" err="1"/>
              <a:t>system</a:t>
            </a:r>
            <a:r>
              <a:rPr lang="hu-HU" sz="1200" dirty="0"/>
              <a:t>)</a:t>
            </a:r>
            <a:r>
              <a:rPr lang="en-US" sz="1200" dirty="0"/>
              <a:t> use </a:t>
            </a:r>
            <a:r>
              <a:rPr lang="en-US" sz="1200" dirty="0" smtClean="0"/>
              <a:t>case.</a:t>
            </a:r>
          </a:p>
          <a:p>
            <a:r>
              <a:rPr lang="en-US" sz="1200" dirty="0" smtClean="0"/>
              <a:t>The consumer (end user) receives and views DIP.</a:t>
            </a:r>
          </a:p>
          <a:p>
            <a:r>
              <a:rPr lang="en-US" sz="1200" dirty="0" smtClean="0"/>
              <a:t>DIP access data formats that are supported by E-ARK with data viewer:</a:t>
            </a:r>
          </a:p>
          <a:p>
            <a:pPr marL="87313" indent="-87313">
              <a:buFont typeface="Arial" pitchFamily="34" charset="0"/>
              <a:buChar char="•"/>
            </a:pPr>
            <a:r>
              <a:rPr lang="en-US" sz="1200" dirty="0" smtClean="0"/>
              <a:t>DB viewer – </a:t>
            </a:r>
            <a:r>
              <a:rPr lang="hu-HU" sz="1200" dirty="0" smtClean="0"/>
              <a:t>DBVTK</a:t>
            </a:r>
            <a:r>
              <a:rPr lang="en-US" sz="1200" dirty="0" smtClean="0"/>
              <a:t> (SQL),</a:t>
            </a:r>
          </a:p>
          <a:p>
            <a:pPr marL="87313" indent="-87313">
              <a:buFont typeface="Arial" pitchFamily="34" charset="0"/>
              <a:buChar char="•"/>
            </a:pPr>
            <a:r>
              <a:rPr lang="hu-HU" sz="1200" dirty="0" smtClean="0"/>
              <a:t>IP </a:t>
            </a:r>
            <a:r>
              <a:rPr lang="en-US" sz="1200" dirty="0" smtClean="0"/>
              <a:t>viewer</a:t>
            </a:r>
            <a:r>
              <a:rPr lang="hu-HU" sz="1200" dirty="0" smtClean="0"/>
              <a:t> (ERMS, </a:t>
            </a:r>
            <a:r>
              <a:rPr lang="hu-HU" sz="1200" dirty="0" err="1" smtClean="0"/>
              <a:t>single</a:t>
            </a:r>
            <a:r>
              <a:rPr lang="hu-HU" sz="1200" dirty="0" smtClean="0"/>
              <a:t> file)</a:t>
            </a:r>
            <a:r>
              <a:rPr lang="en-US" sz="1200" dirty="0" smtClean="0"/>
              <a:t> </a:t>
            </a:r>
          </a:p>
          <a:p>
            <a:pPr marL="87313" indent="-87313">
              <a:buFont typeface="Arial" pitchFamily="34" charset="0"/>
              <a:buChar char="•"/>
            </a:pPr>
            <a:r>
              <a:rPr lang="en-US" sz="1200" dirty="0" smtClean="0"/>
              <a:t>Geodata viewer – (QGIS</a:t>
            </a:r>
            <a:r>
              <a:rPr lang="hu-HU" sz="1200" dirty="0" smtClean="0"/>
              <a:t>, </a:t>
            </a:r>
            <a:r>
              <a:rPr lang="hu-HU" sz="1200" dirty="0" err="1" smtClean="0"/>
              <a:t>Peripleo</a:t>
            </a:r>
            <a:r>
              <a:rPr lang="en-US" sz="1200" dirty="0" smtClean="0"/>
              <a:t>),</a:t>
            </a:r>
            <a:endParaRPr lang="hu-HU" sz="1200" dirty="0" smtClean="0"/>
          </a:p>
          <a:p>
            <a:pPr marL="87313" indent="-87313">
              <a:buFont typeface="Arial" pitchFamily="34" charset="0"/>
              <a:buChar char="•"/>
            </a:pPr>
            <a:r>
              <a:rPr lang="hu-HU" sz="1200" dirty="0" smtClean="0"/>
              <a:t>CMIS </a:t>
            </a:r>
            <a:r>
              <a:rPr lang="hu-HU" sz="1200" dirty="0" err="1" smtClean="0"/>
              <a:t>portal</a:t>
            </a:r>
            <a:r>
              <a:rPr lang="hu-HU" sz="1200" dirty="0" smtClean="0"/>
              <a:t> </a:t>
            </a:r>
            <a:r>
              <a:rPr lang="hu-HU" sz="1200" dirty="0" err="1" smtClean="0"/>
              <a:t>viewer</a:t>
            </a:r>
            <a:r>
              <a:rPr lang="hu-HU" sz="1200" dirty="0" smtClean="0"/>
              <a:t>,</a:t>
            </a:r>
            <a:endParaRPr lang="en-US" sz="1200" dirty="0" smtClean="0"/>
          </a:p>
          <a:p>
            <a:pPr marL="87313" indent="-87313">
              <a:buFont typeface="Arial" pitchFamily="34" charset="0"/>
              <a:buChar char="•"/>
            </a:pPr>
            <a:r>
              <a:rPr lang="en-US" sz="1200" dirty="0" smtClean="0"/>
              <a:t>OLAP viewer</a:t>
            </a:r>
            <a:r>
              <a:rPr lang="hu-HU" sz="1200" dirty="0" smtClean="0"/>
              <a:t>.</a:t>
            </a:r>
            <a:r>
              <a:rPr lang="en-US" sz="1200" dirty="0" smtClean="0"/>
              <a:t> </a:t>
            </a:r>
            <a:endParaRPr lang="en-US" sz="1200" dirty="0"/>
          </a:p>
        </p:txBody>
      </p:sp>
      <p:sp>
        <p:nvSpPr>
          <p:cNvPr id="243" name="Szövegdoboz 242"/>
          <p:cNvSpPr txBox="1"/>
          <p:nvPr/>
        </p:nvSpPr>
        <p:spPr>
          <a:xfrm>
            <a:off x="6976556" y="4454991"/>
            <a:ext cx="2164932" cy="276999"/>
          </a:xfrm>
          <a:prstGeom prst="rect">
            <a:avLst/>
          </a:prstGeom>
          <a:noFill/>
        </p:spPr>
        <p:txBody>
          <a:bodyPr wrap="square" rtlCol="0">
            <a:spAutoFit/>
          </a:bodyPr>
          <a:lstStyle/>
          <a:p>
            <a:r>
              <a:rPr lang="en-US" sz="1200" smtClean="0"/>
              <a:t>Process: Access</a:t>
            </a:r>
          </a:p>
        </p:txBody>
      </p:sp>
      <p:graphicFrame>
        <p:nvGraphicFramePr>
          <p:cNvPr id="284" name="Táblázat 283"/>
          <p:cNvGraphicFramePr>
            <a:graphicFrameLocks noGrp="1"/>
          </p:cNvGraphicFramePr>
          <p:nvPr>
            <p:extLst>
              <p:ext uri="{D42A27DB-BD31-4B8C-83A1-F6EECF244321}">
                <p14:modId xmlns:p14="http://schemas.microsoft.com/office/powerpoint/2010/main" val="2894554123"/>
              </p:ext>
            </p:extLst>
          </p:nvPr>
        </p:nvGraphicFramePr>
        <p:xfrm>
          <a:off x="2197917" y="1491662"/>
          <a:ext cx="1638000" cy="2448240"/>
        </p:xfrm>
        <a:graphic>
          <a:graphicData uri="http://schemas.openxmlformats.org/drawingml/2006/table">
            <a:tbl>
              <a:tblPr firstRow="1" bandRow="1">
                <a:tableStyleId>{5C22544A-7EE6-4342-B048-85BDC9FD1C3A}</a:tableStyleId>
              </a:tblPr>
              <a:tblGrid>
                <a:gridCol w="450000"/>
                <a:gridCol w="576000"/>
                <a:gridCol w="61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Business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Use</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case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Process</a:t>
                      </a:r>
                      <a:r>
                        <a:rPr lang="hu-HU" sz="1000" b="0" baseline="0" dirty="0" smtClean="0">
                          <a:ln>
                            <a:noFill/>
                          </a:ln>
                          <a:solidFill>
                            <a:schemeClr val="tx1">
                              <a:lumMod val="75000"/>
                              <a:lumOff val="25000"/>
                            </a:schemeClr>
                          </a:solidFill>
                        </a:rPr>
                        <a:t> </a:t>
                      </a:r>
                      <a:r>
                        <a:rPr lang="hu-HU" sz="1000" b="0" baseline="0" dirty="0" err="1" smtClean="0">
                          <a:ln>
                            <a:noFill/>
                          </a:ln>
                          <a:solidFill>
                            <a:schemeClr val="tx1">
                              <a:lumMod val="75000"/>
                              <a:lumOff val="25000"/>
                            </a:schemeClr>
                          </a:solidFill>
                        </a:rPr>
                        <a:t>step</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720000">
                <a:tc>
                  <a:txBody>
                    <a:bodyPr/>
                    <a:lstStyle/>
                    <a:p>
                      <a:pPr marL="0" indent="0" algn="l">
                        <a:tabLst/>
                      </a:pPr>
                      <a:r>
                        <a:rPr lang="hu-HU" sz="1000" dirty="0" err="1" smtClean="0">
                          <a:ln>
                            <a:noFill/>
                          </a:ln>
                          <a:solidFill>
                            <a:schemeClr val="tx1">
                              <a:lumMod val="75000"/>
                              <a:lumOff val="25000"/>
                            </a:schemeClr>
                          </a:solidFill>
                        </a:rPr>
                        <a:t>Pre-</a:t>
                      </a:r>
                      <a:r>
                        <a:rPr lang="hu-HU" sz="1000" dirty="0" smtClean="0">
                          <a:ln>
                            <a:noFill/>
                          </a:ln>
                          <a:solidFill>
                            <a:schemeClr val="tx1">
                              <a:lumMod val="75000"/>
                              <a:lumOff val="25000"/>
                            </a:schemeClr>
                          </a:solidFill>
                        </a:rPr>
                        <a:t> </a:t>
                      </a:r>
                      <a:br>
                        <a:rPr lang="hu-HU" sz="1000" dirty="0" smtClean="0">
                          <a:ln>
                            <a:noFill/>
                          </a:ln>
                          <a:solidFill>
                            <a:schemeClr val="tx1">
                              <a:lumMod val="75000"/>
                              <a:lumOff val="25000"/>
                            </a:schemeClr>
                          </a:solidFill>
                        </a:rPr>
                      </a:b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72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900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5" name="Folyamatábra: Bekötés 284">
            <a:hlinkClick r:id="rId7" action="ppaction://hlinksldjump" tooltip="Extract and Ingest relational database based on SIARD 2.0"/>
          </p:cNvPr>
          <p:cNvSpPr>
            <a:spLocks noChangeAspect="1"/>
          </p:cNvSpPr>
          <p:nvPr/>
        </p:nvSpPr>
        <p:spPr>
          <a:xfrm>
            <a:off x="2870975" y="195222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8" action="ppaction://hlinksldjump" tooltip="Extract and Ingest ERMS records based on MoReq2010"/>
          </p:cNvPr>
          <p:cNvSpPr>
            <a:spLocks noChangeAspect="1"/>
          </p:cNvSpPr>
          <p:nvPr/>
        </p:nvSpPr>
        <p:spPr>
          <a:xfrm>
            <a:off x="2870975" y="211257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9" action="ppaction://hlinksldjump" tooltip="Extract and Ingest computer files from simple file-system"/>
          </p:cNvPr>
          <p:cNvSpPr>
            <a:spLocks noChangeAspect="1"/>
          </p:cNvSpPr>
          <p:nvPr/>
        </p:nvSpPr>
        <p:spPr>
          <a:xfrm>
            <a:off x="2870975" y="22837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10" action="ppaction://hlinksldjump" tooltip="Extract and Ingest computer files from simple file-system - GML"/>
          </p:cNvPr>
          <p:cNvSpPr>
            <a:spLocks noChangeAspect="1"/>
          </p:cNvSpPr>
          <p:nvPr/>
        </p:nvSpPr>
        <p:spPr>
          <a:xfrm>
            <a:off x="2870975" y="244410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11" action="ppaction://hlinksldjump" tooltip="Access databases via Sofia (SQL)"/>
          </p:cNvPr>
          <p:cNvSpPr>
            <a:spLocks noChangeAspect="1"/>
          </p:cNvSpPr>
          <p:nvPr/>
        </p:nvSpPr>
        <p:spPr>
          <a:xfrm>
            <a:off x="2870975"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12" action="ppaction://hlinksldjump" tooltip="Access databases via SOLR (not SQL)"/>
          </p:cNvPr>
          <p:cNvSpPr>
            <a:spLocks noChangeAspect="1"/>
          </p:cNvSpPr>
          <p:nvPr/>
        </p:nvSpPr>
        <p:spPr>
          <a:xfrm>
            <a:off x="2870975"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13" action="ppaction://hlinksldjump" tooltip="Access single ERMS records via Alfresco CMS"/>
          </p:cNvPr>
          <p:cNvSpPr>
            <a:spLocks noChangeAspect="1"/>
          </p:cNvSpPr>
          <p:nvPr/>
        </p:nvSpPr>
        <p:spPr>
          <a:xfrm>
            <a:off x="2870975" y="343166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14" action="ppaction://hlinksldjump" tooltip="Access geodata via QGIS"/>
          </p:cNvPr>
          <p:cNvSpPr>
            <a:spLocks noChangeAspect="1"/>
          </p:cNvSpPr>
          <p:nvPr/>
        </p:nvSpPr>
        <p:spPr>
          <a:xfrm>
            <a:off x="2870975" y="35920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15" action="ppaction://hlinksldjump" tooltip="Access data with OLAP via Oracle"/>
          </p:cNvPr>
          <p:cNvSpPr>
            <a:spLocks noChangeAspect="1"/>
          </p:cNvSpPr>
          <p:nvPr/>
        </p:nvSpPr>
        <p:spPr>
          <a:xfrm>
            <a:off x="2870975" y="376031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16" action="ppaction://hlinksldjump" tooltip="Create/Review transfer agreement"/>
          </p:cNvPr>
          <p:cNvSpPr>
            <a:spLocks noChangeAspect="1"/>
          </p:cNvSpPr>
          <p:nvPr/>
        </p:nvSpPr>
        <p:spPr>
          <a:xfrm>
            <a:off x="3367978"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17" action="ppaction://hlinksldjump" tooltip="Manual compilation"/>
          </p:cNvPr>
          <p:cNvSpPr>
            <a:spLocks noChangeAspect="1"/>
          </p:cNvSpPr>
          <p:nvPr/>
        </p:nvSpPr>
        <p:spPr>
          <a:xfrm>
            <a:off x="3367978"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8" action="ppaction://hlinksldjump" tooltip="Create SIP"/>
          </p:cNvPr>
          <p:cNvSpPr>
            <a:spLocks noChangeAspect="1"/>
          </p:cNvSpPr>
          <p:nvPr/>
        </p:nvSpPr>
        <p:spPr>
          <a:xfrm>
            <a:off x="3367978"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19" action="ppaction://hlinksldjump" tooltip="Submit SIP"/>
          </p:cNvPr>
          <p:cNvSpPr>
            <a:spLocks noChangeAspect="1"/>
          </p:cNvSpPr>
          <p:nvPr/>
        </p:nvSpPr>
        <p:spPr>
          <a:xfrm>
            <a:off x="3367978" y="243992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20" action="ppaction://hlinksldjump" tooltip="Data Selection and Extraction"/>
          </p:cNvPr>
          <p:cNvSpPr>
            <a:spLocks noChangeAspect="1"/>
          </p:cNvSpPr>
          <p:nvPr/>
        </p:nvSpPr>
        <p:spPr>
          <a:xfrm>
            <a:off x="3567651" y="194805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21" action="ppaction://hlinksldjump" tooltip="Metadata mapping"/>
          </p:cNvPr>
          <p:cNvSpPr>
            <a:spLocks noChangeAspect="1"/>
          </p:cNvSpPr>
          <p:nvPr/>
        </p:nvSpPr>
        <p:spPr>
          <a:xfrm>
            <a:off x="3567651" y="210840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22" action="ppaction://hlinksldjump" tooltip="Post-packaging QA"/>
          </p:cNvPr>
          <p:cNvSpPr>
            <a:spLocks noChangeAspect="1"/>
          </p:cNvSpPr>
          <p:nvPr/>
        </p:nvSpPr>
        <p:spPr>
          <a:xfrm>
            <a:off x="3567651" y="2279578"/>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23" action="ppaction://hlinksldjump" tooltip="Search &amp; Select Records"/>
          </p:cNvPr>
          <p:cNvSpPr>
            <a:spLocks noChangeAspect="1"/>
          </p:cNvSpPr>
          <p:nvPr/>
        </p:nvSpPr>
        <p:spPr>
          <a:xfrm>
            <a:off x="3371717"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24" action="ppaction://hlinksldjump" tooltip="Creatte DIP from AIP"/>
          </p:cNvPr>
          <p:cNvSpPr>
            <a:spLocks noChangeAspect="1"/>
          </p:cNvSpPr>
          <p:nvPr/>
        </p:nvSpPr>
        <p:spPr>
          <a:xfrm>
            <a:off x="3371717"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25" action="ppaction://hlinksldjump" tooltip="Deliver DIP"/>
          </p:cNvPr>
          <p:cNvSpPr>
            <a:spLocks noChangeAspect="1"/>
          </p:cNvSpPr>
          <p:nvPr/>
        </p:nvSpPr>
        <p:spPr>
          <a:xfrm>
            <a:off x="3371717"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26" action="ppaction://hlinksldjump" tooltip="Manage Order"/>
          </p:cNvPr>
          <p:cNvSpPr>
            <a:spLocks noChangeAspect="1"/>
          </p:cNvSpPr>
          <p:nvPr/>
        </p:nvSpPr>
        <p:spPr>
          <a:xfrm>
            <a:off x="3571390" y="310809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27" action="ppaction://hlinksldjump" tooltip="Finalize DIP"/>
          </p:cNvPr>
          <p:cNvSpPr>
            <a:spLocks noChangeAspect="1"/>
          </p:cNvSpPr>
          <p:nvPr/>
        </p:nvSpPr>
        <p:spPr>
          <a:xfrm>
            <a:off x="3571390" y="3268442"/>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28" action="ppaction://hlinksldjump" tooltip="Access DIP"/>
          </p:cNvPr>
          <p:cNvSpPr>
            <a:spLocks noChangeAspect="1"/>
          </p:cNvSpPr>
          <p:nvPr/>
        </p:nvSpPr>
        <p:spPr>
          <a:xfrm>
            <a:off x="3571390" y="343961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29" action="ppaction://hlinksldjump" tooltip="Receive SIP"/>
          </p:cNvPr>
          <p:cNvSpPr>
            <a:spLocks noChangeAspect="1"/>
          </p:cNvSpPr>
          <p:nvPr/>
        </p:nvSpPr>
        <p:spPr>
          <a:xfrm>
            <a:off x="3368427"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0" action="ppaction://hlinksldjump" tooltip="Modifiy SIP"/>
          </p:cNvPr>
          <p:cNvSpPr>
            <a:spLocks noChangeAspect="1"/>
          </p:cNvSpPr>
          <p:nvPr/>
        </p:nvSpPr>
        <p:spPr>
          <a:xfrm>
            <a:off x="3368427"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1" action="ppaction://hlinksldjump" tooltip="Validate SIP"/>
          </p:cNvPr>
          <p:cNvSpPr>
            <a:spLocks noChangeAspect="1"/>
          </p:cNvSpPr>
          <p:nvPr/>
        </p:nvSpPr>
        <p:spPr>
          <a:xfrm>
            <a:off x="3568100" y="2691945"/>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2" action="ppaction://hlinksldjump" tooltip="Generate and store AIP"/>
          </p:cNvPr>
          <p:cNvSpPr>
            <a:spLocks noChangeAspect="1"/>
          </p:cNvSpPr>
          <p:nvPr/>
        </p:nvSpPr>
        <p:spPr>
          <a:xfrm>
            <a:off x="3568100" y="2852296"/>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p:cNvSpPr>
            <a:spLocks/>
          </p:cNvSpPr>
          <p:nvPr/>
        </p:nvSpPr>
        <p:spPr>
          <a:xfrm>
            <a:off x="1627554"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Lekerekített téglalap 268"/>
          <p:cNvSpPr/>
          <p:nvPr/>
        </p:nvSpPr>
        <p:spPr>
          <a:xfrm>
            <a:off x="304618" y="1180246"/>
            <a:ext cx="1493082"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0" y="993761"/>
            <a:ext cx="1885794"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192290" y="1381361"/>
            <a:ext cx="152600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1092916" y="802685"/>
            <a:ext cx="915559"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707809" y="628106"/>
            <a:ext cx="1445988" cy="170259"/>
          </a:xfrm>
          <a:prstGeom prst="roundRect">
            <a:avLst/>
          </a:prstGeom>
          <a:noFill/>
        </p:spPr>
        <p:txBody>
          <a:bodyPr wrap="square" lIns="36000" tIns="0" rIns="36000" bIns="0" rtlCol="0">
            <a:spAutoFit/>
          </a:bodyPr>
          <a:lstStyle/>
          <a:p>
            <a:pPr algn="r"/>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77" name="Lekerekített téglalap 276"/>
          <p:cNvSpPr/>
          <p:nvPr/>
        </p:nvSpPr>
        <p:spPr>
          <a:xfrm>
            <a:off x="498670" y="448936"/>
            <a:ext cx="182146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49850" y="1904751"/>
            <a:ext cx="1623295"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a:t>
            </a:r>
            <a:r>
              <a:rPr lang="en-GB" sz="1000" dirty="0" err="1" smtClean="0">
                <a:solidFill>
                  <a:schemeClr val="tx1">
                    <a:lumMod val="75000"/>
                    <a:lumOff val="25000"/>
                  </a:schemeClr>
                </a:solidFill>
                <a:ea typeface="Times New Roman"/>
                <a:cs typeface="Times New Roman"/>
              </a:rPr>
              <a:t>Platf</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325839" y="2108949"/>
            <a:ext cx="122996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249092" y="1560531"/>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9849" y="2295434"/>
            <a:ext cx="1584507"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82" name="Lekerekített téglalap 281"/>
          <p:cNvSpPr/>
          <p:nvPr/>
        </p:nvSpPr>
        <p:spPr>
          <a:xfrm>
            <a:off x="727175" y="4467778"/>
            <a:ext cx="1307068" cy="170259"/>
          </a:xfrm>
          <a:prstGeom prst="round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83" name="Lekerekített téglalap 282"/>
          <p:cNvSpPr/>
          <p:nvPr/>
        </p:nvSpPr>
        <p:spPr>
          <a:xfrm>
            <a:off x="440858" y="3348860"/>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1" name="Lekerekített téglalap 310"/>
          <p:cNvSpPr/>
          <p:nvPr/>
        </p:nvSpPr>
        <p:spPr>
          <a:xfrm>
            <a:off x="318562" y="3535345"/>
            <a:ext cx="1304512"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2" name="Lekerekített téglalap 311"/>
          <p:cNvSpPr/>
          <p:nvPr/>
        </p:nvSpPr>
        <p:spPr>
          <a:xfrm>
            <a:off x="420539" y="3162375"/>
            <a:ext cx="1141495"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3" name="Téglalap 312"/>
          <p:cNvSpPr/>
          <p:nvPr/>
        </p:nvSpPr>
        <p:spPr>
          <a:xfrm>
            <a:off x="-49850" y="2481918"/>
            <a:ext cx="1568813"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14" name="Téglalap 313"/>
          <p:cNvSpPr/>
          <p:nvPr/>
        </p:nvSpPr>
        <p:spPr>
          <a:xfrm>
            <a:off x="-49850" y="2652033"/>
            <a:ext cx="1569304"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15" name="Téglalap 314"/>
          <p:cNvSpPr/>
          <p:nvPr/>
        </p:nvSpPr>
        <p:spPr>
          <a:xfrm>
            <a:off x="1079500" y="2822147"/>
            <a:ext cx="442750" cy="153888"/>
          </a:xfrm>
          <a:prstGeom prst="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16" name="Téglalap 315"/>
          <p:cNvSpPr/>
          <p:nvPr/>
        </p:nvSpPr>
        <p:spPr>
          <a:xfrm>
            <a:off x="811662" y="2992261"/>
            <a:ext cx="721672" cy="153888"/>
          </a:xfrm>
          <a:prstGeom prst="rect">
            <a:avLst/>
          </a:prstGeom>
          <a:noFill/>
        </p:spPr>
        <p:txBody>
          <a:bodyPr wrap="square" lIns="36000" tIns="0" rIns="36000" bIns="0" rtlCol="0">
            <a:spAutoFit/>
          </a:bodyPr>
          <a:lstStyle/>
          <a:p>
            <a:pPr algn="r"/>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204157" y="1732386"/>
            <a:ext cx="1412080"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18" name="Lekerekített téglalap 317"/>
          <p:cNvSpPr>
            <a:spLocks/>
          </p:cNvSpPr>
          <p:nvPr/>
        </p:nvSpPr>
        <p:spPr>
          <a:xfrm>
            <a:off x="0" y="3721830"/>
            <a:ext cx="1666496" cy="170259"/>
          </a:xfrm>
          <a:prstGeom prst="roundRect">
            <a:avLst/>
          </a:prstGeom>
          <a:noFill/>
        </p:spPr>
        <p:txBody>
          <a:bodyPr wrap="square" lIns="36000" tIns="0" rIns="36000" bIns="0" rtlCol="0">
            <a:spAutoFit/>
          </a:bodyPr>
          <a:lstStyle/>
          <a:p>
            <a:pPr algn="r"/>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t>
            </a:r>
            <a:r>
              <a:rPr lang="hu-HU" sz="1000" dirty="0" smtClean="0">
                <a:solidFill>
                  <a:schemeClr val="tx1">
                    <a:lumMod val="75000"/>
                    <a:lumOff val="25000"/>
                  </a:schemeClr>
                </a:solidFill>
                <a:ea typeface="Times New Roman"/>
                <a:cs typeface="Times New Roman"/>
              </a:rPr>
              <a:t>ERMS / </a:t>
            </a:r>
            <a:r>
              <a:rPr lang="hu-HU" sz="1000" dirty="0">
                <a:solidFill>
                  <a:schemeClr val="tx1">
                    <a:lumMod val="75000"/>
                    <a:lumOff val="25000"/>
                  </a:schemeClr>
                </a:solidFill>
                <a:ea typeface="Times New Roman"/>
                <a:cs typeface="Times New Roman"/>
              </a:rPr>
              <a:t>F</a:t>
            </a:r>
            <a:r>
              <a:rPr lang="hu-HU" sz="1000" dirty="0" smtClean="0">
                <a:solidFill>
                  <a:schemeClr val="tx1">
                    <a:lumMod val="75000"/>
                    <a:lumOff val="25000"/>
                  </a:schemeClr>
                </a:solidFill>
                <a:ea typeface="Times New Roman"/>
                <a:cs typeface="Times New Roman"/>
              </a:rPr>
              <a:t>ile </a:t>
            </a:r>
            <a:r>
              <a:rPr lang="hu-HU" sz="1000" dirty="0" err="1">
                <a:solidFill>
                  <a:schemeClr val="tx1">
                    <a:lumMod val="75000"/>
                    <a:lumOff val="25000"/>
                  </a:schemeClr>
                </a:solidFill>
                <a:ea typeface="Times New Roman"/>
                <a:cs typeface="Times New Roman"/>
              </a:rPr>
              <a:t>v</a:t>
            </a:r>
            <a:r>
              <a:rPr lang="hu-HU" sz="1000" dirty="0" err="1" smtClean="0">
                <a:solidFill>
                  <a:schemeClr val="tx1">
                    <a:lumMod val="75000"/>
                    <a:lumOff val="25000"/>
                  </a:schemeClr>
                </a:solidFill>
                <a:ea typeface="Times New Roman"/>
                <a:cs typeface="Times New Roman"/>
              </a:rPr>
              <a:t>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19" name="Lekerekített téglalap 318"/>
          <p:cNvSpPr>
            <a:spLocks/>
          </p:cNvSpPr>
          <p:nvPr/>
        </p:nvSpPr>
        <p:spPr>
          <a:xfrm>
            <a:off x="0" y="3908315"/>
            <a:ext cx="1723706"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0" name="Lekerekített téglalap 319"/>
          <p:cNvSpPr>
            <a:spLocks noChangeAspect="1"/>
          </p:cNvSpPr>
          <p:nvPr/>
        </p:nvSpPr>
        <p:spPr>
          <a:xfrm>
            <a:off x="564263" y="4094800"/>
            <a:ext cx="1234034"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1" name="Lekerekített téglalap 320"/>
          <p:cNvSpPr>
            <a:spLocks noChangeAspect="1"/>
          </p:cNvSpPr>
          <p:nvPr/>
        </p:nvSpPr>
        <p:spPr>
          <a:xfrm>
            <a:off x="124214" y="4281285"/>
            <a:ext cx="1771626" cy="170259"/>
          </a:xfrm>
          <a:prstGeom prst="roundRect">
            <a:avLst/>
          </a:prstGeom>
          <a:noFill/>
        </p:spPr>
        <p:txBody>
          <a:bodyPr wrap="square" lIns="36000" tIns="0" rIns="36000" bIns="0" rtlCol="0">
            <a:spAutoFit/>
          </a:bodyPr>
          <a:lstStyle/>
          <a:p>
            <a:pPr algn="r"/>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22" name="Folyamatábra: Bekötés 321">
            <a:hlinkClick r:id="rId33" action="ppaction://hlinksldjump"/>
          </p:cNvPr>
          <p:cNvSpPr>
            <a:spLocks noChangeAspect="1"/>
          </p:cNvSpPr>
          <p:nvPr/>
        </p:nvSpPr>
        <p:spPr>
          <a:xfrm flipH="1" flipV="1">
            <a:off x="208191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3" name="Folyamatábra: Bekötés 322">
            <a:hlinkClick r:id="rId34" action="ppaction://hlinksldjump"/>
          </p:cNvPr>
          <p:cNvSpPr>
            <a:spLocks noChangeAspect="1"/>
          </p:cNvSpPr>
          <p:nvPr/>
        </p:nvSpPr>
        <p:spPr>
          <a:xfrm flipH="1" flipV="1">
            <a:off x="1956264"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4" name="Folyamatábra: Bekötés 323">
            <a:hlinkClick r:id="rId35" action="ppaction://hlinksldjump"/>
          </p:cNvPr>
          <p:cNvSpPr>
            <a:spLocks noChangeAspect="1"/>
          </p:cNvSpPr>
          <p:nvPr/>
        </p:nvSpPr>
        <p:spPr>
          <a:xfrm flipH="1">
            <a:off x="2195142"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5" name="Folyamatábra: Bekötés 324">
            <a:hlinkClick r:id="rId36" action="ppaction://hlinksldjump"/>
          </p:cNvPr>
          <p:cNvSpPr>
            <a:spLocks noChangeAspect="1"/>
          </p:cNvSpPr>
          <p:nvPr/>
        </p:nvSpPr>
        <p:spPr>
          <a:xfrm flipH="1">
            <a:off x="2053908"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6" name="Folyamatábra: Bekötés 325">
            <a:hlinkClick r:id="rId37" action="ppaction://hlinksldjump"/>
          </p:cNvPr>
          <p:cNvSpPr>
            <a:spLocks noChangeAspect="1"/>
          </p:cNvSpPr>
          <p:nvPr/>
        </p:nvSpPr>
        <p:spPr>
          <a:xfrm flipH="1">
            <a:off x="193951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7" name="Folyamatábra: Bekötés 326">
            <a:hlinkClick r:id="rId38" action="ppaction://hlinksldjump"/>
          </p:cNvPr>
          <p:cNvSpPr>
            <a:spLocks noChangeAspect="1"/>
          </p:cNvSpPr>
          <p:nvPr/>
        </p:nvSpPr>
        <p:spPr>
          <a:xfrm flipH="1">
            <a:off x="1850119"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8" name="Folyamatábra: Bekötés 327">
            <a:hlinkClick r:id="rId39" action="ppaction://hlinksldjump"/>
          </p:cNvPr>
          <p:cNvSpPr>
            <a:spLocks noChangeAspect="1"/>
          </p:cNvSpPr>
          <p:nvPr/>
        </p:nvSpPr>
        <p:spPr>
          <a:xfrm flipH="1">
            <a:off x="177472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29" name="Folyamatábra: Bekötés 328">
            <a:hlinkClick r:id="rId40" action="ppaction://hlinksldjump"/>
          </p:cNvPr>
          <p:cNvSpPr>
            <a:spLocks noChangeAspect="1"/>
          </p:cNvSpPr>
          <p:nvPr/>
        </p:nvSpPr>
        <p:spPr>
          <a:xfrm flipH="1">
            <a:off x="171456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0" name="Folyamatábra: Bekötés 329">
            <a:hlinkClick r:id="rId41" action="ppaction://hlinksldjump"/>
          </p:cNvPr>
          <p:cNvSpPr>
            <a:spLocks noChangeAspect="1"/>
          </p:cNvSpPr>
          <p:nvPr/>
        </p:nvSpPr>
        <p:spPr>
          <a:xfrm flipH="1">
            <a:off x="1635796"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1" name="Folyamatábra: Bekötés 330">
            <a:hlinkClick r:id="rId42" action="ppaction://hlinksldjump"/>
          </p:cNvPr>
          <p:cNvSpPr>
            <a:spLocks noChangeAspect="1"/>
          </p:cNvSpPr>
          <p:nvPr/>
        </p:nvSpPr>
        <p:spPr>
          <a:xfrm flipH="1">
            <a:off x="1606536"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2" name="Folyamatábra: Bekötés 331">
            <a:hlinkClick r:id="rId43" action="ppaction://hlinksldjump"/>
          </p:cNvPr>
          <p:cNvSpPr>
            <a:spLocks noChangeAspect="1"/>
          </p:cNvSpPr>
          <p:nvPr/>
        </p:nvSpPr>
        <p:spPr>
          <a:xfrm flipH="1">
            <a:off x="1583248"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3" name="Folyamatábra: Bekötés 332">
            <a:hlinkClick r:id="rId44" action="ppaction://hlinksldjump"/>
          </p:cNvPr>
          <p:cNvSpPr>
            <a:spLocks noChangeAspect="1"/>
          </p:cNvSpPr>
          <p:nvPr/>
        </p:nvSpPr>
        <p:spPr>
          <a:xfrm flipH="1">
            <a:off x="2391309"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4" name="Folyamatábra: Bekötés 333">
            <a:hlinkClick r:id="rId45" action="ppaction://hlinksldjump"/>
          </p:cNvPr>
          <p:cNvSpPr>
            <a:spLocks noChangeAspect="1"/>
          </p:cNvSpPr>
          <p:nvPr/>
        </p:nvSpPr>
        <p:spPr>
          <a:xfrm flipH="1">
            <a:off x="1577184"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5" name="Folyamatábra: Bekötés 334">
            <a:hlinkClick r:id="rId46" action="ppaction://hlinksldjump"/>
          </p:cNvPr>
          <p:cNvSpPr>
            <a:spLocks noChangeAspect="1"/>
          </p:cNvSpPr>
          <p:nvPr/>
        </p:nvSpPr>
        <p:spPr>
          <a:xfrm flipH="1">
            <a:off x="1573181"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6" name="Folyamatábra: Bekötés 335">
            <a:hlinkClick r:id="rId47" action="ppaction://hlinksldjump"/>
          </p:cNvPr>
          <p:cNvSpPr>
            <a:spLocks noChangeAspect="1"/>
          </p:cNvSpPr>
          <p:nvPr/>
        </p:nvSpPr>
        <p:spPr>
          <a:xfrm flipH="1">
            <a:off x="1573170"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7" name="Folyamatábra: Bekötés 336">
            <a:hlinkClick r:id="rId48" action="ppaction://hlinksldjump"/>
          </p:cNvPr>
          <p:cNvSpPr>
            <a:spLocks noChangeAspect="1"/>
          </p:cNvSpPr>
          <p:nvPr/>
        </p:nvSpPr>
        <p:spPr>
          <a:xfrm flipH="1">
            <a:off x="1588974"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8" name="Folyamatábra: Bekötés 337">
            <a:hlinkClick r:id="rId49" action="ppaction://hlinksldjump"/>
          </p:cNvPr>
          <p:cNvSpPr>
            <a:spLocks noChangeAspect="1"/>
          </p:cNvSpPr>
          <p:nvPr/>
        </p:nvSpPr>
        <p:spPr>
          <a:xfrm flipH="1">
            <a:off x="160989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39" name="Folyamatábra: Bekötés 338">
            <a:hlinkClick r:id="rId50" action="ppaction://hlinksldjump"/>
          </p:cNvPr>
          <p:cNvSpPr>
            <a:spLocks noChangeAspect="1"/>
          </p:cNvSpPr>
          <p:nvPr/>
        </p:nvSpPr>
        <p:spPr>
          <a:xfrm flipH="1">
            <a:off x="1635237"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0" name="Folyamatábra: Bekötés 339">
            <a:hlinkClick r:id="rId51" action="ppaction://hlinksldjump"/>
          </p:cNvPr>
          <p:cNvSpPr>
            <a:spLocks noChangeAspect="1"/>
          </p:cNvSpPr>
          <p:nvPr/>
        </p:nvSpPr>
        <p:spPr>
          <a:xfrm flipH="1">
            <a:off x="167798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1" name="Folyamatábra: Bekötés 340">
            <a:hlinkClick r:id="rId52" action="ppaction://hlinksldjump"/>
          </p:cNvPr>
          <p:cNvSpPr>
            <a:spLocks noChangeAspect="1"/>
          </p:cNvSpPr>
          <p:nvPr/>
        </p:nvSpPr>
        <p:spPr>
          <a:xfrm flipH="1">
            <a:off x="172919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2" name="Folyamatábra: Bekötés 341">
            <a:hlinkClick r:id="rId53" action="ppaction://hlinksldjump"/>
          </p:cNvPr>
          <p:cNvSpPr>
            <a:spLocks noChangeAspect="1"/>
          </p:cNvSpPr>
          <p:nvPr/>
        </p:nvSpPr>
        <p:spPr>
          <a:xfrm flipH="1">
            <a:off x="1786568"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3" name="Folyamatábra: Bekötés 342">
            <a:hlinkClick r:id="rId54" action="ppaction://hlinksldjump"/>
          </p:cNvPr>
          <p:cNvSpPr>
            <a:spLocks noChangeAspect="1"/>
          </p:cNvSpPr>
          <p:nvPr/>
        </p:nvSpPr>
        <p:spPr>
          <a:xfrm flipH="1">
            <a:off x="1666581"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sp>
        <p:nvSpPr>
          <p:cNvPr id="344" name="Folyamatábra: Bekötés 343">
            <a:hlinkClick r:id="rId55" action="ppaction://hlinksldjump"/>
          </p:cNvPr>
          <p:cNvSpPr>
            <a:spLocks noChangeAspect="1"/>
          </p:cNvSpPr>
          <p:nvPr/>
        </p:nvSpPr>
        <p:spPr>
          <a:xfrm flipH="1" flipV="1">
            <a:off x="1865891"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a:p>
        </p:txBody>
      </p:sp>
      <p:cxnSp>
        <p:nvCxnSpPr>
          <p:cNvPr id="368" name="Egyenes összekötő 367"/>
          <p:cNvCxnSpPr>
            <a:stCxn id="306" idx="7"/>
          </p:cNvCxnSpPr>
          <p:nvPr/>
        </p:nvCxnSpPr>
        <p:spPr>
          <a:xfrm flipV="1">
            <a:off x="3663574" y="2505677"/>
            <a:ext cx="684926" cy="949756"/>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153" name="Folyamatábra: Bekötés 152">
            <a:hlinkClick r:id="rId56"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7"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8"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59"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1"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2"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3"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4"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5"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6"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7"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8"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9"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70"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71"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2"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3"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4"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5"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76"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Lekerekített téglalap 185"/>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187" name="Lekerekített téglalap 186"/>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188" name="Lekerekített téglalap 187"/>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189" name="Lekerekített téglalap 188"/>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190" name="Lekerekített téglalap 189"/>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191" name="Lekerekített téglalap 190"/>
          <p:cNvSpPr/>
          <p:nvPr/>
        </p:nvSpPr>
        <p:spPr>
          <a:xfrm>
            <a:off x="3609920" y="368471"/>
            <a:ext cx="2149791"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rPr>
              <a:t>1.1  Extracting records from DB</a:t>
            </a:r>
            <a:endParaRPr lang="en-GB" sz="1000" dirty="0">
              <a:solidFill>
                <a:schemeClr val="tx1">
                  <a:lumMod val="75000"/>
                  <a:lumOff val="25000"/>
                </a:schemeClr>
              </a:solidFill>
              <a:ea typeface="Times New Roman"/>
              <a:cs typeface="Times New Roman"/>
            </a:endParaRPr>
          </a:p>
        </p:txBody>
      </p:sp>
      <p:sp>
        <p:nvSpPr>
          <p:cNvPr id="192" name="Lekerekített téglalap 191"/>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193" name="Lekerekített téglalap 192"/>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194" name="Lekerekített téglalap 193"/>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195" name="Lekerekített téglalap 194"/>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196" name="Lekerekített téglalap 19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197" name="Lekerekített téglalap 196"/>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198" name="Lekerekített téglalap 197"/>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199" name="Lekerekített téglalap 198"/>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00" name="Téglalap 199"/>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01" name="Téglalap 200"/>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02" name="Téglalap 201"/>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03" name="Téglalap 202"/>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04" name="Lekerekített téglalap 203"/>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05" name="Lekerekített téglalap 204"/>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06" name="Lekerekített téglalap 205"/>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07" name="Lekerekített téglalap 206"/>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08" name="Lekerekített téglalap 207"/>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sp>
        <p:nvSpPr>
          <p:cNvPr id="209" name="Folyamatábra: Bekötés 208">
            <a:hlinkClick r:id="rId66"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77"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91090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Lekerekített téglalap 66"/>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68" name="Lekerekített téglalap 67"/>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69" name="Lekerekített téglalap 68"/>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78" name="Lekerekített téglalap 7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79" name="Lekerekített téglalap 7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82" name="Lekerekített téglalap 81"/>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83" name="Lekerekített téglalap 82"/>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84" name="Lekerekített téglalap 83"/>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85" name="Lekerekített téglalap 84"/>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87" name="Lekerekített téglalap 86"/>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89" name="Lekerekített téglalap 88"/>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90" name="Lekerekített téglalap 89"/>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91" name="Lekerekített téglalap 90"/>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92" name="Lekerekített téglalap 91"/>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 name="Téglalap 1"/>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 name="Téglalap 2"/>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5" name="Téglalap 4"/>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6" name="Téglalap 5"/>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93" name="Lekerekített téglalap 9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94" name="Lekerekített téglalap 9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95" name="Lekerekített téglalap 9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98" name="Lekerekített téglalap 97"/>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99" name="Lekerekített téglalap 98"/>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178" name="Folyamatábra: Bekötés 177">
            <a:hlinkClick r:id="rId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1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1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1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1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1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1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1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1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1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1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2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2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2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2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2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2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7" name="Táblázat 6"/>
          <p:cNvGraphicFramePr>
            <a:graphicFrameLocks noGrp="1"/>
          </p:cNvGraphicFramePr>
          <p:nvPr>
            <p:extLst>
              <p:ext uri="{D42A27DB-BD31-4B8C-83A1-F6EECF244321}">
                <p14:modId xmlns:p14="http://schemas.microsoft.com/office/powerpoint/2010/main" val="2214651182"/>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15" name="Folyamatábra: Bekötés 114">
            <a:hlinkClick r:id="rId2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olyamatábra: Bekötés 115">
            <a:hlinkClick r:id="rId2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Folyamatábra: Bekötés 116">
            <a:hlinkClick r:id="rId2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Folyamatábra: Bekötés 117">
            <a:hlinkClick r:id="rId2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Folyamatábra: Bekötés 118">
            <a:hlinkClick r:id="rId3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Folyamatábra: Bekötés 119">
            <a:hlinkClick r:id="rId3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Folyamatábra: Bekötés 120">
            <a:hlinkClick r:id="rId3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3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3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3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3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3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4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4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4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Csoportba foglalás 7"/>
          <p:cNvGrpSpPr/>
          <p:nvPr/>
        </p:nvGrpSpPr>
        <p:grpSpPr>
          <a:xfrm>
            <a:off x="2632046" y="576000"/>
            <a:ext cx="723133" cy="288000"/>
            <a:chOff x="2483768" y="4516014"/>
            <a:chExt cx="723133" cy="288000"/>
          </a:xfrm>
        </p:grpSpPr>
        <p:sp>
          <p:nvSpPr>
            <p:cNvPr id="156" name="Folyamatábra: Bekötés 155">
              <a:hlinkClick r:id="rId4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Szövegdoboz 156">
              <a:hlinkClick r:id="rId4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34" name="Téglalap 233"/>
          <p:cNvSpPr/>
          <p:nvPr/>
        </p:nvSpPr>
        <p:spPr>
          <a:xfrm>
            <a:off x="6976557" y="0"/>
            <a:ext cx="2164931" cy="5143500"/>
          </a:xfrm>
          <a:prstGeom prst="rect">
            <a:avLst/>
          </a:prstGeom>
          <a:blipFill dpi="0" rotWithShape="1">
            <a:blip r:embed="rId4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 name="Csoportba foglalás 238"/>
          <p:cNvGrpSpPr/>
          <p:nvPr/>
        </p:nvGrpSpPr>
        <p:grpSpPr>
          <a:xfrm>
            <a:off x="2718906" y="4732022"/>
            <a:ext cx="576000" cy="288000"/>
            <a:chOff x="2718906" y="4732022"/>
            <a:chExt cx="576000" cy="288000"/>
          </a:xfrm>
        </p:grpSpPr>
        <p:sp>
          <p:nvSpPr>
            <p:cNvPr id="240" name="Folyamatábra: Bekötés 23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34" name="Szövegdoboz 133"/>
          <p:cNvSpPr txBox="1"/>
          <p:nvPr/>
        </p:nvSpPr>
        <p:spPr>
          <a:xfrm>
            <a:off x="6977877" y="10722"/>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E-ARK </a:t>
            </a:r>
            <a:r>
              <a:rPr lang="hu-HU" dirty="0" err="1" smtClean="0"/>
              <a:t>Full-scale</a:t>
            </a:r>
            <a:r>
              <a:rPr lang="hu-HU" dirty="0" smtClean="0"/>
              <a:t> </a:t>
            </a:r>
            <a:r>
              <a:rPr lang="hu-HU" dirty="0" err="1" smtClean="0"/>
              <a:t>Pilots</a:t>
            </a:r>
            <a:endParaRPr lang="en-GB" dirty="0" smtClean="0"/>
          </a:p>
        </p:txBody>
      </p:sp>
      <p:sp>
        <p:nvSpPr>
          <p:cNvPr id="135" name="Szövegdoboz 134"/>
          <p:cNvSpPr txBox="1"/>
          <p:nvPr/>
        </p:nvSpPr>
        <p:spPr>
          <a:xfrm>
            <a:off x="6977877" y="555526"/>
            <a:ext cx="2166123" cy="4154984"/>
          </a:xfrm>
          <a:prstGeom prst="rect">
            <a:avLst/>
          </a:prstGeom>
          <a:noFill/>
        </p:spPr>
        <p:txBody>
          <a:bodyPr wrap="square" rtlCol="0">
            <a:spAutoFit/>
          </a:bodyPr>
          <a:lstStyle/>
          <a:p>
            <a:pPr marL="182563" indent="-182563" fontAlgn="ctr"/>
            <a:r>
              <a:rPr lang="hu-HU" sz="1200" dirty="0"/>
              <a:t>1.  </a:t>
            </a:r>
            <a:r>
              <a:rPr lang="en-GB" sz="1200" dirty="0"/>
              <a:t>SIP creation of relational databases</a:t>
            </a:r>
            <a:r>
              <a:rPr lang="hu-HU" sz="1200" dirty="0"/>
              <a:t> </a:t>
            </a:r>
            <a:r>
              <a:rPr lang="en-GB" sz="1200" dirty="0"/>
              <a:t>(Danish National Archives)</a:t>
            </a:r>
            <a:endParaRPr lang="hu-HU" sz="1200" dirty="0"/>
          </a:p>
          <a:p>
            <a:pPr marL="182563" indent="-182563" fontAlgn="ctr"/>
            <a:r>
              <a:rPr lang="hu-HU" sz="1200" dirty="0"/>
              <a:t>2.  </a:t>
            </a:r>
            <a:r>
              <a:rPr lang="en-GB" sz="1200" dirty="0"/>
              <a:t>SIP creation and ingest of records</a:t>
            </a:r>
            <a:r>
              <a:rPr lang="hu-HU" sz="1200" dirty="0"/>
              <a:t> </a:t>
            </a:r>
            <a:r>
              <a:rPr lang="en-GB" sz="1200" dirty="0"/>
              <a:t>(National Archives of Norway)</a:t>
            </a:r>
            <a:endParaRPr lang="hu-HU" sz="1200" dirty="0"/>
          </a:p>
          <a:p>
            <a:pPr marL="182563" indent="-182563" fontAlgn="ctr"/>
            <a:r>
              <a:rPr lang="hu-HU" sz="1200" dirty="0"/>
              <a:t>3.  </a:t>
            </a:r>
            <a:r>
              <a:rPr lang="en-GB" sz="1200" dirty="0"/>
              <a:t>Ingest from government agencies</a:t>
            </a:r>
            <a:r>
              <a:rPr lang="hu-HU" sz="1200" dirty="0"/>
              <a:t> </a:t>
            </a:r>
            <a:r>
              <a:rPr lang="en-GB" sz="1200" dirty="0"/>
              <a:t>(National Archives of Estonia)</a:t>
            </a:r>
            <a:endParaRPr lang="hu-HU" sz="1200" dirty="0"/>
          </a:p>
          <a:p>
            <a:pPr marL="182563" indent="-182563" fontAlgn="ctr"/>
            <a:r>
              <a:rPr lang="hu-HU" sz="1200" dirty="0"/>
              <a:t>4.  </a:t>
            </a:r>
            <a:r>
              <a:rPr lang="en-GB" sz="1200" dirty="0"/>
              <a:t>Business archives</a:t>
            </a:r>
            <a:r>
              <a:rPr lang="hu-HU" sz="1200" dirty="0"/>
              <a:t>  </a:t>
            </a:r>
            <a:r>
              <a:rPr lang="en-GB" sz="1200" dirty="0"/>
              <a:t>(Estonian Business Archives)</a:t>
            </a:r>
            <a:endParaRPr lang="hu-HU" sz="1200" dirty="0"/>
          </a:p>
          <a:p>
            <a:pPr marL="182563" indent="-182563" fontAlgn="ctr"/>
            <a:r>
              <a:rPr lang="hu-HU" sz="1200" dirty="0"/>
              <a:t>5.  </a:t>
            </a:r>
            <a:r>
              <a:rPr lang="en-GB" sz="1200" dirty="0"/>
              <a:t>Preservation and access to records with geodata</a:t>
            </a:r>
            <a:r>
              <a:rPr lang="hu-HU" sz="1200" dirty="0"/>
              <a:t>  </a:t>
            </a:r>
            <a:r>
              <a:rPr lang="en-GB" sz="1200" dirty="0"/>
              <a:t>(National Archives of Slovenia)</a:t>
            </a:r>
            <a:endParaRPr lang="hu-HU" sz="1200" dirty="0"/>
          </a:p>
          <a:p>
            <a:pPr marL="228600" indent="-228600" fontAlgn="ctr">
              <a:buAutoNum type="arabicPeriod" startAt="6"/>
            </a:pPr>
            <a:r>
              <a:rPr lang="en-GB" sz="1200" dirty="0" smtClean="0"/>
              <a:t>Seamless </a:t>
            </a:r>
            <a:r>
              <a:rPr lang="en-GB" sz="1200" dirty="0"/>
              <a:t>integration between a live </a:t>
            </a:r>
            <a:r>
              <a:rPr lang="hu-HU" sz="1200" dirty="0"/>
              <a:t>DMS </a:t>
            </a:r>
            <a:r>
              <a:rPr lang="en-GB" sz="1200" dirty="0"/>
              <a:t>and a long-term digital archiving </a:t>
            </a:r>
            <a:r>
              <a:rPr lang="hu-HU" sz="1200" dirty="0"/>
              <a:t> </a:t>
            </a:r>
            <a:r>
              <a:rPr lang="en-GB" sz="1200" dirty="0"/>
              <a:t>and</a:t>
            </a:r>
            <a:r>
              <a:rPr lang="hu-HU" sz="1200" dirty="0"/>
              <a:t> </a:t>
            </a:r>
            <a:r>
              <a:rPr lang="en-GB" sz="1200" dirty="0"/>
              <a:t>preservation service</a:t>
            </a:r>
            <a:r>
              <a:rPr lang="hu-HU" sz="1200" dirty="0"/>
              <a:t>  </a:t>
            </a:r>
            <a:r>
              <a:rPr lang="en-GB" sz="1200" dirty="0"/>
              <a:t>(KEEP SOLUTIONS</a:t>
            </a:r>
            <a:r>
              <a:rPr lang="en-GB" sz="1200" dirty="0" smtClean="0"/>
              <a:t>)</a:t>
            </a:r>
            <a:endParaRPr lang="hu-HU" sz="1200" dirty="0" smtClean="0"/>
          </a:p>
          <a:p>
            <a:pPr marL="228600" indent="-228600" fontAlgn="ctr">
              <a:buFontTx/>
              <a:buAutoNum type="arabicPeriod" startAt="6"/>
            </a:pPr>
            <a:r>
              <a:rPr lang="hu-HU" sz="1200" dirty="0"/>
              <a:t>Access </a:t>
            </a:r>
            <a:r>
              <a:rPr lang="hu-HU" sz="1200" dirty="0" err="1"/>
              <a:t>to</a:t>
            </a:r>
            <a:r>
              <a:rPr lang="hu-HU" sz="1200" dirty="0"/>
              <a:t> </a:t>
            </a:r>
            <a:r>
              <a:rPr lang="hu-HU" sz="1200" dirty="0" err="1" smtClean="0"/>
              <a:t>databases</a:t>
            </a:r>
            <a:endParaRPr lang="hu-HU" sz="1200" dirty="0"/>
          </a:p>
          <a:p>
            <a:pPr algn="just"/>
            <a:r>
              <a:rPr lang="en-GB" sz="1200" dirty="0" smtClean="0">
                <a:solidFill>
                  <a:schemeClr val="tx1">
                    <a:lumMod val="75000"/>
                    <a:lumOff val="25000"/>
                  </a:schemeClr>
                </a:solidFill>
              </a:rPr>
              <a:t> </a:t>
            </a:r>
          </a:p>
        </p:txBody>
      </p:sp>
      <p:grpSp>
        <p:nvGrpSpPr>
          <p:cNvPr id="10" name="Csoportba foglalás 9"/>
          <p:cNvGrpSpPr/>
          <p:nvPr/>
        </p:nvGrpSpPr>
        <p:grpSpPr>
          <a:xfrm>
            <a:off x="7876553" y="4816626"/>
            <a:ext cx="1224136" cy="283219"/>
            <a:chOff x="7308304" y="3548500"/>
            <a:chExt cx="1224136" cy="283219"/>
          </a:xfrm>
        </p:grpSpPr>
        <p:sp>
          <p:nvSpPr>
            <p:cNvPr id="9" name="Lekerekített téglalap 8">
              <a:hlinkClick r:id="rId46" action="ppaction://hlinksldjump"/>
            </p:cNvPr>
            <p:cNvSpPr/>
            <p:nvPr/>
          </p:nvSpPr>
          <p:spPr>
            <a:xfrm>
              <a:off x="7308304" y="3548500"/>
              <a:ext cx="1224136" cy="283219"/>
            </a:xfrm>
            <a:prstGeom prst="roundRect">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39" name="Szövegdoboz 138">
              <a:hlinkClick r:id="rId46" action="ppaction://hlinksldjump"/>
            </p:cNvPr>
            <p:cNvSpPr txBox="1"/>
            <p:nvPr/>
          </p:nvSpPr>
          <p:spPr>
            <a:xfrm>
              <a:off x="7339565" y="3587677"/>
              <a:ext cx="1152128"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a:t>
              </a:r>
              <a:r>
                <a:rPr lang="hu-HU" sz="1400" dirty="0" smtClean="0">
                  <a:solidFill>
                    <a:schemeClr val="bg1"/>
                  </a:solidFill>
                </a:rPr>
                <a:t> </a:t>
              </a:r>
              <a:r>
                <a:rPr lang="hu-HU" sz="1400" dirty="0" err="1" smtClean="0">
                  <a:solidFill>
                    <a:schemeClr val="bg1"/>
                  </a:solidFill>
                </a:rPr>
                <a:t>overview</a:t>
              </a:r>
              <a:endParaRPr lang="en-US" sz="1400" dirty="0">
                <a:solidFill>
                  <a:schemeClr val="bg1"/>
                </a:solidFill>
              </a:endParaRPr>
            </a:p>
          </p:txBody>
        </p:sp>
      </p:grpSp>
      <p:sp>
        <p:nvSpPr>
          <p:cNvPr id="143" name="Folyamatábra: Bekötés 142">
            <a:hlinkClick r:id="rId47"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48"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49"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50"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51"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52"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Lekerekített téglalap 23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37" name="Lekerekített téglalap 236"/>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238" name="Lekerekített téglalap 237"/>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242" name="Lekerekített téglalap 241"/>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243" name="Lekerekített téglalap 242"/>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29" name="Szövegdoboz 128"/>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0" name="Szövegdoboz 12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1" name="Szövegdoboz 130"/>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2" name="Szövegdoboz 131"/>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33" name="Szövegdoboz 132"/>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36" name="Szövegdoboz 135"/>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37" name="Szövegdoboz 136"/>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38" name="Szövegdoboz 137"/>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0" name="Szövegdoboz 139"/>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1" name="Szövegdoboz 140"/>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2" name="Szövegdoboz 14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4" name="Szövegdoboz 143"/>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45" name="Szövegdoboz 144"/>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46" name="Szövegdoboz 145"/>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47" name="Szövegdoboz 146"/>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48" name="Szövegdoboz 147"/>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0" name="Szövegdoboz 149"/>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3" name="Folyamatábra: Bekötés 152">
            <a:hlinkClick r:id="rId53"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4"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5"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6"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7"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58"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9"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0"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1"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2"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3"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4"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65"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66"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67"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68"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olyamatábra: Bekötés 204">
            <a:hlinkClick r:id="rId69"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19401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3" name="Egyenes összekötő 152"/>
          <p:cNvCxnSpPr/>
          <p:nvPr/>
        </p:nvCxnSpPr>
        <p:spPr>
          <a:xfrm flipH="1" flipV="1">
            <a:off x="2287920" y="755734"/>
            <a:ext cx="470258" cy="75298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p:nvPr/>
        </p:nvCxnSpPr>
        <p:spPr>
          <a:xfrm flipV="1">
            <a:off x="2849176" y="570397"/>
            <a:ext cx="687221" cy="95295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288252" y="1620276"/>
            <a:ext cx="522740" cy="305453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59" name="Csoportba foglalás 258"/>
          <p:cNvGrpSpPr/>
          <p:nvPr/>
        </p:nvGrpSpPr>
        <p:grpSpPr>
          <a:xfrm>
            <a:off x="2632046" y="576000"/>
            <a:ext cx="723133" cy="288000"/>
            <a:chOff x="2483768" y="4516014"/>
            <a:chExt cx="723133" cy="288000"/>
          </a:xfrm>
        </p:grpSpPr>
        <p:sp>
          <p:nvSpPr>
            <p:cNvPr id="260" name="Folyamatábra: Bekötés 259">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Szövegdoboz 260">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65" name="Téglalap 264"/>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0" name="Csoportba foglalás 269"/>
          <p:cNvGrpSpPr/>
          <p:nvPr/>
        </p:nvGrpSpPr>
        <p:grpSpPr>
          <a:xfrm>
            <a:off x="2718906" y="4732022"/>
            <a:ext cx="576000" cy="288000"/>
            <a:chOff x="2718906" y="4732022"/>
            <a:chExt cx="576000" cy="288000"/>
          </a:xfrm>
        </p:grpSpPr>
        <p:sp>
          <p:nvSpPr>
            <p:cNvPr id="271" name="Folyamatábra: Bekötés 27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7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9" name="Szövegdoboz 16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1</a:t>
            </a:r>
            <a:r>
              <a:rPr lang="hu-HU" dirty="0" smtClean="0"/>
              <a:t> –</a:t>
            </a:r>
            <a:r>
              <a:rPr lang="en-GB" dirty="0" smtClean="0"/>
              <a:t> SIP Creation on relational databases</a:t>
            </a:r>
          </a:p>
        </p:txBody>
      </p:sp>
      <p:sp>
        <p:nvSpPr>
          <p:cNvPr id="170" name="Szövegdoboz 169"/>
          <p:cNvSpPr txBox="1"/>
          <p:nvPr/>
        </p:nvSpPr>
        <p:spPr>
          <a:xfrm>
            <a:off x="6977877" y="1208822"/>
            <a:ext cx="2166123" cy="1938992"/>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 </a:t>
            </a:r>
            <a:r>
              <a:rPr lang="en-GB" sz="1200" dirty="0" smtClean="0">
                <a:solidFill>
                  <a:schemeClr val="tx1">
                    <a:lumMod val="75000"/>
                    <a:lumOff val="25000"/>
                  </a:schemeClr>
                </a:solidFill>
              </a:rPr>
              <a:t>Extracting records from database containing no documents.</a:t>
            </a:r>
          </a:p>
          <a:p>
            <a:r>
              <a:rPr lang="en-GB" sz="1200" dirty="0" smtClean="0">
                <a:solidFill>
                  <a:schemeClr val="tx1">
                    <a:lumMod val="75000"/>
                    <a:lumOff val="25000"/>
                  </a:schemeClr>
                </a:solidFill>
              </a:rPr>
              <a:t>The DNA will go to the producers site with the tool on a USB. The DNA will together with the producer use the tool and make extractions into two formats: SIARDDK and SIARD2.0. </a:t>
            </a:r>
          </a:p>
        </p:txBody>
      </p:sp>
      <p:sp>
        <p:nvSpPr>
          <p:cNvPr id="171" name="Szövegdoboz 170"/>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1</a:t>
            </a:r>
            <a:r>
              <a:rPr lang="hu-HU" sz="1200" dirty="0"/>
              <a:t>:</a:t>
            </a:r>
            <a:r>
              <a:rPr lang="en-GB" sz="1200" dirty="0" smtClean="0"/>
              <a:t> Extracting records from database (Data Set 1)</a:t>
            </a:r>
            <a:endParaRPr lang="en-GB" sz="1200" dirty="0"/>
          </a:p>
        </p:txBody>
      </p:sp>
      <p:sp>
        <p:nvSpPr>
          <p:cNvPr id="172" name="Szövegdoboz 171"/>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hu-HU" sz="1200" dirty="0">
                <a:solidFill>
                  <a:schemeClr val="tx1">
                    <a:lumMod val="75000"/>
                    <a:lumOff val="25000"/>
                  </a:schemeClr>
                </a:solidFill>
              </a:rPr>
              <a:t>:</a:t>
            </a:r>
            <a:r>
              <a:rPr lang="hu-HU" sz="1200" dirty="0" smtClean="0">
                <a:solidFill>
                  <a:schemeClr val="tx1">
                    <a:lumMod val="75000"/>
                    <a:lumOff val="25000"/>
                  </a:schemeClr>
                </a:solidFill>
              </a:rPr>
              <a:t> </a:t>
            </a:r>
            <a:r>
              <a:rPr lang="en-GB" sz="1200" dirty="0" smtClean="0">
                <a:solidFill>
                  <a:schemeClr val="tx1">
                    <a:lumMod val="75000"/>
                    <a:lumOff val="25000"/>
                  </a:schemeClr>
                </a:solidFill>
              </a:rPr>
              <a:t>Danish National Archive</a:t>
            </a:r>
          </a:p>
        </p:txBody>
      </p:sp>
      <p:sp>
        <p:nvSpPr>
          <p:cNvPr id="173" name="Szövegdoboz 172"/>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hu-HU" sz="1200" dirty="0">
                <a:solidFill>
                  <a:schemeClr val="tx1">
                    <a:lumMod val="75000"/>
                    <a:lumOff val="25000"/>
                  </a:schemeClr>
                </a:solidFill>
              </a:rPr>
              <a:t>:</a:t>
            </a:r>
            <a:r>
              <a:rPr lang="en-GB" sz="1200" dirty="0" smtClean="0">
                <a:solidFill>
                  <a:schemeClr val="tx1">
                    <a:lumMod val="75000"/>
                    <a:lumOff val="25000"/>
                  </a:schemeClr>
                </a:solidFill>
              </a:rPr>
              <a:t> Magenta</a:t>
            </a:r>
          </a:p>
        </p:txBody>
      </p:sp>
      <p:sp>
        <p:nvSpPr>
          <p:cNvPr id="174" name="Szövegdoboz 173"/>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hu-HU" sz="1200" dirty="0">
                <a:solidFill>
                  <a:schemeClr val="tx1">
                    <a:lumMod val="75000"/>
                    <a:lumOff val="25000"/>
                  </a:schemeClr>
                </a:solidFill>
              </a:rPr>
              <a:t>:</a:t>
            </a:r>
            <a:r>
              <a:rPr lang="hu-HU" sz="1200" dirty="0" smtClean="0">
                <a:solidFill>
                  <a:schemeClr val="tx1">
                    <a:lumMod val="75000"/>
                    <a:lumOff val="25000"/>
                  </a:schemeClr>
                </a:solidFill>
              </a:rPr>
              <a:t> </a:t>
            </a:r>
            <a:r>
              <a:rPr lang="en-GB" sz="1200" dirty="0" smtClean="0">
                <a:solidFill>
                  <a:schemeClr val="tx1">
                    <a:lumMod val="75000"/>
                    <a:lumOff val="25000"/>
                  </a:schemeClr>
                </a:solidFill>
              </a:rPr>
              <a:t>Phillip Mike </a:t>
            </a:r>
            <a:r>
              <a:rPr lang="en-GB" sz="1200" dirty="0" err="1" smtClean="0">
                <a:solidFill>
                  <a:schemeClr val="tx1">
                    <a:lumMod val="75000"/>
                    <a:lumOff val="25000"/>
                  </a:schemeClr>
                </a:solidFill>
              </a:rPr>
              <a:t>Tømmerholt</a:t>
            </a:r>
            <a:endParaRPr lang="en-GB" sz="1200" dirty="0" smtClean="0">
              <a:solidFill>
                <a:schemeClr val="tx1">
                  <a:lumMod val="75000"/>
                  <a:lumOff val="25000"/>
                </a:schemeClr>
              </a:solidFill>
            </a:endParaRPr>
          </a:p>
        </p:txBody>
      </p:sp>
      <p:sp>
        <p:nvSpPr>
          <p:cNvPr id="235" name="Szövegdoboz 234"/>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hu-HU" sz="1200" dirty="0">
                <a:solidFill>
                  <a:schemeClr val="tx1">
                    <a:lumMod val="75000"/>
                    <a:lumOff val="25000"/>
                  </a:schemeClr>
                </a:solidFill>
              </a:rPr>
              <a:t>:</a:t>
            </a:r>
            <a:r>
              <a:rPr lang="en-GB" sz="1200" dirty="0" smtClean="0">
                <a:solidFill>
                  <a:schemeClr val="tx1">
                    <a:lumMod val="75000"/>
                    <a:lumOff val="25000"/>
                  </a:schemeClr>
                </a:solidFill>
              </a:rPr>
              <a:t> pmt@sa.dk</a:t>
            </a:r>
          </a:p>
        </p:txBody>
      </p:sp>
      <p:sp>
        <p:nvSpPr>
          <p:cNvPr id="236" name="Szövegdoboz 235"/>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237" name="Szövegdoboz 236"/>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graphicFrame>
        <p:nvGraphicFramePr>
          <p:cNvPr id="238" name="Táblázat 237"/>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8"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9"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0"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11"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2"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3"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4"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6"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7"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8"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9"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0"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1"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22"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23"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4"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olyamatábra: Bekötés 141">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Folyamatábra: Bekötés 143">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Lekerekített téglalap 326"/>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28" name="Lekerekített téglalap 327"/>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29" name="Lekerekített téglalap 328"/>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30" name="Lekerekített téglalap 329"/>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331" name="Folyamatábra: Bekötés 330">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Szövegdoboz 333"/>
          <p:cNvSpPr txBox="1"/>
          <p:nvPr/>
        </p:nvSpPr>
        <p:spPr>
          <a:xfrm>
            <a:off x="-298961" y="890741"/>
            <a:ext cx="225513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Manual compilation</a:t>
            </a:r>
            <a:endParaRPr lang="en-GB" dirty="0"/>
          </a:p>
        </p:txBody>
      </p:sp>
      <p:sp>
        <p:nvSpPr>
          <p:cNvPr id="366" name="Lekerekített téglalap 36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67" name="Lekerekített téglalap 366"/>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68" name="Lekerekített téglalap 367"/>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69" name="Lekerekített téglalap 368"/>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70" name="Lekerekített téglalap 369"/>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71" name="Lekerekített téglalap 370"/>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72" name="Lekerekített téglalap 371"/>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73" name="Lekerekített téglalap 372"/>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74" name="Lekerekített téglalap 373"/>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75" name="Lekerekített téglalap 374"/>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76" name="Lekerekített téglalap 375"/>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77" name="Lekerekített téglalap 376"/>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78" name="Lekerekített téglalap 377"/>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79" name="Lekerekített téglalap 378"/>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80" name="Lekerekített téglalap 379"/>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81" name="Téglalap 380"/>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82" name="Téglalap 381"/>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83" name="Téglalap 382"/>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84" name="Téglalap 383"/>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85" name="Lekerekített téglalap 384"/>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86" name="Lekerekített téglalap 385"/>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87" name="Lekerekített téglalap 386"/>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88" name="Lekerekített téglalap 387"/>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89" name="Lekerekített téglalap 388"/>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413" name="Folyamatábra: Bekötés 412">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Folyamatábra: Bekötés 413">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Folyamatábra: Bekötés 414">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Folyamatábra: Bekötés 415">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Folyamatábra: Bekötés 416">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olyamatábra: Bekötés 417">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olyamatábra: Bekötés 418">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olyamatábra: Bekötés 419">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Folyamatábra: Bekötés 420">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olyamatábra: Bekötés 421">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Folyamatábra: Bekötés 422">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Folyamatábra: Bekötés 423">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olyamatábra: Bekötés 424">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Folyamatábra: Bekötés 425">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7" name="Folyamatábra: Bekötés 426">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Folyamatábra: Bekötés 427">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Folyamatábra: Bekötés 428">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Folyamatábra: Bekötés 429">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Folyamatábra: Bekötés 430">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Folyamatábra: Bekötés 431">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3" name="Folyamatábra: Bekötés 432">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olyamatábra: Bekötés 433">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olyamatábra: Bekötés 434">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Szövegdoboz 136"/>
          <p:cNvSpPr txBox="1"/>
          <p:nvPr/>
        </p:nvSpPr>
        <p:spPr>
          <a:xfrm>
            <a:off x="683568"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a:t>Metadata mapping</a:t>
            </a:r>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SIP</a:t>
            </a:r>
            <a:endParaRPr lang="en-GB" dirty="0"/>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9" name="Szövegdoboz 14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0" name="Szövegdoboz 14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4" name="Szövegdoboz 153"/>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6" name="Szövegdoboz 155"/>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7" name="Szövegdoboz 156"/>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8" name="Szövegdoboz 157"/>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9" name="Szövegdoboz 158"/>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0" name="Szövegdoboz 159"/>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1" name="Folyamatábra: Bekötés 160">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Szövegdoboz 184"/>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hu-HU" dirty="0" err="1" smtClean="0"/>
              <a:t>Relational</a:t>
            </a:r>
            <a:r>
              <a:rPr lang="hu-HU" dirty="0" smtClean="0"/>
              <a:t> DB </a:t>
            </a:r>
            <a:r>
              <a:rPr lang="hu-HU" dirty="0" err="1" smtClean="0"/>
              <a:t>based</a:t>
            </a:r>
            <a:r>
              <a:rPr lang="hu-HU" dirty="0" smtClean="0"/>
              <a:t> </a:t>
            </a:r>
            <a:r>
              <a:rPr lang="hu-HU" dirty="0" err="1" smtClean="0"/>
              <a:t>on</a:t>
            </a:r>
            <a:r>
              <a:rPr lang="hu-HU" dirty="0" smtClean="0"/>
              <a:t> SIARD)</a:t>
            </a:r>
            <a:endParaRPr lang="en-GB" dirty="0"/>
          </a:p>
        </p:txBody>
      </p:sp>
    </p:spTree>
    <p:extLst>
      <p:ext uri="{BB962C8B-B14F-4D97-AF65-F5344CB8AC3E}">
        <p14:creationId xmlns:p14="http://schemas.microsoft.com/office/powerpoint/2010/main" val="678664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3" name="Egyenes összekötő 152"/>
          <p:cNvCxnSpPr/>
          <p:nvPr/>
        </p:nvCxnSpPr>
        <p:spPr>
          <a:xfrm flipH="1" flipV="1">
            <a:off x="2303736" y="751379"/>
            <a:ext cx="653292" cy="77196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p:nvPr/>
        </p:nvCxnSpPr>
        <p:spPr>
          <a:xfrm flipV="1">
            <a:off x="3033396" y="570397"/>
            <a:ext cx="503001" cy="95295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288252" y="1599716"/>
            <a:ext cx="668776" cy="307509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36" name="Szövegdoboz 235"/>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hu-HU" dirty="0" err="1" smtClean="0"/>
              <a:t>Relational</a:t>
            </a:r>
            <a:r>
              <a:rPr lang="hu-HU" dirty="0" smtClean="0"/>
              <a:t> DB </a:t>
            </a:r>
            <a:r>
              <a:rPr lang="hu-HU" dirty="0" err="1" smtClean="0"/>
              <a:t>based</a:t>
            </a:r>
            <a:r>
              <a:rPr lang="hu-HU" dirty="0" smtClean="0"/>
              <a:t> </a:t>
            </a:r>
            <a:r>
              <a:rPr lang="hu-HU" dirty="0" err="1" smtClean="0"/>
              <a:t>on</a:t>
            </a:r>
            <a:r>
              <a:rPr lang="hu-HU" dirty="0" smtClean="0"/>
              <a:t> SIARD)</a:t>
            </a:r>
            <a:endParaRPr lang="en-GB" dirty="0"/>
          </a:p>
        </p:txBody>
      </p:sp>
      <p:grpSp>
        <p:nvGrpSpPr>
          <p:cNvPr id="261" name="Csoportba foglalás 260"/>
          <p:cNvGrpSpPr/>
          <p:nvPr/>
        </p:nvGrpSpPr>
        <p:grpSpPr>
          <a:xfrm>
            <a:off x="2632046" y="576000"/>
            <a:ext cx="723133" cy="288000"/>
            <a:chOff x="2483768" y="4516014"/>
            <a:chExt cx="723133" cy="288000"/>
          </a:xfrm>
        </p:grpSpPr>
        <p:sp>
          <p:nvSpPr>
            <p:cNvPr id="262" name="Folyamatábra: Bekötés 261">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Szövegdoboz 262">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67" name="Téglalap 266"/>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2" name="Csoportba foglalás 271"/>
          <p:cNvGrpSpPr/>
          <p:nvPr/>
        </p:nvGrpSpPr>
        <p:grpSpPr>
          <a:xfrm>
            <a:off x="2718906" y="4732022"/>
            <a:ext cx="576000" cy="288000"/>
            <a:chOff x="2718906" y="4732022"/>
            <a:chExt cx="576000" cy="288000"/>
          </a:xfrm>
        </p:grpSpPr>
        <p:sp>
          <p:nvSpPr>
            <p:cNvPr id="273" name="Folyamatábra: Bekötés 27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8" name="Szövegdoboz 167"/>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1 – SIP Creation on relational databases</a:t>
            </a:r>
          </a:p>
        </p:txBody>
      </p:sp>
      <p:sp>
        <p:nvSpPr>
          <p:cNvPr id="169" name="Szövegdoboz 168"/>
          <p:cNvSpPr txBox="1"/>
          <p:nvPr/>
        </p:nvSpPr>
        <p:spPr>
          <a:xfrm>
            <a:off x="6977877" y="1208822"/>
            <a:ext cx="2166123" cy="1938992"/>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smtClean="0">
                <a:solidFill>
                  <a:schemeClr val="tx1">
                    <a:lumMod val="75000"/>
                    <a:lumOff val="25000"/>
                  </a:schemeClr>
                </a:solidFill>
              </a:rPr>
              <a:t>Extracting </a:t>
            </a:r>
            <a:r>
              <a:rPr lang="en-US" sz="1200" dirty="0">
                <a:solidFill>
                  <a:schemeClr val="tx1">
                    <a:lumMod val="75000"/>
                    <a:lumOff val="25000"/>
                  </a:schemeClr>
                </a:solidFill>
              </a:rPr>
              <a:t>records from </a:t>
            </a:r>
            <a:r>
              <a:rPr lang="hu-HU" sz="1200" dirty="0" err="1" smtClean="0">
                <a:solidFill>
                  <a:schemeClr val="tx1">
                    <a:lumMod val="75000"/>
                    <a:lumOff val="25000"/>
                  </a:schemeClr>
                </a:solidFill>
              </a:rPr>
              <a:t>large</a:t>
            </a:r>
            <a:r>
              <a:rPr lang="hu-HU" sz="1200" dirty="0" smtClean="0">
                <a:solidFill>
                  <a:schemeClr val="tx1">
                    <a:lumMod val="75000"/>
                    <a:lumOff val="25000"/>
                  </a:schemeClr>
                </a:solidFill>
              </a:rPr>
              <a:t> </a:t>
            </a:r>
            <a:r>
              <a:rPr lang="en-US" sz="1200" dirty="0" smtClean="0">
                <a:solidFill>
                  <a:schemeClr val="tx1">
                    <a:lumMod val="75000"/>
                    <a:lumOff val="25000"/>
                  </a:schemeClr>
                </a:solidFill>
              </a:rPr>
              <a:t>database </a:t>
            </a:r>
            <a:r>
              <a:rPr lang="en-US" sz="1200" dirty="0">
                <a:solidFill>
                  <a:schemeClr val="tx1">
                    <a:lumMod val="75000"/>
                    <a:lumOff val="25000"/>
                  </a:schemeClr>
                </a:solidFill>
              </a:rPr>
              <a:t>containing no documents.</a:t>
            </a:r>
          </a:p>
          <a:p>
            <a:r>
              <a:rPr lang="en-US" sz="1200" dirty="0">
                <a:solidFill>
                  <a:schemeClr val="tx1">
                    <a:lumMod val="75000"/>
                    <a:lumOff val="25000"/>
                  </a:schemeClr>
                </a:solidFill>
              </a:rPr>
              <a:t>The DNA will go to the producers site with the tool on a USB. The DNA will together with the producer use the tool and make extractions into two formats: SIARDDK and SIARD2.0.</a:t>
            </a:r>
            <a:endParaRPr lang="en-GB" sz="1200" dirty="0" smtClean="0">
              <a:solidFill>
                <a:schemeClr val="tx1">
                  <a:lumMod val="75000"/>
                  <a:lumOff val="25000"/>
                </a:schemeClr>
              </a:solidFill>
            </a:endParaRPr>
          </a:p>
        </p:txBody>
      </p:sp>
      <p:sp>
        <p:nvSpPr>
          <p:cNvPr id="170" name="Szövegdoboz 169"/>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2</a:t>
            </a:r>
            <a:r>
              <a:rPr lang="hu-HU" sz="1200" dirty="0" smtClean="0"/>
              <a:t>:</a:t>
            </a:r>
            <a:r>
              <a:rPr lang="en-GB" sz="1200" dirty="0" smtClean="0"/>
              <a:t> Extracting records from database (Data Set </a:t>
            </a:r>
            <a:r>
              <a:rPr lang="hu-HU" sz="1200" dirty="0" smtClean="0"/>
              <a:t>2</a:t>
            </a:r>
            <a:r>
              <a:rPr lang="en-GB" sz="1200" dirty="0" smtClean="0"/>
              <a:t>)</a:t>
            </a:r>
            <a:endParaRPr lang="en-GB" sz="1200" dirty="0"/>
          </a:p>
        </p:txBody>
      </p:sp>
      <p:sp>
        <p:nvSpPr>
          <p:cNvPr id="171" name="Szövegdoboz 170"/>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Danish National Archive</a:t>
            </a:r>
          </a:p>
        </p:txBody>
      </p:sp>
      <p:sp>
        <p:nvSpPr>
          <p:cNvPr id="172" name="Szövegdoboz 171"/>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 Magenta</a:t>
            </a:r>
          </a:p>
        </p:txBody>
      </p:sp>
      <p:sp>
        <p:nvSpPr>
          <p:cNvPr id="173" name="Szövegdoboz 172"/>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Phillip Mike </a:t>
            </a:r>
            <a:r>
              <a:rPr lang="en-GB" sz="1200" dirty="0" err="1" smtClean="0">
                <a:solidFill>
                  <a:schemeClr val="tx1">
                    <a:lumMod val="75000"/>
                    <a:lumOff val="25000"/>
                  </a:schemeClr>
                </a:solidFill>
              </a:rPr>
              <a:t>Tømmerholt</a:t>
            </a:r>
            <a:endParaRPr lang="en-GB" sz="1200" dirty="0" smtClean="0">
              <a:solidFill>
                <a:schemeClr val="tx1">
                  <a:lumMod val="75000"/>
                  <a:lumOff val="25000"/>
                </a:schemeClr>
              </a:solidFill>
            </a:endParaRPr>
          </a:p>
        </p:txBody>
      </p:sp>
      <p:sp>
        <p:nvSpPr>
          <p:cNvPr id="174" name="Szövegdoboz 173"/>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smtClean="0">
                <a:solidFill>
                  <a:schemeClr val="tx1">
                    <a:lumMod val="75000"/>
                    <a:lumOff val="25000"/>
                  </a:schemeClr>
                </a:solidFill>
              </a:rPr>
              <a:t>: pmt@sa.dk</a:t>
            </a:r>
          </a:p>
        </p:txBody>
      </p:sp>
      <p:graphicFrame>
        <p:nvGraphicFramePr>
          <p:cNvPr id="238" name="Táblázat 237"/>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43" name="Szövegdoboz 142"/>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44" name="Folyamatábra: Bekötés 143">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Lekerekített téglalap 15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45" name="Folyamatábra: Bekötés 344"/>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olyamatábra: Bekötés 345"/>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olyamatábra: Bekötés 346"/>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Folyamatábra: Bekötés 347">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Folyamatábra: Bekötés 348">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Lekerekített téglalap 366"/>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68" name="Lekerekített téglalap 367"/>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69" name="Lekerekített téglalap 368"/>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70" name="Lekerekített téglalap 369"/>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71" name="Lekerekített téglalap 370"/>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72" name="Lekerekített téglalap 371"/>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73" name="Lekerekített téglalap 372"/>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74" name="Lekerekített téglalap 373"/>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75" name="Lekerekített téglalap 374"/>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76" name="Lekerekített téglalap 375"/>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77" name="Lekerekített téglalap 376"/>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78" name="Lekerekített téglalap 377"/>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79" name="Lekerekített téglalap 378"/>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80" name="Lekerekített téglalap 379"/>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81" name="Téglalap 380"/>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82" name="Téglalap 381"/>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83" name="Téglalap 382"/>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84" name="Téglalap 383"/>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85" name="Lekerekített téglalap 384"/>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86" name="Lekerekített téglalap 385"/>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87" name="Lekerekített téglalap 386"/>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88" name="Lekerekített téglalap 387"/>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89" name="Lekerekített téglalap 388"/>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413" name="Folyamatábra: Bekötés 412">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Folyamatábra: Bekötés 413">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Folyamatábra: Bekötés 414">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Folyamatábra: Bekötés 415">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Folyamatábra: Bekötés 416">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olyamatábra: Bekötés 417">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olyamatábra: Bekötés 418">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olyamatábra: Bekötés 419">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Folyamatábra: Bekötés 420">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olyamatábra: Bekötés 421">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Folyamatábra: Bekötés 422">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Folyamatábra: Bekötés 423">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olyamatábra: Bekötés 424">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Folyamatábra: Bekötés 425">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7" name="Folyamatábra: Bekötés 426">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Folyamatábra: Bekötés 427">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Folyamatábra: Bekötés 428">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Folyamatábra: Bekötés 429">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Folyamatábra: Bekötés 430">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Folyamatábra: Bekötés 431">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3" name="Folyamatábra: Bekötés 432">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olyamatábra: Bekötés 433">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olyamatábra: Bekötés 434">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0" name="Szövegdoboz 14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7" name="Szövegdoboz 156"/>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8" name="Szövegdoboz 157"/>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9" name="Szövegdoboz 158"/>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0" name="Szövegdoboz 159"/>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1" name="Szövegdoboz 160"/>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2" name="Szövegdoboz 161"/>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4" name="Szövegdoboz 16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5" name="Folyamatábra: Bekötés 16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78664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3" name="Egyenes összekötő 152"/>
          <p:cNvCxnSpPr/>
          <p:nvPr/>
        </p:nvCxnSpPr>
        <p:spPr>
          <a:xfrm flipH="1" flipV="1">
            <a:off x="2303736" y="771550"/>
            <a:ext cx="469072" cy="92010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p:nvPr/>
        </p:nvCxnSpPr>
        <p:spPr>
          <a:xfrm flipV="1">
            <a:off x="2849176" y="570397"/>
            <a:ext cx="687221" cy="112125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250068" y="1783834"/>
            <a:ext cx="560924" cy="287516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61" name="Csoportba foglalás 260"/>
          <p:cNvGrpSpPr/>
          <p:nvPr/>
        </p:nvGrpSpPr>
        <p:grpSpPr>
          <a:xfrm>
            <a:off x="2632046" y="576000"/>
            <a:ext cx="723133" cy="288000"/>
            <a:chOff x="2483768" y="4516014"/>
            <a:chExt cx="723133" cy="288000"/>
          </a:xfrm>
        </p:grpSpPr>
        <p:sp>
          <p:nvSpPr>
            <p:cNvPr id="262" name="Folyamatábra: Bekötés 261">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Szövegdoboz 262">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67" name="Téglalap 266"/>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2" name="Csoportba foglalás 271"/>
          <p:cNvGrpSpPr/>
          <p:nvPr/>
        </p:nvGrpSpPr>
        <p:grpSpPr>
          <a:xfrm>
            <a:off x="2718906" y="4732022"/>
            <a:ext cx="576000" cy="288000"/>
            <a:chOff x="2718906" y="4732022"/>
            <a:chExt cx="576000" cy="288000"/>
          </a:xfrm>
        </p:grpSpPr>
        <p:sp>
          <p:nvSpPr>
            <p:cNvPr id="273" name="Folyamatábra: Bekötés 27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8" name="Szövegdoboz 167"/>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1 – SIP Creation on relational databases</a:t>
            </a:r>
          </a:p>
        </p:txBody>
      </p:sp>
      <p:sp>
        <p:nvSpPr>
          <p:cNvPr id="169" name="Szövegdoboz 168"/>
          <p:cNvSpPr txBox="1"/>
          <p:nvPr/>
        </p:nvSpPr>
        <p:spPr>
          <a:xfrm>
            <a:off x="6977877" y="1208822"/>
            <a:ext cx="2166123" cy="1938992"/>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Extracting </a:t>
            </a:r>
            <a:r>
              <a:rPr lang="en-US" sz="1200" dirty="0">
                <a:solidFill>
                  <a:schemeClr val="tx1">
                    <a:lumMod val="75000"/>
                    <a:lumOff val="25000"/>
                  </a:schemeClr>
                </a:solidFill>
              </a:rPr>
              <a:t>records from </a:t>
            </a:r>
            <a:r>
              <a:rPr lang="en-US" sz="1200" dirty="0" smtClean="0">
                <a:solidFill>
                  <a:schemeClr val="tx1">
                    <a:lumMod val="75000"/>
                    <a:lumOff val="25000"/>
                  </a:schemeClr>
                </a:solidFill>
              </a:rPr>
              <a:t>database </a:t>
            </a:r>
            <a:r>
              <a:rPr lang="en-US" sz="1200" dirty="0">
                <a:solidFill>
                  <a:schemeClr val="tx1">
                    <a:lumMod val="75000"/>
                    <a:lumOff val="25000"/>
                  </a:schemeClr>
                </a:solidFill>
              </a:rPr>
              <a:t>containing </a:t>
            </a:r>
            <a:r>
              <a:rPr lang="en-US" sz="1200" dirty="0" smtClean="0">
                <a:solidFill>
                  <a:schemeClr val="tx1">
                    <a:lumMod val="75000"/>
                    <a:lumOff val="25000"/>
                  </a:schemeClr>
                </a:solidFill>
              </a:rPr>
              <a:t>documents</a:t>
            </a:r>
            <a:r>
              <a:rPr lang="en-US" sz="1200" dirty="0">
                <a:solidFill>
                  <a:schemeClr val="tx1">
                    <a:lumMod val="75000"/>
                    <a:lumOff val="25000"/>
                  </a:schemeClr>
                </a:solidFill>
              </a:rPr>
              <a:t>.</a:t>
            </a:r>
          </a:p>
          <a:p>
            <a:r>
              <a:rPr lang="en-US" sz="1200" dirty="0">
                <a:solidFill>
                  <a:schemeClr val="tx1">
                    <a:lumMod val="75000"/>
                    <a:lumOff val="25000"/>
                  </a:schemeClr>
                </a:solidFill>
              </a:rPr>
              <a:t>The DNA will go to the producers site with the tool on a USB. The DNA will together with the producer use the tool and make extractions into two formats: SIARDDK and SIARD2.0.</a:t>
            </a:r>
            <a:endParaRPr lang="en-GB" sz="1200" dirty="0" smtClean="0">
              <a:solidFill>
                <a:schemeClr val="tx1">
                  <a:lumMod val="75000"/>
                  <a:lumOff val="25000"/>
                </a:schemeClr>
              </a:solidFill>
            </a:endParaRPr>
          </a:p>
        </p:txBody>
      </p:sp>
      <p:sp>
        <p:nvSpPr>
          <p:cNvPr id="170" name="Szövegdoboz 169"/>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3</a:t>
            </a:r>
            <a:r>
              <a:rPr lang="hu-HU" sz="1200" dirty="0"/>
              <a:t>:</a:t>
            </a:r>
            <a:r>
              <a:rPr lang="en-GB" sz="1200" dirty="0" smtClean="0"/>
              <a:t> Extracting records from database (Data Set </a:t>
            </a:r>
            <a:r>
              <a:rPr lang="hu-HU" sz="1200" dirty="0"/>
              <a:t>3</a:t>
            </a:r>
            <a:r>
              <a:rPr lang="en-GB" sz="1200" dirty="0" smtClean="0"/>
              <a:t>)</a:t>
            </a:r>
            <a:endParaRPr lang="en-GB" sz="1200" dirty="0"/>
          </a:p>
        </p:txBody>
      </p:sp>
      <p:sp>
        <p:nvSpPr>
          <p:cNvPr id="171" name="Szövegdoboz 170"/>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Danish National Archive</a:t>
            </a:r>
          </a:p>
        </p:txBody>
      </p:sp>
      <p:sp>
        <p:nvSpPr>
          <p:cNvPr id="172" name="Szövegdoboz 171"/>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 Magenta</a:t>
            </a:r>
          </a:p>
        </p:txBody>
      </p:sp>
      <p:sp>
        <p:nvSpPr>
          <p:cNvPr id="173" name="Szövegdoboz 172"/>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Phillip Mike </a:t>
            </a:r>
            <a:r>
              <a:rPr lang="en-GB" sz="1200" dirty="0" err="1" smtClean="0">
                <a:solidFill>
                  <a:schemeClr val="tx1">
                    <a:lumMod val="75000"/>
                    <a:lumOff val="25000"/>
                  </a:schemeClr>
                </a:solidFill>
              </a:rPr>
              <a:t>Tømmerholt</a:t>
            </a:r>
            <a:endParaRPr lang="en-GB" sz="1200" dirty="0" smtClean="0">
              <a:solidFill>
                <a:schemeClr val="tx1">
                  <a:lumMod val="75000"/>
                  <a:lumOff val="25000"/>
                </a:schemeClr>
              </a:solidFill>
            </a:endParaRPr>
          </a:p>
        </p:txBody>
      </p:sp>
      <p:sp>
        <p:nvSpPr>
          <p:cNvPr id="174" name="Szövegdoboz 173"/>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smtClean="0">
                <a:solidFill>
                  <a:schemeClr val="tx1">
                    <a:lumMod val="75000"/>
                    <a:lumOff val="25000"/>
                  </a:schemeClr>
                </a:solidFill>
              </a:rPr>
              <a:t>: pmt@sa.dk</a:t>
            </a:r>
          </a:p>
        </p:txBody>
      </p:sp>
      <p:graphicFrame>
        <p:nvGraphicFramePr>
          <p:cNvPr id="238" name="Táblázat 237"/>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43" name="Szövegdoboz 142"/>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44" name="Folyamatábra: Bekötés 143">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Lekerekített téglalap 15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45" name="Folyamatábra: Bekötés 344"/>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olyamatábra: Bekötés 345"/>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olyamatábra: Bekötés 346"/>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Folyamatábra: Bekötés 347">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Folyamatábra: Bekötés 348">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Lekerekített téglalap 366"/>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68" name="Lekerekített téglalap 367"/>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69" name="Lekerekített téglalap 368"/>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70" name="Lekerekített téglalap 369"/>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71" name="Lekerekített téglalap 370"/>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72" name="Lekerekített téglalap 371"/>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73" name="Lekerekített téglalap 372"/>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74" name="Lekerekített téglalap 373"/>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75" name="Lekerekített téglalap 374"/>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76" name="Lekerekített téglalap 375"/>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77" name="Lekerekített téglalap 376"/>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78" name="Lekerekített téglalap 377"/>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79" name="Lekerekített téglalap 378"/>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80" name="Lekerekített téglalap 379"/>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81" name="Téglalap 380"/>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82" name="Téglalap 381"/>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83" name="Téglalap 382"/>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84" name="Téglalap 383"/>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85" name="Lekerekített téglalap 384"/>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86" name="Lekerekített téglalap 385"/>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87" name="Lekerekített téglalap 386"/>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88" name="Lekerekített téglalap 387"/>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89" name="Lekerekített téglalap 388"/>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413" name="Folyamatábra: Bekötés 412">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Folyamatábra: Bekötés 413">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Folyamatábra: Bekötés 414">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Folyamatábra: Bekötés 415">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Folyamatábra: Bekötés 416">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olyamatábra: Bekötés 417">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olyamatábra: Bekötés 418">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olyamatábra: Bekötés 419">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Folyamatábra: Bekötés 420">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olyamatábra: Bekötés 421">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Folyamatábra: Bekötés 422">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Folyamatábra: Bekötés 423">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olyamatábra: Bekötés 424">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Folyamatábra: Bekötés 425">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7" name="Folyamatábra: Bekötés 426">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Folyamatábra: Bekötés 427">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Folyamatábra: Bekötés 428">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Folyamatábra: Bekötés 429">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Folyamatábra: Bekötés 430">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Folyamatábra: Bekötés 431">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3" name="Folyamatábra: Bekötés 432">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olyamatábra: Bekötés 433">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olyamatábra: Bekötés 434">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Szövegdoboz 135"/>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hu-HU" dirty="0" err="1" smtClean="0"/>
              <a:t>Relational</a:t>
            </a:r>
            <a:r>
              <a:rPr lang="hu-HU" dirty="0" smtClean="0"/>
              <a:t> DB </a:t>
            </a:r>
            <a:r>
              <a:rPr lang="hu-HU" dirty="0" err="1" smtClean="0"/>
              <a:t>based</a:t>
            </a:r>
            <a:r>
              <a:rPr lang="hu-HU" dirty="0" smtClean="0"/>
              <a:t> </a:t>
            </a:r>
            <a:r>
              <a:rPr lang="hu-HU" dirty="0" err="1" smtClean="0"/>
              <a:t>on</a:t>
            </a:r>
            <a:r>
              <a:rPr lang="hu-HU" dirty="0" smtClean="0"/>
              <a:t> SIARD)</a:t>
            </a:r>
            <a:endParaRPr lang="en-GB" dirty="0"/>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0" name="Szövegdoboz 14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7" name="Szövegdoboz 156"/>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8" name="Szövegdoboz 157"/>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9" name="Szövegdoboz 158"/>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0" name="Szövegdoboz 159"/>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1" name="Szövegdoboz 160"/>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2" name="Szövegdoboz 161"/>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4" name="Szövegdoboz 16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5" name="Folyamatábra: Bekötés 16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78664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3" name="Egyenes összekötő 152"/>
          <p:cNvCxnSpPr/>
          <p:nvPr/>
        </p:nvCxnSpPr>
        <p:spPr>
          <a:xfrm flipH="1" flipV="1">
            <a:off x="2287920" y="755734"/>
            <a:ext cx="664896" cy="93591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5" name="Egyenes összekötő 154"/>
          <p:cNvCxnSpPr/>
          <p:nvPr/>
        </p:nvCxnSpPr>
        <p:spPr>
          <a:xfrm flipV="1">
            <a:off x="3029184" y="570397"/>
            <a:ext cx="507213" cy="112125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250068" y="1768018"/>
            <a:ext cx="702748" cy="289097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61" name="Csoportba foglalás 260"/>
          <p:cNvGrpSpPr/>
          <p:nvPr/>
        </p:nvGrpSpPr>
        <p:grpSpPr>
          <a:xfrm>
            <a:off x="2632046" y="576000"/>
            <a:ext cx="723133" cy="288000"/>
            <a:chOff x="2483768" y="4516014"/>
            <a:chExt cx="723133" cy="288000"/>
          </a:xfrm>
        </p:grpSpPr>
        <p:sp>
          <p:nvSpPr>
            <p:cNvPr id="262" name="Folyamatábra: Bekötés 261">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Szövegdoboz 262">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67" name="Téglalap 266"/>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2" name="Csoportba foglalás 271"/>
          <p:cNvGrpSpPr/>
          <p:nvPr/>
        </p:nvGrpSpPr>
        <p:grpSpPr>
          <a:xfrm>
            <a:off x="2718906" y="4732022"/>
            <a:ext cx="576000" cy="288000"/>
            <a:chOff x="2718906" y="4732022"/>
            <a:chExt cx="576000" cy="288000"/>
          </a:xfrm>
        </p:grpSpPr>
        <p:sp>
          <p:nvSpPr>
            <p:cNvPr id="273" name="Folyamatábra: Bekötés 272">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68" name="Szövegdoboz 167"/>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1 – SIP Creation on relational databases</a:t>
            </a:r>
          </a:p>
        </p:txBody>
      </p:sp>
      <p:sp>
        <p:nvSpPr>
          <p:cNvPr id="169" name="Szövegdoboz 168"/>
          <p:cNvSpPr txBox="1"/>
          <p:nvPr/>
        </p:nvSpPr>
        <p:spPr>
          <a:xfrm>
            <a:off x="6977877" y="1208822"/>
            <a:ext cx="2166123" cy="1938992"/>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Extracting </a:t>
            </a:r>
            <a:r>
              <a:rPr lang="en-US" sz="1200" dirty="0">
                <a:solidFill>
                  <a:schemeClr val="tx1">
                    <a:lumMod val="75000"/>
                    <a:lumOff val="25000"/>
                  </a:schemeClr>
                </a:solidFill>
              </a:rPr>
              <a:t>records from </a:t>
            </a:r>
            <a:r>
              <a:rPr lang="hu-HU" sz="1200" dirty="0" err="1" smtClean="0">
                <a:solidFill>
                  <a:schemeClr val="tx1">
                    <a:lumMod val="75000"/>
                    <a:lumOff val="25000"/>
                  </a:schemeClr>
                </a:solidFill>
              </a:rPr>
              <a:t>large</a:t>
            </a:r>
            <a:r>
              <a:rPr lang="hu-HU" sz="1200" dirty="0" smtClean="0">
                <a:solidFill>
                  <a:schemeClr val="tx1">
                    <a:lumMod val="75000"/>
                    <a:lumOff val="25000"/>
                  </a:schemeClr>
                </a:solidFill>
              </a:rPr>
              <a:t> </a:t>
            </a:r>
            <a:r>
              <a:rPr lang="en-US" sz="1200" dirty="0" smtClean="0">
                <a:solidFill>
                  <a:schemeClr val="tx1">
                    <a:lumMod val="75000"/>
                    <a:lumOff val="25000"/>
                  </a:schemeClr>
                </a:solidFill>
              </a:rPr>
              <a:t>database </a:t>
            </a:r>
            <a:r>
              <a:rPr lang="en-US" sz="1200" dirty="0">
                <a:solidFill>
                  <a:schemeClr val="tx1">
                    <a:lumMod val="75000"/>
                    <a:lumOff val="25000"/>
                  </a:schemeClr>
                </a:solidFill>
              </a:rPr>
              <a:t>containing </a:t>
            </a:r>
            <a:r>
              <a:rPr lang="en-US" sz="1200" dirty="0" err="1" smtClean="0">
                <a:solidFill>
                  <a:schemeClr val="tx1">
                    <a:lumMod val="75000"/>
                    <a:lumOff val="25000"/>
                  </a:schemeClr>
                </a:solidFill>
              </a:rPr>
              <a:t>docu</a:t>
            </a:r>
            <a:r>
              <a:rPr lang="hu-HU" sz="1200" dirty="0" smtClean="0">
                <a:solidFill>
                  <a:schemeClr val="tx1">
                    <a:lumMod val="75000"/>
                    <a:lumOff val="25000"/>
                  </a:schemeClr>
                </a:solidFill>
              </a:rPr>
              <a:t>-</a:t>
            </a:r>
            <a:r>
              <a:rPr lang="en-US" sz="1200" dirty="0" err="1" smtClean="0">
                <a:solidFill>
                  <a:schemeClr val="tx1">
                    <a:lumMod val="75000"/>
                    <a:lumOff val="25000"/>
                  </a:schemeClr>
                </a:solidFill>
              </a:rPr>
              <a:t>ments</a:t>
            </a:r>
            <a:r>
              <a:rPr lang="en-US" sz="1200" dirty="0">
                <a:solidFill>
                  <a:schemeClr val="tx1">
                    <a:lumMod val="75000"/>
                    <a:lumOff val="25000"/>
                  </a:schemeClr>
                </a:solidFill>
              </a:rPr>
              <a:t>.</a:t>
            </a:r>
          </a:p>
          <a:p>
            <a:r>
              <a:rPr lang="en-US" sz="1200" dirty="0">
                <a:solidFill>
                  <a:schemeClr val="tx1">
                    <a:lumMod val="75000"/>
                    <a:lumOff val="25000"/>
                  </a:schemeClr>
                </a:solidFill>
              </a:rPr>
              <a:t>The DNA will go to the producers site with the tool on a USB. The DNA will together with the producer use the tool and make extractions into two formats: SIARDDK and SIARD2.0.</a:t>
            </a:r>
            <a:endParaRPr lang="en-GB" sz="1200" dirty="0" smtClean="0">
              <a:solidFill>
                <a:schemeClr val="tx1">
                  <a:lumMod val="75000"/>
                  <a:lumOff val="25000"/>
                </a:schemeClr>
              </a:solidFill>
            </a:endParaRPr>
          </a:p>
        </p:txBody>
      </p:sp>
      <p:sp>
        <p:nvSpPr>
          <p:cNvPr id="170" name="Szövegdoboz 169"/>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4</a:t>
            </a:r>
            <a:r>
              <a:rPr lang="hu-HU" sz="1200" dirty="0" smtClean="0"/>
              <a:t>:</a:t>
            </a:r>
            <a:r>
              <a:rPr lang="en-GB" sz="1200" dirty="0" smtClean="0"/>
              <a:t> Extracting records from database (Data Set </a:t>
            </a:r>
            <a:r>
              <a:rPr lang="hu-HU" sz="1200" dirty="0" smtClean="0"/>
              <a:t>4</a:t>
            </a:r>
            <a:r>
              <a:rPr lang="en-GB" sz="1200" dirty="0" smtClean="0"/>
              <a:t>)</a:t>
            </a:r>
            <a:endParaRPr lang="en-GB" sz="1200" dirty="0"/>
          </a:p>
        </p:txBody>
      </p:sp>
      <p:sp>
        <p:nvSpPr>
          <p:cNvPr id="171" name="Szövegdoboz 170"/>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Danish National Archive</a:t>
            </a:r>
          </a:p>
        </p:txBody>
      </p:sp>
      <p:sp>
        <p:nvSpPr>
          <p:cNvPr id="172" name="Szövegdoboz 171"/>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 Magenta</a:t>
            </a:r>
          </a:p>
        </p:txBody>
      </p:sp>
      <p:sp>
        <p:nvSpPr>
          <p:cNvPr id="173" name="Szövegdoboz 172"/>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Phillip Mike </a:t>
            </a:r>
            <a:r>
              <a:rPr lang="en-GB" sz="1200" dirty="0" err="1" smtClean="0">
                <a:solidFill>
                  <a:schemeClr val="tx1">
                    <a:lumMod val="75000"/>
                    <a:lumOff val="25000"/>
                  </a:schemeClr>
                </a:solidFill>
              </a:rPr>
              <a:t>Tømmerholt</a:t>
            </a:r>
            <a:endParaRPr lang="en-GB" sz="1200" dirty="0" smtClean="0">
              <a:solidFill>
                <a:schemeClr val="tx1">
                  <a:lumMod val="75000"/>
                  <a:lumOff val="25000"/>
                </a:schemeClr>
              </a:solidFill>
            </a:endParaRPr>
          </a:p>
        </p:txBody>
      </p:sp>
      <p:sp>
        <p:nvSpPr>
          <p:cNvPr id="174" name="Szövegdoboz 173"/>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smtClean="0">
                <a:solidFill>
                  <a:schemeClr val="tx1">
                    <a:lumMod val="75000"/>
                    <a:lumOff val="25000"/>
                  </a:schemeClr>
                </a:solidFill>
              </a:rPr>
              <a:t>: pmt@sa.dk</a:t>
            </a:r>
          </a:p>
        </p:txBody>
      </p:sp>
      <p:graphicFrame>
        <p:nvGraphicFramePr>
          <p:cNvPr id="238" name="Táblázat 237"/>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43" name="Szövegdoboz 142"/>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44" name="Folyamatábra: Bekötés 143">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olyamatábra: Bekötés 144">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olyamatábra: Bekötés 14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Lekerekített téglalap 15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1" name="Folyamatábra: Bekötés 300"/>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Lekerekített téglalap 322"/>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24" name="Lekerekített téglalap 323"/>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25" name="Lekerekített téglalap 324"/>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26" name="Lekerekített téglalap 325"/>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27" name="Lekerekített téglalap 326"/>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28" name="Lekerekített téglalap 327"/>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29" name="Lekerekített téglalap 328"/>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30" name="Lekerekített téglalap 329"/>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31" name="Lekerekített téglalap 330"/>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32" name="Lekerekített téglalap 331"/>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33" name="Lekerekített téglalap 332"/>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34" name="Lekerekített téglalap 333"/>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35" name="Lekerekített téglalap 334"/>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36" name="Lekerekített téglalap 335"/>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37" name="Téglalap 336"/>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38" name="Téglalap 337"/>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39" name="Téglalap 338"/>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40" name="Téglalap 339"/>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41" name="Lekerekített téglalap 340"/>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42" name="Lekerekített téglalap 341"/>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43" name="Lekerekített téglalap 342"/>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44" name="Lekerekített téglalap 343"/>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45" name="Lekerekített téglalap 344"/>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69" name="Folyamatábra: Bekötés 368">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0" name="Folyamatábra: Bekötés 369">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Folyamatábra: Bekötés 370">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Folyamatábra: Bekötés 371">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Folyamatábra: Bekötés 372">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4" name="Folyamatábra: Bekötés 373">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Folyamatábra: Bekötés 374">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6" name="Folyamatábra: Bekötés 375">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7" name="Folyamatábra: Bekötés 376">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8" name="Folyamatábra: Bekötés 377">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9" name="Folyamatábra: Bekötés 378">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Folyamatábra: Bekötés 379">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1" name="Folyamatábra: Bekötés 380">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2" name="Folyamatábra: Bekötés 381">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3" name="Folyamatábra: Bekötés 382">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4" name="Folyamatábra: Bekötés 383">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5" name="Folyamatábra: Bekötés 384">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6" name="Folyamatábra: Bekötés 385">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Folyamatábra: Bekötés 386">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Folyamatábra: Bekötés 387">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Folyamatábra: Bekötés 388">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Folyamatábra: Bekötés 389">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Folyamatábra: Bekötés 390">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Szövegdoboz 135"/>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hu-HU" dirty="0" err="1" smtClean="0"/>
              <a:t>Relational</a:t>
            </a:r>
            <a:r>
              <a:rPr lang="hu-HU" dirty="0" smtClean="0"/>
              <a:t> DB </a:t>
            </a:r>
            <a:r>
              <a:rPr lang="hu-HU" dirty="0" err="1" smtClean="0"/>
              <a:t>based</a:t>
            </a:r>
            <a:r>
              <a:rPr lang="hu-HU" dirty="0" smtClean="0"/>
              <a:t> </a:t>
            </a:r>
            <a:r>
              <a:rPr lang="hu-HU" dirty="0" err="1" smtClean="0"/>
              <a:t>on</a:t>
            </a:r>
            <a:r>
              <a:rPr lang="hu-HU" dirty="0" smtClean="0"/>
              <a:t> SIARD)</a:t>
            </a:r>
            <a:endParaRPr lang="en-GB" dirty="0"/>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6" name="Szövegdoboz 14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7" name="Szövegdoboz 14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8" name="Szövegdoboz 14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0" name="Szövegdoboz 14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7" name="Szövegdoboz 156"/>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8" name="Szövegdoboz 157"/>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9" name="Szövegdoboz 158"/>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0" name="Szövegdoboz 159"/>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1" name="Szövegdoboz 160"/>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2" name="Szövegdoboz 161"/>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4" name="Szövegdoboz 16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5" name="Folyamatábra: Bekötés 16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78664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8" name="Egyenes összekötő 127"/>
          <p:cNvCxnSpPr/>
          <p:nvPr/>
        </p:nvCxnSpPr>
        <p:spPr>
          <a:xfrm flipH="1" flipV="1">
            <a:off x="2287920" y="755735"/>
            <a:ext cx="611908" cy="117163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p:nvPr/>
        </p:nvCxnSpPr>
        <p:spPr>
          <a:xfrm flipV="1">
            <a:off x="2992012" y="1868723"/>
            <a:ext cx="1257284" cy="9683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p:nvPr/>
        </p:nvCxnSpPr>
        <p:spPr>
          <a:xfrm flipV="1">
            <a:off x="2459687" y="2019556"/>
            <a:ext cx="478325" cy="282269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53" name="Téglalap 252"/>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Szövegdoboz 136"/>
          <p:cNvSpPr txBox="1"/>
          <p:nvPr/>
        </p:nvSpPr>
        <p:spPr>
          <a:xfrm>
            <a:off x="6959526" y="-4187"/>
            <a:ext cx="2269141" cy="415498"/>
          </a:xfrm>
          <a:prstGeom prst="rect">
            <a:avLst/>
          </a:prstGeom>
          <a:noFill/>
        </p:spPr>
        <p:txBody>
          <a:bodyPr wrap="square" rtlCol="0">
            <a:spAutoFit/>
          </a:bodyPr>
          <a:lstStyle/>
          <a:p>
            <a:pPr>
              <a:lnSpc>
                <a:spcPct val="150000"/>
              </a:lnSpc>
            </a:pPr>
            <a:r>
              <a:rPr lang="hu-HU" sz="1400" dirty="0" smtClean="0">
                <a:solidFill>
                  <a:schemeClr val="tx1">
                    <a:lumMod val="75000"/>
                    <a:lumOff val="25000"/>
                  </a:schemeClr>
                </a:solidFill>
              </a:rPr>
              <a:t>ERMS</a:t>
            </a:r>
            <a:r>
              <a:rPr lang="en-US" sz="1400" dirty="0" smtClean="0">
                <a:solidFill>
                  <a:schemeClr val="tx1">
                    <a:lumMod val="75000"/>
                    <a:lumOff val="25000"/>
                  </a:schemeClr>
                </a:solidFill>
              </a:rPr>
              <a:t> Export Module</a:t>
            </a:r>
          </a:p>
        </p:txBody>
      </p:sp>
      <p:sp>
        <p:nvSpPr>
          <p:cNvPr id="138" name="Szövegdoboz 137"/>
          <p:cNvSpPr txBox="1"/>
          <p:nvPr/>
        </p:nvSpPr>
        <p:spPr>
          <a:xfrm>
            <a:off x="6977876" y="411510"/>
            <a:ext cx="2166123" cy="1384995"/>
          </a:xfrm>
          <a:prstGeom prst="rect">
            <a:avLst/>
          </a:prstGeom>
          <a:noFill/>
        </p:spPr>
        <p:txBody>
          <a:bodyPr wrap="square" rtlCol="0">
            <a:spAutoFit/>
          </a:bodyPr>
          <a:lstStyle/>
          <a:p>
            <a:pPr algn="just"/>
            <a:r>
              <a:rPr lang="en-US" sz="1200" dirty="0">
                <a:solidFill>
                  <a:schemeClr val="tx1">
                    <a:lumMod val="75000"/>
                    <a:lumOff val="25000"/>
                  </a:schemeClr>
                </a:solidFill>
              </a:rPr>
              <a:t>ERMS Export Module exports data from ERMS to E-ARK SMURF ERMS format. It uses CMIS (Content Management Interoperability Services) standard for interaction with ERMS</a:t>
            </a:r>
            <a:r>
              <a:rPr lang="en-US" sz="1200" dirty="0" smtClean="0">
                <a:solidFill>
                  <a:schemeClr val="tx1">
                    <a:lumMod val="75000"/>
                    <a:lumOff val="25000"/>
                  </a:schemeClr>
                </a:solidFill>
              </a:rPr>
              <a:t>.</a:t>
            </a:r>
          </a:p>
        </p:txBody>
      </p:sp>
      <p:sp>
        <p:nvSpPr>
          <p:cNvPr id="139" name="Szövegdoboz 138"/>
          <p:cNvSpPr txBox="1"/>
          <p:nvPr/>
        </p:nvSpPr>
        <p:spPr>
          <a:xfrm>
            <a:off x="6976556" y="3950935"/>
            <a:ext cx="2164932" cy="276999"/>
          </a:xfrm>
          <a:prstGeom prst="rect">
            <a:avLst/>
          </a:prstGeom>
          <a:noFill/>
        </p:spPr>
        <p:txBody>
          <a:bodyPr wrap="square" rtlCol="0">
            <a:spAutoFit/>
          </a:bodyPr>
          <a:lstStyle/>
          <a:p>
            <a:r>
              <a:rPr lang="en-US" sz="1200" smtClean="0">
                <a:solidFill>
                  <a:schemeClr val="tx1">
                    <a:lumMod val="75000"/>
                    <a:lumOff val="25000"/>
                  </a:schemeClr>
                </a:solidFill>
              </a:rPr>
              <a:t>Developer: Magenta</a:t>
            </a:r>
          </a:p>
        </p:txBody>
      </p:sp>
      <p:sp>
        <p:nvSpPr>
          <p:cNvPr id="151" name="Szövegdoboz 150"/>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53" name="Szövegdoboz 152"/>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User Manual</a:t>
            </a:r>
            <a:endParaRPr lang="en-US" sz="1200" dirty="0" smtClean="0">
              <a:solidFill>
                <a:schemeClr val="tx1">
                  <a:lumMod val="65000"/>
                  <a:lumOff val="35000"/>
                </a:schemeClr>
              </a:solidFill>
            </a:endParaRPr>
          </a:p>
        </p:txBody>
      </p:sp>
      <p:sp>
        <p:nvSpPr>
          <p:cNvPr id="155" name="Szövegdoboz 154"/>
          <p:cNvSpPr txBox="1"/>
          <p:nvPr/>
        </p:nvSpPr>
        <p:spPr>
          <a:xfrm>
            <a:off x="7523487" y="4822582"/>
            <a:ext cx="164907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grpSp>
        <p:nvGrpSpPr>
          <p:cNvPr id="251" name="Csoportba foglalás 250"/>
          <p:cNvGrpSpPr/>
          <p:nvPr/>
        </p:nvGrpSpPr>
        <p:grpSpPr>
          <a:xfrm>
            <a:off x="2718906" y="4732022"/>
            <a:ext cx="576000" cy="288000"/>
            <a:chOff x="2718906" y="4732022"/>
            <a:chExt cx="576000" cy="288000"/>
          </a:xfrm>
        </p:grpSpPr>
        <p:sp>
          <p:nvSpPr>
            <p:cNvPr id="252" name="Folyamatábra: Bekötés 25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5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5" name="Csoportba foglalás 254"/>
          <p:cNvGrpSpPr/>
          <p:nvPr/>
        </p:nvGrpSpPr>
        <p:grpSpPr>
          <a:xfrm>
            <a:off x="2632046" y="576000"/>
            <a:ext cx="723133" cy="288000"/>
            <a:chOff x="2632046" y="627566"/>
            <a:chExt cx="723133" cy="288000"/>
          </a:xfrm>
        </p:grpSpPr>
        <p:sp>
          <p:nvSpPr>
            <p:cNvPr id="256" name="Folyamatábra: Bekötés 255">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Szövegdoboz 256">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0" name="Folyamatábra: Bekötés 139">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olyamatábra: Bekötés 140">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olyamatábra: Bekötés 141">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Lekerekített téglalap 237"/>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39" name="Lekerekített téglalap 238"/>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0" name="Lekerekített téglalap 239"/>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1" name="Lekerekített téglalap 240"/>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2" name="Lekerekített téglalap 241"/>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43" name="Lekerekített téglalap 242"/>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44" name="Lekerekített téglalap 24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47" name="Lekerekített téglalap 246"/>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48" name="Lekerekített téglalap 247"/>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8" name="Lekerekített téglalap 257"/>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59" name="Lekerekített téglalap 258"/>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0" name="Lekerekített téglalap 259"/>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1" name="Lekerekített téglalap 26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2" name="Téglalap 26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3" name="Téglalap 26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4" name="Téglalap 26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5" name="Téglalap 26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6" name="Lekerekített téglalap 26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1" name="Táblázat 270"/>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2" name="Folyamatábra: Bekötés 271">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Lekerekített téglalap 30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4" name="Lekerekített téglalap 303"/>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3" name="Szövegdoboz 13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34" name="Szövegdoboz 13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5" name="Szövegdoboz 134"/>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4" name="Szövegdoboz 143"/>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5" name="Szövegdoboz 144"/>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6" name="Szövegdoboz 145"/>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7" name="Szövegdoboz 146"/>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8" name="Szövegdoboz 147"/>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9" name="Szövegdoboz 148"/>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0" name="Szövegdoboz 14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8" name="Szövegdoboz 15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9" name="Szövegdoboz 15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0" name="Szövegdoboz 15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1" name="Szövegdoboz 16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2" name="Szövegdoboz 16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4" name="Szövegdoboz 163"/>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5" name="Szövegdoboz 164"/>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6" name="Folyamatábra: Bekötés 165">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73718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zövegdoboz 69"/>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en-US" dirty="0" smtClean="0"/>
              <a:t>ERMS</a:t>
            </a:r>
            <a:r>
              <a:rPr lang="hu-HU" dirty="0" smtClean="0"/>
              <a:t>)</a:t>
            </a:r>
            <a:endParaRPr lang="en-GB" dirty="0"/>
          </a:p>
        </p:txBody>
      </p:sp>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2015862"/>
            <a:ext cx="822156" cy="211849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039490" y="2015862"/>
            <a:ext cx="733318" cy="229989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2849176" y="1122537"/>
            <a:ext cx="1139015" cy="81695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2864992" y="1316337"/>
            <a:ext cx="1212595" cy="60734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a:off x="2864992" y="1977678"/>
            <a:ext cx="1411102" cy="3178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484888" cy="118376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H="1" flipV="1">
            <a:off x="2007975" y="1172761"/>
            <a:ext cx="764833" cy="76673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847397" cy="58402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1879283" y="1507532"/>
            <a:ext cx="893525" cy="43196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952978" cy="30424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5" name="Egyenes összekötő 204"/>
          <p:cNvCxnSpPr/>
          <p:nvPr/>
        </p:nvCxnSpPr>
        <p:spPr>
          <a:xfrm flipH="1" flipV="1">
            <a:off x="1749888" y="1972980"/>
            <a:ext cx="1007104" cy="46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6" name="Egyenes összekötő 205"/>
          <p:cNvCxnSpPr/>
          <p:nvPr/>
        </p:nvCxnSpPr>
        <p:spPr>
          <a:xfrm flipH="1">
            <a:off x="1718726" y="1977678"/>
            <a:ext cx="1038266" cy="16391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7" name="Egyenes összekötő 206"/>
          <p:cNvCxnSpPr/>
          <p:nvPr/>
        </p:nvCxnSpPr>
        <p:spPr>
          <a:xfrm flipH="1">
            <a:off x="1684990" y="1977678"/>
            <a:ext cx="1072002" cy="49700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2" name="Csoportba foglalás 231"/>
          <p:cNvGrpSpPr/>
          <p:nvPr/>
        </p:nvGrpSpPr>
        <p:grpSpPr>
          <a:xfrm>
            <a:off x="2632046" y="576000"/>
            <a:ext cx="723133" cy="288000"/>
            <a:chOff x="2483768" y="4516014"/>
            <a:chExt cx="723133" cy="288000"/>
          </a:xfrm>
        </p:grpSpPr>
        <p:sp>
          <p:nvSpPr>
            <p:cNvPr id="233" name="Folyamatábra: Bekötés 232">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Szövegdoboz 233">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38" name="Téglalap 237"/>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3" name="Csoportba foglalás 242"/>
          <p:cNvGrpSpPr/>
          <p:nvPr/>
        </p:nvGrpSpPr>
        <p:grpSpPr>
          <a:xfrm>
            <a:off x="2718906" y="4732022"/>
            <a:ext cx="576000" cy="288000"/>
            <a:chOff x="2718906" y="4732022"/>
            <a:chExt cx="576000" cy="288000"/>
          </a:xfrm>
        </p:grpSpPr>
        <p:sp>
          <p:nvSpPr>
            <p:cNvPr id="244" name="Folyamatábra: Bekötés 243">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08" name="Szövegdoboz 207"/>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2</a:t>
            </a:r>
            <a:r>
              <a:rPr lang="en-GB" dirty="0" smtClean="0"/>
              <a:t> – </a:t>
            </a:r>
            <a:r>
              <a:rPr lang="en-US" dirty="0"/>
              <a:t>SIP creation and ingest of records</a:t>
            </a:r>
            <a:endParaRPr lang="en-GB" dirty="0" smtClean="0"/>
          </a:p>
        </p:txBody>
      </p:sp>
      <p:sp>
        <p:nvSpPr>
          <p:cNvPr id="209" name="Szövegdoboz 208"/>
          <p:cNvSpPr txBox="1"/>
          <p:nvPr/>
        </p:nvSpPr>
        <p:spPr>
          <a:xfrm>
            <a:off x="6977877" y="1321480"/>
            <a:ext cx="2166123" cy="1754326"/>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Extract  </a:t>
            </a:r>
            <a:r>
              <a:rPr lang="en-US" sz="1200" dirty="0" err="1" smtClean="0">
                <a:solidFill>
                  <a:schemeClr val="tx1">
                    <a:lumMod val="75000"/>
                    <a:lumOff val="25000"/>
                  </a:schemeClr>
                </a:solidFill>
              </a:rPr>
              <a:t>unstructu</a:t>
            </a:r>
            <a:r>
              <a:rPr lang="hu-HU" sz="1200" dirty="0" smtClean="0">
                <a:solidFill>
                  <a:schemeClr val="tx1">
                    <a:lumMod val="75000"/>
                    <a:lumOff val="25000"/>
                  </a:schemeClr>
                </a:solidFill>
              </a:rPr>
              <a:t>-</a:t>
            </a:r>
            <a:r>
              <a:rPr lang="en-US" sz="1200" dirty="0" smtClean="0">
                <a:solidFill>
                  <a:schemeClr val="tx1">
                    <a:lumMod val="75000"/>
                    <a:lumOff val="25000"/>
                  </a:schemeClr>
                </a:solidFill>
              </a:rPr>
              <a:t>red </a:t>
            </a:r>
            <a:r>
              <a:rPr lang="en-US" sz="1200" dirty="0">
                <a:solidFill>
                  <a:schemeClr val="tx1">
                    <a:lumMod val="75000"/>
                    <a:lumOff val="25000"/>
                  </a:schemeClr>
                </a:solidFill>
              </a:rPr>
              <a:t>records from EDRMS based on the Norwegian NOARK standard. Convert NOARK format to MoReq2010. Create SIP using </a:t>
            </a:r>
            <a:r>
              <a:rPr lang="en-US" sz="1200" dirty="0" err="1">
                <a:solidFill>
                  <a:schemeClr val="tx1">
                    <a:lumMod val="75000"/>
                    <a:lumOff val="25000"/>
                  </a:schemeClr>
                </a:solidFill>
              </a:rPr>
              <a:t>ESSArch</a:t>
            </a:r>
            <a:r>
              <a:rPr lang="en-US" sz="1200" dirty="0">
                <a:solidFill>
                  <a:schemeClr val="tx1">
                    <a:lumMod val="75000"/>
                    <a:lumOff val="25000"/>
                  </a:schemeClr>
                </a:solidFill>
              </a:rPr>
              <a:t> Tools. Ingest the SIP to the repository using </a:t>
            </a:r>
            <a:r>
              <a:rPr lang="en-US" sz="1200" dirty="0" err="1">
                <a:solidFill>
                  <a:schemeClr val="tx1">
                    <a:lumMod val="75000"/>
                    <a:lumOff val="25000"/>
                  </a:schemeClr>
                </a:solidFill>
              </a:rPr>
              <a:t>ESSArch</a:t>
            </a:r>
            <a:r>
              <a:rPr lang="en-US" sz="1200" dirty="0">
                <a:solidFill>
                  <a:schemeClr val="tx1">
                    <a:lumMod val="75000"/>
                    <a:lumOff val="25000"/>
                  </a:schemeClr>
                </a:solidFill>
              </a:rPr>
              <a:t> Preservation Platform, for further evaluation. </a:t>
            </a:r>
            <a:endParaRPr lang="en-GB" sz="1200" dirty="0" smtClean="0">
              <a:solidFill>
                <a:schemeClr val="tx1">
                  <a:lumMod val="75000"/>
                  <a:lumOff val="25000"/>
                </a:schemeClr>
              </a:solidFill>
            </a:endParaRPr>
          </a:p>
        </p:txBody>
      </p:sp>
      <p:sp>
        <p:nvSpPr>
          <p:cNvPr id="210" name="Szövegdoboz 209"/>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1</a:t>
            </a:r>
            <a:r>
              <a:rPr lang="hu-HU" sz="1200" dirty="0"/>
              <a:t>:</a:t>
            </a:r>
            <a:r>
              <a:rPr lang="en-GB" sz="1200" dirty="0" smtClean="0"/>
              <a:t> </a:t>
            </a:r>
            <a:r>
              <a:rPr lang="en-US" sz="1200" dirty="0"/>
              <a:t>SIP Creation and Ingest of unstructured records (Data Set 1)</a:t>
            </a:r>
            <a:endParaRPr lang="en-GB" sz="1200" dirty="0"/>
          </a:p>
        </p:txBody>
      </p:sp>
      <p:sp>
        <p:nvSpPr>
          <p:cNvPr id="211" name="Szövegdoboz 210"/>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a:t>
            </a:r>
            <a:r>
              <a:rPr lang="hu-HU" sz="1200" dirty="0" smtClean="0">
                <a:solidFill>
                  <a:schemeClr val="tx1">
                    <a:lumMod val="75000"/>
                    <a:lumOff val="25000"/>
                  </a:schemeClr>
                </a:solidFill>
              </a:rPr>
              <a:t>s of </a:t>
            </a:r>
            <a:r>
              <a:rPr lang="hu-HU" sz="1200" dirty="0" err="1" smtClean="0">
                <a:solidFill>
                  <a:schemeClr val="tx1">
                    <a:lumMod val="75000"/>
                    <a:lumOff val="25000"/>
                  </a:schemeClr>
                </a:solidFill>
              </a:rPr>
              <a:t>Norway</a:t>
            </a:r>
            <a:endParaRPr lang="en-GB" sz="1200" dirty="0" smtClean="0">
              <a:solidFill>
                <a:schemeClr val="tx1">
                  <a:lumMod val="75000"/>
                  <a:lumOff val="25000"/>
                </a:schemeClr>
              </a:solidFill>
            </a:endParaRPr>
          </a:p>
        </p:txBody>
      </p:sp>
      <p:sp>
        <p:nvSpPr>
          <p:cNvPr id="212" name="Szövegdoboz 211"/>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p>
        </p:txBody>
      </p:sp>
      <p:sp>
        <p:nvSpPr>
          <p:cNvPr id="213" name="Szövegdoboz 212"/>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a:solidFill>
                  <a:schemeClr val="tx1">
                    <a:lumMod val="75000"/>
                    <a:lumOff val="25000"/>
                  </a:schemeClr>
                </a:solidFill>
              </a:rPr>
              <a:t>Arne-</a:t>
            </a:r>
            <a:r>
              <a:rPr lang="en-GB" sz="1200" dirty="0" err="1">
                <a:solidFill>
                  <a:schemeClr val="tx1">
                    <a:lumMod val="75000"/>
                    <a:lumOff val="25000"/>
                  </a:schemeClr>
                </a:solidFill>
              </a:rPr>
              <a:t>Kristian</a:t>
            </a:r>
            <a:r>
              <a:rPr lang="en-GB" sz="1200" dirty="0">
                <a:solidFill>
                  <a:schemeClr val="tx1">
                    <a:lumMod val="75000"/>
                    <a:lumOff val="25000"/>
                  </a:schemeClr>
                </a:solidFill>
              </a:rPr>
              <a:t> </a:t>
            </a:r>
            <a:r>
              <a:rPr lang="en-GB" sz="1200" dirty="0" err="1">
                <a:solidFill>
                  <a:schemeClr val="tx1">
                    <a:lumMod val="75000"/>
                    <a:lumOff val="25000"/>
                  </a:schemeClr>
                </a:solidFill>
              </a:rPr>
              <a:t>Groven</a:t>
            </a:r>
            <a:endParaRPr lang="en-GB" sz="1200" dirty="0" smtClean="0">
              <a:solidFill>
                <a:schemeClr val="tx1">
                  <a:lumMod val="75000"/>
                  <a:lumOff val="25000"/>
                </a:schemeClr>
              </a:solidFill>
            </a:endParaRPr>
          </a:p>
        </p:txBody>
      </p:sp>
      <p:sp>
        <p:nvSpPr>
          <p:cNvPr id="214" name="Szövegdoboz 213"/>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arngro@arkivverket.no</a:t>
            </a:r>
            <a:endParaRPr lang="en-GB" sz="1200" dirty="0" smtClean="0">
              <a:solidFill>
                <a:schemeClr val="tx1">
                  <a:lumMod val="75000"/>
                  <a:lumOff val="25000"/>
                </a:schemeClr>
              </a:solidFill>
            </a:endParaRPr>
          </a:p>
        </p:txBody>
      </p:sp>
      <p:sp>
        <p:nvSpPr>
          <p:cNvPr id="215" name="Szövegdoboz 214"/>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216" name="Szövegdoboz 215"/>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graphicFrame>
        <p:nvGraphicFramePr>
          <p:cNvPr id="217" name="Táblázat 216"/>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18" name="Folyamatábra: Bekötés 217">
            <a:hlinkClick r:id="rId8"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9"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10"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11"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a:hlinkClick r:id="rId12"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Folyamatábra: Bekötés 222">
            <a:hlinkClick r:id="rId13"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Folyamatábra: Bekötés 223">
            <a:hlinkClick r:id="rId14"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6"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7"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8"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19"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0"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21"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2"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3"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4"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olyamatábra: Bekötés 156">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Lekerekített téglalap 159"/>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83" name="Folyamatábra: Bekötés 28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Lekerekített téglalap 304"/>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06" name="Lekerekített téglalap 305"/>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07" name="Lekerekített téglalap 306"/>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8" name="Lekerekített téglalap 30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15" name="Lekerekített téglalap 314"/>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16" name="Lekerekített téglalap 315"/>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7" name="Lekerekített téglalap 316"/>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8" name="Lekerekített téglalap 317"/>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9" name="Téglalap 318"/>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20" name="Téglalap 319"/>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21" name="Téglalap 320"/>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22" name="Téglalap 321"/>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23" name="Lekerekített téglalap 32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24" name="Lekerekített téglalap 32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25" name="Lekerekített téglalap 32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6" name="Lekerekített téglalap 325"/>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7" name="Lekerekített téglalap 326"/>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51" name="Folyamatábra: Bekötés 350">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2" name="Folyamatábra: Bekötés 351">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Folyamatábra: Bekötés 352">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Folyamatábra: Bekötés 353">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Folyamatábra: Bekötés 354">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Folyamatábra: Bekötés 355">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olyamatábra: Bekötés 356">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Folyamatábra: Bekötés 357">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Folyamatábra: Bekötés 358">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Folyamatábra: Bekötés 359">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Folyamatábra: Bekötés 360">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Folyamatábra: Bekötés 361">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Folyamatábra: Bekötés 362">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olyamatábra: Bekötés 363">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Folyamatábra: Bekötés 364">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6" name="Folyamatábra: Bekötés 365">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Folyamatábra: Bekötés 366">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8" name="Folyamatábra: Bekötés 367">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Folyamatábra: Bekötés 368">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0" name="Folyamatábra: Bekötés 369">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Folyamatábra: Bekötés 370">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Folyamatábra: Bekötés 371">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Folyamatábra: Bekötés 372">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Szövegdoboz 145"/>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7" name="Szövegdoboz 146"/>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8" name="Szövegdoboz 147"/>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9" name="Szövegdoboz 148"/>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50" name="Szövegdoboz 14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1" name="Szövegdoboz 150"/>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3" name="Szövegdoboz 15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61" name="Szövegdoboz 160"/>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62" name="Szövegdoboz 161"/>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64" name="Szövegdoboz 163"/>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65" name="Szövegdoboz 164"/>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6" name="Szövegdoboz 165"/>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7" name="Szövegdoboz 166"/>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8" name="Szövegdoboz 167"/>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9" name="Szövegdoboz 168"/>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5" name="Szövegdoboz 174"/>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76" name="Folyamatábra: Bekötés 175">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0109176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zövegdoboz 69"/>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en-US" dirty="0" smtClean="0"/>
              <a:t>ERMS</a:t>
            </a:r>
            <a:r>
              <a:rPr lang="hu-HU" dirty="0" smtClean="0"/>
              <a:t>)</a:t>
            </a:r>
            <a:endParaRPr lang="en-GB" dirty="0"/>
          </a:p>
        </p:txBody>
      </p:sp>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2015862"/>
            <a:ext cx="1002613" cy="211849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039490" y="2015862"/>
            <a:ext cx="913775" cy="229989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029633" y="1122537"/>
            <a:ext cx="958558" cy="81695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3029633" y="1316337"/>
            <a:ext cx="1047954" cy="62315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a:off x="3049212" y="1972980"/>
            <a:ext cx="1226882" cy="3648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665345" cy="118376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H="1" flipV="1">
            <a:off x="2007975" y="1172761"/>
            <a:ext cx="945290" cy="76673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1027854" cy="59984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1879284" y="1507532"/>
            <a:ext cx="1073981" cy="43196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1117619" cy="34242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749888" y="1972980"/>
            <a:ext cx="1187561" cy="46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a:off x="1718726" y="1977678"/>
            <a:ext cx="1218723" cy="16391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5" name="Egyenes összekötő 204"/>
          <p:cNvCxnSpPr/>
          <p:nvPr/>
        </p:nvCxnSpPr>
        <p:spPr>
          <a:xfrm flipH="1">
            <a:off x="1684990" y="1977678"/>
            <a:ext cx="1252459" cy="49700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06" name="Szövegdoboz 205"/>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2</a:t>
            </a:r>
            <a:r>
              <a:rPr lang="en-GB" dirty="0" smtClean="0"/>
              <a:t> – </a:t>
            </a:r>
            <a:r>
              <a:rPr lang="en-US" dirty="0"/>
              <a:t>SIP creation and ingest of records</a:t>
            </a:r>
            <a:endParaRPr lang="en-GB" dirty="0" smtClean="0"/>
          </a:p>
        </p:txBody>
      </p:sp>
      <p:sp>
        <p:nvSpPr>
          <p:cNvPr id="207" name="Szövegdoboz 206"/>
          <p:cNvSpPr txBox="1"/>
          <p:nvPr/>
        </p:nvSpPr>
        <p:spPr>
          <a:xfrm>
            <a:off x="6977877" y="1208822"/>
            <a:ext cx="2166123" cy="1754326"/>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Extract  </a:t>
            </a:r>
            <a:r>
              <a:rPr lang="en-US" sz="1200" dirty="0" err="1" smtClean="0">
                <a:solidFill>
                  <a:schemeClr val="tx1">
                    <a:lumMod val="75000"/>
                    <a:lumOff val="25000"/>
                  </a:schemeClr>
                </a:solidFill>
              </a:rPr>
              <a:t>unstructu</a:t>
            </a:r>
            <a:r>
              <a:rPr lang="hu-HU" sz="1200" dirty="0" smtClean="0">
                <a:solidFill>
                  <a:schemeClr val="tx1">
                    <a:lumMod val="75000"/>
                    <a:lumOff val="25000"/>
                  </a:schemeClr>
                </a:solidFill>
              </a:rPr>
              <a:t>-</a:t>
            </a:r>
            <a:r>
              <a:rPr lang="en-US" sz="1200" dirty="0" smtClean="0">
                <a:solidFill>
                  <a:schemeClr val="tx1">
                    <a:lumMod val="75000"/>
                    <a:lumOff val="25000"/>
                  </a:schemeClr>
                </a:solidFill>
              </a:rPr>
              <a:t>red </a:t>
            </a:r>
            <a:r>
              <a:rPr lang="en-US" sz="1200" dirty="0">
                <a:solidFill>
                  <a:schemeClr val="tx1">
                    <a:lumMod val="75000"/>
                    <a:lumOff val="25000"/>
                  </a:schemeClr>
                </a:solidFill>
              </a:rPr>
              <a:t>records from EDRMS based on the Norwegian NOARK standard. Convert NOARK format to MoReq2010. Create SIP using </a:t>
            </a:r>
            <a:r>
              <a:rPr lang="en-US" sz="1200" dirty="0" err="1">
                <a:solidFill>
                  <a:schemeClr val="tx1">
                    <a:lumMod val="75000"/>
                    <a:lumOff val="25000"/>
                  </a:schemeClr>
                </a:solidFill>
              </a:rPr>
              <a:t>ESSArch</a:t>
            </a:r>
            <a:r>
              <a:rPr lang="en-US" sz="1200" dirty="0">
                <a:solidFill>
                  <a:schemeClr val="tx1">
                    <a:lumMod val="75000"/>
                    <a:lumOff val="25000"/>
                  </a:schemeClr>
                </a:solidFill>
              </a:rPr>
              <a:t> Tools. Ingest the SIP to the repository using </a:t>
            </a:r>
            <a:r>
              <a:rPr lang="en-US" sz="1200" dirty="0" err="1">
                <a:solidFill>
                  <a:schemeClr val="tx1">
                    <a:lumMod val="75000"/>
                    <a:lumOff val="25000"/>
                  </a:schemeClr>
                </a:solidFill>
              </a:rPr>
              <a:t>ESSArch</a:t>
            </a:r>
            <a:r>
              <a:rPr lang="en-US" sz="1200" dirty="0">
                <a:solidFill>
                  <a:schemeClr val="tx1">
                    <a:lumMod val="75000"/>
                    <a:lumOff val="25000"/>
                  </a:schemeClr>
                </a:solidFill>
              </a:rPr>
              <a:t> Preservation Platform, for further evaluation. </a:t>
            </a:r>
            <a:endParaRPr lang="en-GB" sz="1200" dirty="0" smtClean="0">
              <a:solidFill>
                <a:schemeClr val="tx1">
                  <a:lumMod val="75000"/>
                  <a:lumOff val="25000"/>
                </a:schemeClr>
              </a:solidFill>
            </a:endParaRPr>
          </a:p>
        </p:txBody>
      </p:sp>
      <p:sp>
        <p:nvSpPr>
          <p:cNvPr id="208" name="Szövegdoboz 207"/>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2</a:t>
            </a:r>
            <a:r>
              <a:rPr lang="hu-HU" sz="1200" dirty="0"/>
              <a:t>:</a:t>
            </a:r>
            <a:r>
              <a:rPr lang="en-GB" sz="1200" dirty="0" smtClean="0"/>
              <a:t> </a:t>
            </a:r>
            <a:r>
              <a:rPr lang="en-US" sz="1200" dirty="0"/>
              <a:t>SIP Creation and Ingest of unstructured records (Data Set </a:t>
            </a:r>
            <a:r>
              <a:rPr lang="hu-HU" sz="1200" dirty="0" smtClean="0"/>
              <a:t>2</a:t>
            </a:r>
            <a:r>
              <a:rPr lang="en-US" sz="1200" dirty="0" smtClean="0"/>
              <a:t>)</a:t>
            </a:r>
            <a:endParaRPr lang="en-GB" sz="1200" dirty="0"/>
          </a:p>
        </p:txBody>
      </p:sp>
      <p:sp>
        <p:nvSpPr>
          <p:cNvPr id="209" name="Szövegdoboz 208"/>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a:t>
            </a:r>
            <a:r>
              <a:rPr lang="hu-HU" sz="1200" dirty="0" smtClean="0">
                <a:solidFill>
                  <a:schemeClr val="tx1">
                    <a:lumMod val="75000"/>
                    <a:lumOff val="25000"/>
                  </a:schemeClr>
                </a:solidFill>
              </a:rPr>
              <a:t>s of </a:t>
            </a:r>
            <a:r>
              <a:rPr lang="hu-HU" sz="1200" dirty="0" err="1" smtClean="0">
                <a:solidFill>
                  <a:schemeClr val="tx1">
                    <a:lumMod val="75000"/>
                    <a:lumOff val="25000"/>
                  </a:schemeClr>
                </a:solidFill>
              </a:rPr>
              <a:t>Norway</a:t>
            </a:r>
            <a:endParaRPr lang="en-GB" sz="1200" dirty="0" smtClean="0">
              <a:solidFill>
                <a:schemeClr val="tx1">
                  <a:lumMod val="75000"/>
                  <a:lumOff val="25000"/>
                </a:schemeClr>
              </a:solidFill>
            </a:endParaRPr>
          </a:p>
        </p:txBody>
      </p:sp>
      <p:sp>
        <p:nvSpPr>
          <p:cNvPr id="210" name="Szövegdoboz 209"/>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p>
        </p:txBody>
      </p:sp>
      <p:sp>
        <p:nvSpPr>
          <p:cNvPr id="211" name="Szövegdoboz 210"/>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a:solidFill>
                  <a:schemeClr val="tx1">
                    <a:lumMod val="75000"/>
                    <a:lumOff val="25000"/>
                  </a:schemeClr>
                </a:solidFill>
              </a:rPr>
              <a:t>Arne-</a:t>
            </a:r>
            <a:r>
              <a:rPr lang="en-GB" sz="1200" dirty="0" err="1">
                <a:solidFill>
                  <a:schemeClr val="tx1">
                    <a:lumMod val="75000"/>
                    <a:lumOff val="25000"/>
                  </a:schemeClr>
                </a:solidFill>
              </a:rPr>
              <a:t>Kristian</a:t>
            </a:r>
            <a:r>
              <a:rPr lang="en-GB" sz="1200" dirty="0">
                <a:solidFill>
                  <a:schemeClr val="tx1">
                    <a:lumMod val="75000"/>
                    <a:lumOff val="25000"/>
                  </a:schemeClr>
                </a:solidFill>
              </a:rPr>
              <a:t> </a:t>
            </a:r>
            <a:r>
              <a:rPr lang="en-GB" sz="1200" dirty="0" err="1">
                <a:solidFill>
                  <a:schemeClr val="tx1">
                    <a:lumMod val="75000"/>
                    <a:lumOff val="25000"/>
                  </a:schemeClr>
                </a:solidFill>
              </a:rPr>
              <a:t>Groven</a:t>
            </a:r>
            <a:endParaRPr lang="en-GB" sz="1200" dirty="0" smtClean="0">
              <a:solidFill>
                <a:schemeClr val="tx1">
                  <a:lumMod val="75000"/>
                  <a:lumOff val="25000"/>
                </a:schemeClr>
              </a:solidFill>
            </a:endParaRPr>
          </a:p>
        </p:txBody>
      </p:sp>
      <p:sp>
        <p:nvSpPr>
          <p:cNvPr id="212" name="Szövegdoboz 211"/>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arngro@arkivverket.no</a:t>
            </a:r>
            <a:endParaRPr lang="en-GB" sz="1200" dirty="0" smtClean="0">
              <a:solidFill>
                <a:schemeClr val="tx1">
                  <a:lumMod val="75000"/>
                  <a:lumOff val="25000"/>
                </a:schemeClr>
              </a:solidFill>
            </a:endParaRPr>
          </a:p>
        </p:txBody>
      </p:sp>
      <p:graphicFrame>
        <p:nvGraphicFramePr>
          <p:cNvPr id="215" name="Táblázat 214"/>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16" name="Folyamatábra: Bekötés 215">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Szövegdoboz 151"/>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6" name="Szövegdoboz 155"/>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57" name="Folyamatábra: Bekötés 156">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Folyamatábra: Bekötés 157">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Lekerekített téglalap 16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27" name="Folyamatábra: Bekötés 326"/>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Lekerekített téglalap 348"/>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50" name="Lekerekített téglalap 349"/>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51" name="Lekerekített téglalap 350"/>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52" name="Lekerekített téglalap 351"/>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53" name="Lekerekített téglalap 352"/>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54" name="Lekerekített téglalap 353"/>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55" name="Lekerekített téglalap 354"/>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56" name="Lekerekített téglalap 355"/>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57" name="Lekerekített téglalap 356"/>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58" name="Lekerekített téglalap 357"/>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59" name="Lekerekített téglalap 358"/>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60" name="Lekerekített téglalap 359"/>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61" name="Lekerekített téglalap 360"/>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62" name="Lekerekített téglalap 361"/>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63" name="Téglalap 362"/>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64" name="Téglalap 363"/>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65" name="Téglalap 364"/>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66" name="Téglalap 365"/>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67" name="Lekerekített téglalap 366"/>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68" name="Lekerekített téglalap 367"/>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69" name="Lekerekített téglalap 368"/>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70" name="Lekerekített téglalap 369"/>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71" name="Lekerekített téglalap 370"/>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95" name="Folyamatábra: Bekötés 394">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Folyamatábra: Bekötés 395">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Folyamatábra: Bekötés 396">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8" name="Folyamatábra: Bekötés 397">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Folyamatábra: Bekötés 398">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0" name="Folyamatábra: Bekötés 399">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1" name="Folyamatábra: Bekötés 400">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olyamatábra: Bekötés 401">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olyamatábra: Bekötés 402">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Folyamatábra: Bekötés 403">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5" name="Folyamatábra: Bekötés 404">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6" name="Folyamatábra: Bekötés 405">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7" name="Folyamatábra: Bekötés 406">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8" name="Folyamatábra: Bekötés 407">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Folyamatábra: Bekötés 408">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Folyamatábra: Bekötés 409">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1" name="Folyamatábra: Bekötés 410">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 name="Folyamatábra: Bekötés 411">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Folyamatábra: Bekötés 412">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Folyamatábra: Bekötés 413">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Folyamatábra: Bekötés 414">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Folyamatábra: Bekötés 415">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Folyamatábra: Bekötés 416">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Szövegdoboz 145"/>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7" name="Szövegdoboz 146"/>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8" name="Szövegdoboz 147"/>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9" name="Szövegdoboz 148"/>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50" name="Szövegdoboz 14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1" name="Szövegdoboz 150"/>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3" name="Szövegdoboz 15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65" name="Szövegdoboz 164"/>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66" name="Szövegdoboz 165"/>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67" name="Szövegdoboz 166"/>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68" name="Szövegdoboz 167"/>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9" name="Szövegdoboz 168"/>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75" name="Szövegdoboz 17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76" name="Szövegdoboz 17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77" name="Szövegdoboz 17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8" name="Szövegdoboz 17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79" name="Folyamatábra: Bekötés 178">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91327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zövegdoboz 69"/>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r>
              <a:rPr lang="hu-HU" dirty="0" smtClean="0"/>
              <a:t/>
            </a:r>
            <a:br>
              <a:rPr lang="hu-HU" dirty="0" smtClean="0"/>
            </a:br>
            <a:r>
              <a:rPr lang="hu-HU" dirty="0" smtClean="0"/>
              <a:t>(</a:t>
            </a:r>
            <a:r>
              <a:rPr lang="hu-HU" dirty="0" err="1" smtClean="0"/>
              <a:t>Other</a:t>
            </a:r>
            <a:r>
              <a:rPr lang="hu-HU" dirty="0" smtClean="0"/>
              <a:t>)</a:t>
            </a:r>
            <a:endParaRPr lang="en-GB" dirty="0"/>
          </a:p>
        </p:txBody>
      </p:sp>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2195590"/>
            <a:ext cx="914340" cy="193876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039490" y="2195590"/>
            <a:ext cx="825502" cy="212016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2937000" y="1084353"/>
            <a:ext cx="1035375" cy="105723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2945400" y="1316337"/>
            <a:ext cx="1132187" cy="82525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2941212" y="2009463"/>
            <a:ext cx="1334882" cy="14824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577072" cy="134797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H="1" flipV="1">
            <a:off x="2007975" y="1172761"/>
            <a:ext cx="857017" cy="96882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939581" cy="76405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1879284" y="1507532"/>
            <a:ext cx="985708" cy="63405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1045162" cy="50633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49888" y="1972980"/>
            <a:ext cx="1115104" cy="18473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718726" y="2141590"/>
            <a:ext cx="1146266" cy="1612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a:off x="1684990" y="2157710"/>
            <a:ext cx="1180002" cy="31697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29" name="Csoportba foglalás 228"/>
          <p:cNvGrpSpPr/>
          <p:nvPr/>
        </p:nvGrpSpPr>
        <p:grpSpPr>
          <a:xfrm>
            <a:off x="2632046" y="576000"/>
            <a:ext cx="723133" cy="288000"/>
            <a:chOff x="2483768" y="4516014"/>
            <a:chExt cx="723133" cy="288000"/>
          </a:xfrm>
        </p:grpSpPr>
        <p:sp>
          <p:nvSpPr>
            <p:cNvPr id="230" name="Folyamatábra: Bekötés 229">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Szövegdoboz 230">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35" name="Téglalap 234"/>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0" name="Csoportba foglalás 239"/>
          <p:cNvGrpSpPr/>
          <p:nvPr/>
        </p:nvGrpSpPr>
        <p:grpSpPr>
          <a:xfrm>
            <a:off x="2718906" y="4732022"/>
            <a:ext cx="576000" cy="288000"/>
            <a:chOff x="2718906" y="4732022"/>
            <a:chExt cx="576000" cy="288000"/>
          </a:xfrm>
        </p:grpSpPr>
        <p:sp>
          <p:nvSpPr>
            <p:cNvPr id="241" name="Folyamatábra: Bekötés 240">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05" name="Szövegdoboz 204"/>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2</a:t>
            </a:r>
            <a:r>
              <a:rPr lang="en-GB" dirty="0" smtClean="0"/>
              <a:t> – </a:t>
            </a:r>
            <a:r>
              <a:rPr lang="en-US" dirty="0"/>
              <a:t>SIP creation and ingest of records</a:t>
            </a:r>
            <a:endParaRPr lang="en-GB" dirty="0" smtClean="0"/>
          </a:p>
        </p:txBody>
      </p:sp>
      <p:sp>
        <p:nvSpPr>
          <p:cNvPr id="206" name="Szövegdoboz 205"/>
          <p:cNvSpPr txBox="1"/>
          <p:nvPr/>
        </p:nvSpPr>
        <p:spPr>
          <a:xfrm>
            <a:off x="6977877" y="1227405"/>
            <a:ext cx="2166123" cy="1384995"/>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Extract </a:t>
            </a:r>
            <a:r>
              <a:rPr lang="en-US" sz="1200" dirty="0">
                <a:solidFill>
                  <a:schemeClr val="tx1">
                    <a:lumMod val="75000"/>
                    <a:lumOff val="25000"/>
                  </a:schemeClr>
                </a:solidFill>
              </a:rPr>
              <a:t>data from database, create SIPs for structured records using </a:t>
            </a:r>
            <a:r>
              <a:rPr lang="en-US" sz="1200" dirty="0" err="1">
                <a:solidFill>
                  <a:schemeClr val="tx1">
                    <a:lumMod val="75000"/>
                    <a:lumOff val="25000"/>
                  </a:schemeClr>
                </a:solidFill>
              </a:rPr>
              <a:t>ESSArch</a:t>
            </a:r>
            <a:r>
              <a:rPr lang="en-US" sz="1200" dirty="0">
                <a:solidFill>
                  <a:schemeClr val="tx1">
                    <a:lumMod val="75000"/>
                    <a:lumOff val="25000"/>
                  </a:schemeClr>
                </a:solidFill>
              </a:rPr>
              <a:t> Tools, ingest the SIPs to the repository using </a:t>
            </a:r>
            <a:r>
              <a:rPr lang="en-US" sz="1200" dirty="0" err="1">
                <a:solidFill>
                  <a:schemeClr val="tx1">
                    <a:lumMod val="75000"/>
                    <a:lumOff val="25000"/>
                  </a:schemeClr>
                </a:solidFill>
              </a:rPr>
              <a:t>ESSArch</a:t>
            </a:r>
            <a:r>
              <a:rPr lang="en-US" sz="1200" dirty="0">
                <a:solidFill>
                  <a:schemeClr val="tx1">
                    <a:lumMod val="75000"/>
                    <a:lumOff val="25000"/>
                  </a:schemeClr>
                </a:solidFill>
              </a:rPr>
              <a:t> Preservation Platform, for further evaluation</a:t>
            </a:r>
            <a:r>
              <a:rPr lang="en-US" sz="1200" dirty="0" smtClean="0">
                <a:solidFill>
                  <a:schemeClr val="tx1">
                    <a:lumMod val="75000"/>
                    <a:lumOff val="25000"/>
                  </a:schemeClr>
                </a:solidFill>
              </a:rPr>
              <a:t>.</a:t>
            </a:r>
            <a:endParaRPr lang="en-GB" sz="1200" dirty="0" smtClean="0">
              <a:solidFill>
                <a:schemeClr val="tx1">
                  <a:lumMod val="75000"/>
                  <a:lumOff val="25000"/>
                </a:schemeClr>
              </a:solidFill>
            </a:endParaRPr>
          </a:p>
        </p:txBody>
      </p:sp>
      <p:sp>
        <p:nvSpPr>
          <p:cNvPr id="207" name="Szövegdoboz 206"/>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3</a:t>
            </a:r>
            <a:r>
              <a:rPr lang="hu-HU" sz="1200" dirty="0"/>
              <a:t>:</a:t>
            </a:r>
            <a:r>
              <a:rPr lang="en-GB" sz="1200" dirty="0" smtClean="0"/>
              <a:t> </a:t>
            </a:r>
            <a:r>
              <a:rPr lang="en-US" sz="1200" dirty="0"/>
              <a:t>SIP Creation and Ingest of </a:t>
            </a:r>
            <a:r>
              <a:rPr lang="en-US" sz="1200" dirty="0" smtClean="0"/>
              <a:t>structured </a:t>
            </a:r>
            <a:r>
              <a:rPr lang="en-US" sz="1200" dirty="0"/>
              <a:t>records (Data Set </a:t>
            </a:r>
            <a:r>
              <a:rPr lang="hu-HU" sz="1200" dirty="0" smtClean="0"/>
              <a:t>3</a:t>
            </a:r>
            <a:r>
              <a:rPr lang="en-US" sz="1200" dirty="0" smtClean="0"/>
              <a:t>)</a:t>
            </a:r>
            <a:endParaRPr lang="en-GB" sz="1200" dirty="0"/>
          </a:p>
        </p:txBody>
      </p:sp>
      <p:sp>
        <p:nvSpPr>
          <p:cNvPr id="208" name="Szövegdoboz 207"/>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a:t>
            </a:r>
            <a:r>
              <a:rPr lang="hu-HU" sz="1200" dirty="0" smtClean="0">
                <a:solidFill>
                  <a:schemeClr val="tx1">
                    <a:lumMod val="75000"/>
                    <a:lumOff val="25000"/>
                  </a:schemeClr>
                </a:solidFill>
              </a:rPr>
              <a:t>s of </a:t>
            </a:r>
            <a:r>
              <a:rPr lang="hu-HU" sz="1200" dirty="0" err="1" smtClean="0">
                <a:solidFill>
                  <a:schemeClr val="tx1">
                    <a:lumMod val="75000"/>
                    <a:lumOff val="25000"/>
                  </a:schemeClr>
                </a:solidFill>
              </a:rPr>
              <a:t>Norway</a:t>
            </a:r>
            <a:endParaRPr lang="en-GB" sz="1200" dirty="0" smtClean="0">
              <a:solidFill>
                <a:schemeClr val="tx1">
                  <a:lumMod val="75000"/>
                  <a:lumOff val="25000"/>
                </a:schemeClr>
              </a:solidFill>
            </a:endParaRPr>
          </a:p>
        </p:txBody>
      </p:sp>
      <p:sp>
        <p:nvSpPr>
          <p:cNvPr id="209" name="Szövegdoboz 208"/>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p>
        </p:txBody>
      </p:sp>
      <p:sp>
        <p:nvSpPr>
          <p:cNvPr id="210" name="Szövegdoboz 209"/>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a:solidFill>
                  <a:schemeClr val="tx1">
                    <a:lumMod val="75000"/>
                    <a:lumOff val="25000"/>
                  </a:schemeClr>
                </a:solidFill>
              </a:rPr>
              <a:t>Arne-</a:t>
            </a:r>
            <a:r>
              <a:rPr lang="en-GB" sz="1200" dirty="0" err="1">
                <a:solidFill>
                  <a:schemeClr val="tx1">
                    <a:lumMod val="75000"/>
                    <a:lumOff val="25000"/>
                  </a:schemeClr>
                </a:solidFill>
              </a:rPr>
              <a:t>Kristian</a:t>
            </a:r>
            <a:r>
              <a:rPr lang="en-GB" sz="1200" dirty="0">
                <a:solidFill>
                  <a:schemeClr val="tx1">
                    <a:lumMod val="75000"/>
                    <a:lumOff val="25000"/>
                  </a:schemeClr>
                </a:solidFill>
              </a:rPr>
              <a:t> </a:t>
            </a:r>
            <a:r>
              <a:rPr lang="en-GB" sz="1200" dirty="0" err="1">
                <a:solidFill>
                  <a:schemeClr val="tx1">
                    <a:lumMod val="75000"/>
                    <a:lumOff val="25000"/>
                  </a:schemeClr>
                </a:solidFill>
              </a:rPr>
              <a:t>Groven</a:t>
            </a:r>
            <a:endParaRPr lang="en-GB" sz="1200" dirty="0" smtClean="0">
              <a:solidFill>
                <a:schemeClr val="tx1">
                  <a:lumMod val="75000"/>
                  <a:lumOff val="25000"/>
                </a:schemeClr>
              </a:solidFill>
            </a:endParaRPr>
          </a:p>
        </p:txBody>
      </p:sp>
      <p:sp>
        <p:nvSpPr>
          <p:cNvPr id="211" name="Szövegdoboz 210"/>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arngro@arkivverket.no</a:t>
            </a:r>
            <a:endParaRPr lang="en-GB" sz="1200" dirty="0" smtClean="0">
              <a:solidFill>
                <a:schemeClr val="tx1">
                  <a:lumMod val="75000"/>
                  <a:lumOff val="25000"/>
                </a:schemeClr>
              </a:solidFill>
            </a:endParaRPr>
          </a:p>
        </p:txBody>
      </p:sp>
      <p:graphicFrame>
        <p:nvGraphicFramePr>
          <p:cNvPr id="214" name="Táblázat 213"/>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15" name="Folyamatábra: Bekötés 214">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Szövegdoboz 155"/>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7" name="Szövegdoboz 156"/>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58" name="Folyamatábra: Bekötés 157">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Folyamatábra: Bekötés 158">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Folyamatábra: Bekötés 159">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olyamatábra: Bekötés 160">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Lekerekített téglalap 164"/>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83" name="Folyamatábra: Bekötés 28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Lekerekített téglalap 304"/>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306" name="Lekerekített téglalap 305"/>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307" name="Lekerekített téglalap 306"/>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308" name="Lekerekített téglalap 30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310" name="Lekerekített téglalap 309"/>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311" name="Lekerekített téglalap 310"/>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312" name="Lekerekített téglalap 311"/>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313" name="Lekerekített téglalap 312"/>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314" name="Lekerekített téglalap 313"/>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315" name="Lekerekített téglalap 314"/>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316" name="Lekerekített téglalap 315"/>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317" name="Lekerekített téglalap 316"/>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318" name="Lekerekített téglalap 317"/>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319" name="Téglalap 318"/>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320" name="Téglalap 319"/>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321" name="Téglalap 320"/>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322" name="Téglalap 321"/>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323" name="Lekerekített téglalap 32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324" name="Lekerekített téglalap 32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325" name="Lekerekített téglalap 32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326" name="Lekerekített téglalap 325"/>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327" name="Lekerekített téglalap 326"/>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51" name="Folyamatábra: Bekötés 350">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2" name="Folyamatábra: Bekötés 351">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Folyamatábra: Bekötés 352">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Folyamatábra: Bekötés 353">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Folyamatábra: Bekötés 354">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Folyamatábra: Bekötés 355">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olyamatábra: Bekötés 356">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Folyamatábra: Bekötés 357">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Folyamatábra: Bekötés 358">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Folyamatábra: Bekötés 359">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Folyamatábra: Bekötés 360">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Folyamatábra: Bekötés 361">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Folyamatábra: Bekötés 362">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olyamatábra: Bekötés 363">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Folyamatábra: Bekötés 364">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6" name="Folyamatábra: Bekötés 365">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Folyamatábra: Bekötés 366">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8" name="Folyamatábra: Bekötés 367">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Folyamatábra: Bekötés 368">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0" name="Folyamatábra: Bekötés 369">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Folyamatábra: Bekötés 370">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Folyamatábra: Bekötés 371">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Folyamatábra: Bekötés 372">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Szövegdoboz 145"/>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7" name="Szövegdoboz 146"/>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8" name="Szövegdoboz 147"/>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9" name="Szövegdoboz 148"/>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50" name="Szövegdoboz 14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1" name="Szövegdoboz 150"/>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3" name="Szövegdoboz 15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66" name="Szövegdoboz 16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67" name="Szövegdoboz 16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68" name="Szövegdoboz 16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69" name="Szövegdoboz 16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75" name="Szövegdoboz 174"/>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76" name="Szövegdoboz 175"/>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77" name="Szövegdoboz 176"/>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78" name="Szövegdoboz 177"/>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9" name="Szövegdoboz 178"/>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0" name="Folyamatábra: Bekötés 179">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91327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2463726"/>
            <a:ext cx="914340" cy="167062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p:nvPr/>
        </p:nvCxnSpPr>
        <p:spPr>
          <a:xfrm flipV="1">
            <a:off x="2455698" y="2474680"/>
            <a:ext cx="409294" cy="236757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2929260" y="756882"/>
            <a:ext cx="803304" cy="161466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2945076" y="1464638"/>
            <a:ext cx="1192089" cy="945089"/>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564972" cy="161580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H="1" flipV="1">
            <a:off x="2007975" y="1172761"/>
            <a:ext cx="844917" cy="119878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927481" cy="103188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1691680" y="2306070"/>
            <a:ext cx="1145396" cy="10365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991162" cy="74776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49888" y="1972980"/>
            <a:ext cx="1087188" cy="43674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718726" y="2141590"/>
            <a:ext cx="1038266" cy="28725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a:off x="1684990" y="2409726"/>
            <a:ext cx="1152086" cy="6495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05" name="Szövegdoboz 204"/>
          <p:cNvSpPr txBox="1"/>
          <p:nvPr/>
        </p:nvSpPr>
        <p:spPr>
          <a:xfrm>
            <a:off x="51398" y="555975"/>
            <a:ext cx="2061621" cy="307777"/>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br>
              <a:rPr lang="en-GB" dirty="0" smtClean="0"/>
            </a:br>
            <a:r>
              <a:rPr lang="en-GB" dirty="0" smtClean="0"/>
              <a:t>(ERMS)</a:t>
            </a:r>
            <a:endParaRPr lang="en-GB" dirty="0"/>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mtClean="0"/>
              <a:t>Pilot 3 – Ingest from government agencies</a:t>
            </a:r>
          </a:p>
        </p:txBody>
      </p:sp>
      <p:sp>
        <p:nvSpPr>
          <p:cNvPr id="151" name="Szövegdoboz 150"/>
          <p:cNvSpPr txBox="1"/>
          <p:nvPr/>
        </p:nvSpPr>
        <p:spPr>
          <a:xfrm>
            <a:off x="6977877" y="1371421"/>
            <a:ext cx="2166123" cy="1200329"/>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US" sz="1200" dirty="0" smtClean="0">
                <a:solidFill>
                  <a:schemeClr val="tx1">
                    <a:lumMod val="75000"/>
                    <a:lumOff val="25000"/>
                  </a:schemeClr>
                </a:solidFill>
              </a:rPr>
              <a:t>Export </a:t>
            </a:r>
            <a:r>
              <a:rPr lang="en-US" sz="1200" dirty="0">
                <a:solidFill>
                  <a:schemeClr val="tx1">
                    <a:lumMod val="75000"/>
                    <a:lumOff val="25000"/>
                  </a:schemeClr>
                </a:solidFill>
              </a:rPr>
              <a:t>public records from an EDRM system of a governmental agency, create SIP, and ingest to the </a:t>
            </a:r>
            <a:r>
              <a:rPr lang="en-US" sz="1200" dirty="0" err="1">
                <a:solidFill>
                  <a:schemeClr val="tx1">
                    <a:lumMod val="75000"/>
                    <a:lumOff val="25000"/>
                  </a:schemeClr>
                </a:solidFill>
              </a:rPr>
              <a:t>Preservica</a:t>
            </a:r>
            <a:r>
              <a:rPr lang="en-US" sz="1200" dirty="0">
                <a:solidFill>
                  <a:schemeClr val="tx1">
                    <a:lumMod val="75000"/>
                    <a:lumOff val="25000"/>
                  </a:schemeClr>
                </a:solidFill>
              </a:rPr>
              <a:t> system at  the National Archives of Estonia. </a:t>
            </a:r>
            <a:endParaRPr lang="en-GB" sz="1200" dirty="0" smtClean="0">
              <a:solidFill>
                <a:schemeClr val="tx1">
                  <a:lumMod val="75000"/>
                  <a:lumOff val="25000"/>
                </a:schemeClr>
              </a:solidFill>
            </a:endParaRPr>
          </a:p>
        </p:txBody>
      </p:sp>
      <p:sp>
        <p:nvSpPr>
          <p:cNvPr id="156" name="Szövegdoboz 15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1</a:t>
            </a:r>
            <a:r>
              <a:rPr lang="hu-HU" sz="1200" dirty="0"/>
              <a:t>:</a:t>
            </a:r>
            <a:r>
              <a:rPr lang="en-GB" sz="1200" dirty="0" smtClean="0"/>
              <a:t> </a:t>
            </a:r>
            <a:r>
              <a:rPr lang="en-GB" sz="1200" dirty="0" smtClean="0">
                <a:ea typeface="Times New Roman"/>
                <a:cs typeface="Times New Roman"/>
              </a:rPr>
              <a:t>Extract and ingest records from governmental EDRM</a:t>
            </a:r>
            <a:endParaRPr lang="en-GB" sz="1200" dirty="0"/>
          </a:p>
        </p:txBody>
      </p:sp>
      <p:sp>
        <p:nvSpPr>
          <p:cNvPr id="157" name="Szövegdoboz 156"/>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p>
        </p:txBody>
      </p:sp>
      <p:sp>
        <p:nvSpPr>
          <p:cNvPr id="159" name="Szövegdoboz 158"/>
          <p:cNvSpPr txBox="1"/>
          <p:nvPr/>
        </p:nvSpPr>
        <p:spPr>
          <a:xfrm>
            <a:off x="6977877" y="4022943"/>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Karin </a:t>
            </a:r>
            <a:r>
              <a:rPr lang="en-GB" sz="1200" dirty="0" err="1" smtClean="0">
                <a:solidFill>
                  <a:schemeClr val="tx1">
                    <a:lumMod val="75000"/>
                    <a:lumOff val="25000"/>
                  </a:schemeClr>
                </a:solidFill>
              </a:rPr>
              <a:t>Oolu</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karin.oolu@ttu.ee</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graphicFrame>
        <p:nvGraphicFramePr>
          <p:cNvPr id="164" name="Táblázat 163"/>
          <p:cNvGraphicFramePr>
            <a:graphicFrameLocks noGrp="1"/>
          </p:cNvGraphicFramePr>
          <p:nvPr>
            <p:extLst>
              <p:ext uri="{D42A27DB-BD31-4B8C-83A1-F6EECF244321}">
                <p14:modId xmlns:p14="http://schemas.microsoft.com/office/powerpoint/2010/main" val="330338415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5" name="Folyamatábra: Bekötés 164">
            <a:hlinkClick r:id="rId8"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9"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10"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11"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2"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13"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4"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6"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7"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8"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9"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20"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21"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2"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3"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4"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Lekerekített téglalap 21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4" name="Folyamatábra: Bekötés 213"/>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Lekerekített téglalap 259"/>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1" name="Lekerekített téglalap 260"/>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1" name="Lekerekített téglalap 280"/>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6" name="Folyamatábra: Bekötés 305">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Szövegdoboz 144"/>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6" name="Szövegdoboz 14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7" name="Szövegdoboz 146"/>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8" name="Szövegdoboz 147"/>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50" name="Szövegdoboz 149"/>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3" name="Szövegdoboz 152"/>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5" name="Szövegdoboz 17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6" name="Szövegdoboz 17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77" name="Szövegdoboz 17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78" name="Szövegdoboz 17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79" name="Szövegdoboz 17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0" name="Szövegdoboz 17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1" name="Szövegdoboz 18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2" name="Szövegdoboz 18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3" name="Szövegdoboz 18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4" name="Szövegdoboz 18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5" name="Folyamatábra: Bekötés 18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605613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205" name="Szövegdoboz 204"/>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US" sz="1400" dirty="0" smtClean="0">
                  <a:solidFill>
                    <a:schemeClr val="bg1"/>
                  </a:solidFill>
                </a:rPr>
                <a:t>Pilots</a:t>
              </a:r>
              <a:endParaRPr lang="en-US" sz="1400" dirty="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57" name="Szövegdoboz 156"/>
          <p:cNvSpPr txBox="1"/>
          <p:nvPr/>
        </p:nvSpPr>
        <p:spPr>
          <a:xfrm>
            <a:off x="6976557" y="3219822"/>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603307"/>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karin.oolu@ttu.ee</a:t>
            </a:r>
            <a:endParaRPr lang="en-GB" sz="1200" dirty="0" smtClean="0">
              <a:solidFill>
                <a:schemeClr val="tx1">
                  <a:lumMod val="75000"/>
                  <a:lumOff val="25000"/>
                </a:schemeClr>
              </a:solidFill>
            </a:endParaRPr>
          </a:p>
        </p:txBody>
      </p:sp>
      <p:sp>
        <p:nvSpPr>
          <p:cNvPr id="164" name="Szövegdoboz 163"/>
          <p:cNvSpPr txBox="1"/>
          <p:nvPr/>
        </p:nvSpPr>
        <p:spPr>
          <a:xfrm>
            <a:off x="6977877" y="4022943"/>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Karin </a:t>
            </a:r>
            <a:r>
              <a:rPr lang="en-GB" sz="1200" dirty="0" err="1" smtClean="0">
                <a:solidFill>
                  <a:schemeClr val="tx1">
                    <a:lumMod val="75000"/>
                    <a:lumOff val="25000"/>
                  </a:schemeClr>
                </a:solidFill>
              </a:rPr>
              <a:t>Oolu</a:t>
            </a:r>
            <a:endParaRPr lang="en-GB" sz="1200" dirty="0" smtClean="0">
              <a:solidFill>
                <a:schemeClr val="tx1">
                  <a:lumMod val="75000"/>
                  <a:lumOff val="25000"/>
                </a:schemeClr>
              </a:solidFill>
            </a:endParaRPr>
          </a:p>
        </p:txBody>
      </p:sp>
      <p:graphicFrame>
        <p:nvGraphicFramePr>
          <p:cNvPr id="159" name="Táblázat 158"/>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5" name="Folyamatábra: Bekötés 164">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Szövegdoboz 205"/>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207" name="Szövegdoboz 206"/>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cxnSp>
        <p:nvCxnSpPr>
          <p:cNvPr id="161" name="Egyenes összekötő 160"/>
          <p:cNvCxnSpPr/>
          <p:nvPr/>
        </p:nvCxnSpPr>
        <p:spPr>
          <a:xfrm flipV="1">
            <a:off x="2455698" y="2463726"/>
            <a:ext cx="874158" cy="237852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9" name="Egyenes összekötő 208"/>
          <p:cNvCxnSpPr/>
          <p:nvPr/>
        </p:nvCxnSpPr>
        <p:spPr>
          <a:xfrm flipH="1">
            <a:off x="1700912" y="2428840"/>
            <a:ext cx="1574944" cy="72385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10" name="Egyenes összekötő 209"/>
          <p:cNvCxnSpPr/>
          <p:nvPr/>
        </p:nvCxnSpPr>
        <p:spPr>
          <a:xfrm flipH="1">
            <a:off x="1718726" y="2447910"/>
            <a:ext cx="1572946" cy="87339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11" name="Egyenes összekötő 210"/>
          <p:cNvCxnSpPr/>
          <p:nvPr/>
        </p:nvCxnSpPr>
        <p:spPr>
          <a:xfrm flipH="1">
            <a:off x="1773510" y="2409726"/>
            <a:ext cx="1502346" cy="121061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12" name="Egyenes összekötő 211"/>
          <p:cNvCxnSpPr/>
          <p:nvPr/>
        </p:nvCxnSpPr>
        <p:spPr>
          <a:xfrm flipH="1">
            <a:off x="1676388" y="2409726"/>
            <a:ext cx="1599468" cy="4057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14" name="Szövegdoboz 213"/>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mtClean="0"/>
              <a:t>Pilot 3 – Ingest from government agencies</a:t>
            </a:r>
          </a:p>
        </p:txBody>
      </p:sp>
      <p:sp>
        <p:nvSpPr>
          <p:cNvPr id="215" name="Szövegdoboz 214"/>
          <p:cNvSpPr txBox="1"/>
          <p:nvPr/>
        </p:nvSpPr>
        <p:spPr>
          <a:xfrm>
            <a:off x="6977877" y="1203598"/>
            <a:ext cx="2166123" cy="1938992"/>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 </a:t>
            </a:r>
            <a:r>
              <a:rPr lang="en-GB" sz="1200" dirty="0" smtClean="0">
                <a:solidFill>
                  <a:schemeClr val="tx1">
                    <a:lumMod val="75000"/>
                    <a:lumOff val="25000"/>
                  </a:schemeClr>
                </a:solidFill>
              </a:rPr>
              <a:t>Estonian agencies have the responsibility to make public electronic records with no access restrictions on their web sites, which means that the pilot will also enable this through standardized linking/ access methods that are implemented in the agencies' digital infrastructure / web site. </a:t>
            </a:r>
          </a:p>
        </p:txBody>
      </p:sp>
      <p:sp>
        <p:nvSpPr>
          <p:cNvPr id="216" name="Szövegdoboz 21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2</a:t>
            </a:r>
            <a:r>
              <a:rPr lang="hu-HU" sz="1200" dirty="0"/>
              <a:t>:</a:t>
            </a:r>
            <a:r>
              <a:rPr lang="en-GB" sz="1200" dirty="0" smtClean="0">
                <a:ea typeface="Times New Roman"/>
                <a:cs typeface="Times New Roman"/>
              </a:rPr>
              <a:t> Provide access through CMIS interface</a:t>
            </a:r>
          </a:p>
          <a:p>
            <a:endParaRPr lang="en-GB" sz="1200" dirty="0"/>
          </a:p>
        </p:txBody>
      </p:sp>
      <p:sp>
        <p:nvSpPr>
          <p:cNvPr id="217" name="Folyamatábra: Bekötés 216">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Lekerekített téglalap 22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24" name="Folyamatábra: Bekötés 223"/>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30"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31"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Lekerekített téglalap 269"/>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81" name="Lekerekített téglalap 280"/>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82" name="Lekerekített téglalap 281"/>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83" name="Lekerekített téglalap 282"/>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84" name="Téglalap 283"/>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85" name="Téglalap 284"/>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86" name="Téglalap 285"/>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87" name="Téglalap 286"/>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8" name="Lekerekített téglalap 287"/>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9" name="Lekerekített téglalap 288"/>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90" name="Lekerekített téglalap 289"/>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91" name="Lekerekített téglalap 290"/>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92" name="Lekerekített téglalap 291"/>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cxnSp>
        <p:nvCxnSpPr>
          <p:cNvPr id="316" name="Egyenes összekötő 315"/>
          <p:cNvCxnSpPr>
            <a:stCxn id="222" idx="5"/>
          </p:cNvCxnSpPr>
          <p:nvPr/>
        </p:nvCxnSpPr>
        <p:spPr>
          <a:xfrm>
            <a:off x="3368040" y="2447910"/>
            <a:ext cx="641586" cy="185878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22" name="Folyamatábra: Bekötés 221">
            <a:hlinkClick r:id="rId32"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olyamatábra: Bekötés 333">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Folyamatábra: Bekötés 334">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olyamatábra: Bekötés 335">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Folyamatábra: Bekötés 336">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Folyamatábra: Bekötés 337">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Folyamatábra: Bekötés 338">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Szövegdoboz 138"/>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0" name="Szövegdoboz 13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1" name="Szövegdoboz 140"/>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2" name="Szövegdoboz 141"/>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3" name="Szövegdoboz 142"/>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4" name="Szövegdoboz 143"/>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5" name="Szövegdoboz 14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6" name="Szövegdoboz 14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7" name="Szövegdoboz 14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8" name="Szövegdoboz 14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9" name="Szövegdoboz 14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0" name="Szövegdoboz 14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1" name="Szövegdoboz 15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2" name="Szövegdoboz 15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3" name="Szövegdoboz 15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4" name="Szövegdoboz 15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5" name="Folyamatábra: Bekötés 15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olyamatábra: Bekötés 15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71956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70" name="Egyenes összekötő 169"/>
          <p:cNvCxnSpPr/>
          <p:nvPr/>
        </p:nvCxnSpPr>
        <p:spPr>
          <a:xfrm flipV="1">
            <a:off x="2849176" y="570397"/>
            <a:ext cx="687221" cy="226921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484888" cy="208387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847397" cy="149995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952978" cy="120435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49888" y="1972980"/>
            <a:ext cx="1022920" cy="86662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718726" y="2141590"/>
            <a:ext cx="1054082" cy="69801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flipV="1">
            <a:off x="1684990" y="2474680"/>
            <a:ext cx="1087818" cy="36492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4</a:t>
            </a:r>
            <a:r>
              <a:rPr lang="en-GB" dirty="0" smtClean="0"/>
              <a:t> </a:t>
            </a:r>
            <a:r>
              <a:rPr lang="en-GB" dirty="0"/>
              <a:t>– Business Archives</a:t>
            </a:r>
            <a:endParaRPr lang="en-GB" dirty="0" smtClean="0"/>
          </a:p>
        </p:txBody>
      </p:sp>
      <p:sp>
        <p:nvSpPr>
          <p:cNvPr id="151" name="Szövegdoboz 150"/>
          <p:cNvSpPr txBox="1"/>
          <p:nvPr/>
        </p:nvSpPr>
        <p:spPr>
          <a:xfrm>
            <a:off x="6977877" y="1371421"/>
            <a:ext cx="2166123" cy="830997"/>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a:t>
            </a:r>
            <a:r>
              <a:rPr lang="hu-HU" sz="1200" b="1" dirty="0" smtClean="0">
                <a:solidFill>
                  <a:schemeClr val="tx1">
                    <a:lumMod val="75000"/>
                    <a:lumOff val="25000"/>
                  </a:schemeClr>
                </a:solidFill>
              </a:rPr>
              <a:t> </a:t>
            </a:r>
            <a:r>
              <a:rPr lang="en-US" sz="1200" dirty="0" smtClean="0">
                <a:solidFill>
                  <a:schemeClr val="tx1">
                    <a:lumMod val="75000"/>
                    <a:lumOff val="25000"/>
                  </a:schemeClr>
                </a:solidFill>
              </a:rPr>
              <a:t>Export </a:t>
            </a:r>
            <a:r>
              <a:rPr lang="en-US" sz="1200" dirty="0">
                <a:solidFill>
                  <a:schemeClr val="tx1">
                    <a:lumMod val="75000"/>
                    <a:lumOff val="25000"/>
                  </a:schemeClr>
                </a:solidFill>
              </a:rPr>
              <a:t>business records from bespoke business system. Ingest to local archival system of EBA</a:t>
            </a:r>
            <a:endParaRPr lang="en-GB" sz="1200" dirty="0" smtClean="0">
              <a:solidFill>
                <a:schemeClr val="tx1">
                  <a:lumMod val="75000"/>
                  <a:lumOff val="25000"/>
                </a:schemeClr>
              </a:solidFill>
            </a:endParaRPr>
          </a:p>
        </p:txBody>
      </p:sp>
      <p:sp>
        <p:nvSpPr>
          <p:cNvPr id="156" name="Szövegdoboz 15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1</a:t>
            </a:r>
            <a:r>
              <a:rPr lang="hu-HU" sz="1200" dirty="0"/>
              <a:t>:</a:t>
            </a:r>
            <a:r>
              <a:rPr lang="en-GB" sz="1200" dirty="0" smtClean="0"/>
              <a:t> </a:t>
            </a:r>
            <a:r>
              <a:rPr lang="en-US" sz="1200" dirty="0"/>
              <a:t>Migration and Ingest of business data from bespoke business system</a:t>
            </a:r>
            <a:endParaRPr lang="en-GB" sz="1200" dirty="0"/>
          </a:p>
        </p:txBody>
      </p:sp>
      <p:sp>
        <p:nvSpPr>
          <p:cNvPr id="157" name="Szövegdoboz 156"/>
          <p:cNvSpPr txBox="1"/>
          <p:nvPr/>
        </p:nvSpPr>
        <p:spPr>
          <a:xfrm>
            <a:off x="6976557" y="300379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38728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Estonian Business Archives</a:t>
            </a:r>
            <a:endParaRPr lang="en-GB" sz="1200" dirty="0" smtClean="0">
              <a:solidFill>
                <a:schemeClr val="tx1">
                  <a:lumMod val="75000"/>
                  <a:lumOff val="25000"/>
                </a:schemeClr>
              </a:solidFill>
            </a:endParaRPr>
          </a:p>
        </p:txBody>
      </p:sp>
      <p:sp>
        <p:nvSpPr>
          <p:cNvPr id="159" name="Szövegdoboz 158"/>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err="1" smtClean="0">
                <a:solidFill>
                  <a:schemeClr val="tx1">
                    <a:lumMod val="75000"/>
                    <a:lumOff val="25000"/>
                  </a:schemeClr>
                </a:solidFill>
              </a:rPr>
              <a:t>Raivo</a:t>
            </a:r>
            <a:r>
              <a:rPr lang="en-GB" sz="1200" dirty="0" smtClean="0">
                <a:solidFill>
                  <a:schemeClr val="tx1">
                    <a:lumMod val="75000"/>
                    <a:lumOff val="25000"/>
                  </a:schemeClr>
                </a:solidFill>
              </a:rPr>
              <a:t> </a:t>
            </a:r>
            <a:r>
              <a:rPr lang="en-GB" sz="1200" dirty="0" err="1" smtClean="0">
                <a:solidFill>
                  <a:schemeClr val="tx1">
                    <a:lumMod val="75000"/>
                    <a:lumOff val="25000"/>
                  </a:schemeClr>
                </a:solidFill>
              </a:rPr>
              <a:t>Ruusalepp</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raivo@eba.ee</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209" name="Egyenes összekötő 208"/>
          <p:cNvCxnSpPr/>
          <p:nvPr/>
        </p:nvCxnSpPr>
        <p:spPr>
          <a:xfrm flipV="1">
            <a:off x="2250068" y="2931790"/>
            <a:ext cx="560924" cy="172720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0" name="Egyenes összekötő 209"/>
          <p:cNvCxnSpPr/>
          <p:nvPr/>
        </p:nvCxnSpPr>
        <p:spPr>
          <a:xfrm flipH="1" flipV="1">
            <a:off x="2097516" y="1007191"/>
            <a:ext cx="675292" cy="183241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19" name="Lekerekített téglalap 218"/>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20" name="Folyamatábra: Bekötés 219"/>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Folyamatábra: Bekötés 222">
            <a:hlinkClick r:id="rId8"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Folyamatábra: Bekötés 223">
            <a:hlinkClick r:id="rId9"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Lekerekített téglalap 263"/>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6" name="Lekerekített téglalap 275"/>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7" name="Lekerekített téglalap 276"/>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80" name="Téglalap 279"/>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81" name="Téglalap 280"/>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5" name="Lekerekített téglalap 284"/>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graphicFrame>
        <p:nvGraphicFramePr>
          <p:cNvPr id="163" name="Táblázat 162"/>
          <p:cNvGraphicFramePr>
            <a:graphicFrameLocks noGrp="1"/>
          </p:cNvGraphicFramePr>
          <p:nvPr>
            <p:extLst>
              <p:ext uri="{D42A27DB-BD31-4B8C-83A1-F6EECF244321}">
                <p14:modId xmlns:p14="http://schemas.microsoft.com/office/powerpoint/2010/main" val="190986932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6" name="Lekerekített téglalap 285"/>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3" name="Folyamatábra: Bekötés 312">
            <a:hlinkClick r:id="rId10"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11"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12"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13"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14"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15"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16"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17"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18"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19"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20"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21"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22"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23"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24"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25"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26"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27"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28"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29"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30"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olyamatábra: Bekötés 333">
            <a:hlinkClick r:id="rId31"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Folyamatábra: Bekötés 334">
            <a:hlinkClick r:id="rId32"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33"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4"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5"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6"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7"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8"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9"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40"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41"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42"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43"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44"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45"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46"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47"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48"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a:hlinkClick r:id="rId49"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50"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51"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52"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53"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54"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55"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3" name="Szövegdoboz 142"/>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4" name="Szövegdoboz 143"/>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5" name="Szövegdoboz 144"/>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6" name="Szövegdoboz 14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7" name="Szövegdoboz 14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8" name="Szövegdoboz 14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0" name="Szövegdoboz 149"/>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3" name="Szövegdoboz 152"/>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5" name="Szövegdoboz 15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72" name="Szövegdoboz 17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74" name="Szövegdoboz 173"/>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75" name="Szövegdoboz 174"/>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76" name="Szövegdoboz 175"/>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77" name="Szövegdoboz 176"/>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78" name="Szövegdoboz 177"/>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9" name="Szövegdoboz 178"/>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0" name="Folyamatábra: Bekötés 179">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159228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70" name="Egyenes összekötő 169"/>
          <p:cNvCxnSpPr/>
          <p:nvPr/>
        </p:nvCxnSpPr>
        <p:spPr>
          <a:xfrm>
            <a:off x="3293387" y="2908659"/>
            <a:ext cx="847751" cy="103974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a:off x="1789326" y="2908659"/>
            <a:ext cx="1427693" cy="74986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4</a:t>
            </a:r>
            <a:r>
              <a:rPr lang="en-GB" dirty="0" smtClean="0"/>
              <a:t> </a:t>
            </a:r>
            <a:r>
              <a:rPr lang="en-GB" dirty="0"/>
              <a:t>– Business Archives</a:t>
            </a:r>
            <a:endParaRPr lang="en-GB" dirty="0" smtClean="0"/>
          </a:p>
        </p:txBody>
      </p:sp>
      <p:sp>
        <p:nvSpPr>
          <p:cNvPr id="151" name="Szövegdoboz 150"/>
          <p:cNvSpPr txBox="1"/>
          <p:nvPr/>
        </p:nvSpPr>
        <p:spPr>
          <a:xfrm>
            <a:off x="6977877" y="1371421"/>
            <a:ext cx="2166123" cy="646331"/>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a:t>
            </a:r>
            <a:r>
              <a:rPr lang="hu-HU" sz="1200" b="1" dirty="0" smtClean="0">
                <a:solidFill>
                  <a:schemeClr val="tx1">
                    <a:lumMod val="75000"/>
                    <a:lumOff val="25000"/>
                  </a:schemeClr>
                </a:solidFill>
              </a:rPr>
              <a:t> </a:t>
            </a:r>
            <a:r>
              <a:rPr lang="en-US" sz="1200" dirty="0">
                <a:solidFill>
                  <a:schemeClr val="tx1">
                    <a:lumMod val="75000"/>
                    <a:lumOff val="25000"/>
                  </a:schemeClr>
                </a:solidFill>
              </a:rPr>
              <a:t>Import business records from SIARD2.0 to bespoke business system.</a:t>
            </a:r>
            <a:endParaRPr lang="en-GB" sz="1200" dirty="0">
              <a:solidFill>
                <a:schemeClr val="tx1">
                  <a:lumMod val="75000"/>
                  <a:lumOff val="25000"/>
                </a:schemeClr>
              </a:solidFill>
            </a:endParaRPr>
          </a:p>
        </p:txBody>
      </p:sp>
      <p:sp>
        <p:nvSpPr>
          <p:cNvPr id="156" name="Szövegdoboz 155"/>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2</a:t>
            </a:r>
            <a:r>
              <a:rPr lang="hu-HU" sz="1200" dirty="0" smtClean="0"/>
              <a:t>:</a:t>
            </a:r>
            <a:r>
              <a:rPr lang="en-GB" sz="1200" dirty="0" smtClean="0"/>
              <a:t> </a:t>
            </a:r>
            <a:r>
              <a:rPr lang="en-US" sz="1200" dirty="0" smtClean="0"/>
              <a:t>Import </a:t>
            </a:r>
            <a:r>
              <a:rPr lang="en-US" sz="1200" dirty="0"/>
              <a:t>business records from SIARD 2.0</a:t>
            </a:r>
            <a:endParaRPr lang="en-GB" sz="1200" dirty="0"/>
          </a:p>
        </p:txBody>
      </p:sp>
      <p:sp>
        <p:nvSpPr>
          <p:cNvPr id="157" name="Szövegdoboz 156"/>
          <p:cNvSpPr txBox="1"/>
          <p:nvPr/>
        </p:nvSpPr>
        <p:spPr>
          <a:xfrm>
            <a:off x="6976557" y="300379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38728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Estonian Business Archives</a:t>
            </a:r>
            <a:endParaRPr lang="en-GB" sz="1200" dirty="0" smtClean="0">
              <a:solidFill>
                <a:schemeClr val="tx1">
                  <a:lumMod val="75000"/>
                  <a:lumOff val="25000"/>
                </a:schemeClr>
              </a:solidFill>
            </a:endParaRPr>
          </a:p>
        </p:txBody>
      </p:sp>
      <p:sp>
        <p:nvSpPr>
          <p:cNvPr id="159" name="Szövegdoboz 158"/>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err="1" smtClean="0">
                <a:solidFill>
                  <a:schemeClr val="tx1">
                    <a:lumMod val="75000"/>
                    <a:lumOff val="25000"/>
                  </a:schemeClr>
                </a:solidFill>
              </a:rPr>
              <a:t>Raivo</a:t>
            </a:r>
            <a:r>
              <a:rPr lang="en-GB" sz="1200" dirty="0" smtClean="0">
                <a:solidFill>
                  <a:schemeClr val="tx1">
                    <a:lumMod val="75000"/>
                    <a:lumOff val="25000"/>
                  </a:schemeClr>
                </a:solidFill>
              </a:rPr>
              <a:t> </a:t>
            </a:r>
            <a:r>
              <a:rPr lang="en-GB" sz="1200" dirty="0" err="1" smtClean="0">
                <a:solidFill>
                  <a:schemeClr val="tx1">
                    <a:lumMod val="75000"/>
                    <a:lumOff val="25000"/>
                  </a:schemeClr>
                </a:solidFill>
              </a:rPr>
              <a:t>Ruusalepp</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raivo@eba.ee</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209" name="Egyenes összekötő 208"/>
          <p:cNvCxnSpPr/>
          <p:nvPr/>
        </p:nvCxnSpPr>
        <p:spPr>
          <a:xfrm flipV="1">
            <a:off x="2288252" y="2924475"/>
            <a:ext cx="966951" cy="175033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16" name="Lekerekített téglalap 21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7" name="Folyamatábra: Bekötés 216"/>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olyamatábra: Bekötés 217"/>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a:hlinkClick r:id="rId8"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9"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Lekerekített téglalap 259"/>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1" name="Lekerekített téglalap 260"/>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1" name="Lekerekített téglalap 280"/>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6" name="Folyamatábra: Bekötés 305">
            <a:hlinkClick r:id="rId10"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1"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12"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13"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14"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15"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16"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17"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18"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19"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20"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21"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22"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23"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24"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25"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26"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27"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28"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29"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30"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31"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32"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63" name="Táblázat 162"/>
          <p:cNvGraphicFramePr>
            <a:graphicFrameLocks noGrp="1"/>
          </p:cNvGraphicFramePr>
          <p:nvPr>
            <p:extLst>
              <p:ext uri="{D42A27DB-BD31-4B8C-83A1-F6EECF244321}">
                <p14:modId xmlns:p14="http://schemas.microsoft.com/office/powerpoint/2010/main" val="3005671253"/>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4" name="Folyamatábra: Bekötés 163">
            <a:hlinkClick r:id="rId33"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4"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5"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6"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7"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8"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9"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40"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41"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42"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43"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44"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45"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46"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47"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48"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49"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50"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51"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52"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53"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54"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a:hlinkClick r:id="rId55"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2" name="Szövegdoboz 141"/>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3" name="Szövegdoboz 14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4" name="Szövegdoboz 143"/>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5" name="Szövegdoboz 14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6" name="Szövegdoboz 145"/>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7" name="Szövegdoboz 146"/>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48" name="Szövegdoboz 147"/>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0" name="Szövegdoboz 149"/>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2" name="Szövegdoboz 15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53" name="Szövegdoboz 15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54" name="Szövegdoboz 15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55" name="Folyamatábra: Bekötés 15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8870430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Szövegdoboz 64"/>
          <p:cNvSpPr txBox="1"/>
          <p:nvPr/>
        </p:nvSpPr>
        <p:spPr>
          <a:xfrm>
            <a:off x="-298961" y="890741"/>
            <a:ext cx="225513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70" name="Egyenes összekötő 169"/>
          <p:cNvCxnSpPr/>
          <p:nvPr/>
        </p:nvCxnSpPr>
        <p:spPr>
          <a:xfrm flipV="1">
            <a:off x="2995188" y="586213"/>
            <a:ext cx="579393" cy="223757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669084" cy="208387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1031593" cy="149995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19830" y="1635253"/>
            <a:ext cx="1137174" cy="120435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49889" y="1972981"/>
            <a:ext cx="1207115" cy="86662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718727" y="2141591"/>
            <a:ext cx="1238277" cy="69801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flipV="1">
            <a:off x="1684991" y="2474681"/>
            <a:ext cx="1256197" cy="40310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4</a:t>
            </a:r>
            <a:r>
              <a:rPr lang="en-GB" dirty="0" smtClean="0"/>
              <a:t> </a:t>
            </a:r>
            <a:r>
              <a:rPr lang="en-GB" dirty="0"/>
              <a:t>– Business Archives</a:t>
            </a:r>
            <a:endParaRPr lang="en-GB" dirty="0" smtClean="0"/>
          </a:p>
        </p:txBody>
      </p:sp>
      <p:sp>
        <p:nvSpPr>
          <p:cNvPr id="151" name="Szövegdoboz 150"/>
          <p:cNvSpPr txBox="1"/>
          <p:nvPr/>
        </p:nvSpPr>
        <p:spPr>
          <a:xfrm>
            <a:off x="6977877" y="1371421"/>
            <a:ext cx="2166123" cy="830997"/>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a:t>
            </a:r>
            <a:r>
              <a:rPr lang="hu-HU" sz="1200" b="1" dirty="0" smtClean="0">
                <a:solidFill>
                  <a:schemeClr val="tx1">
                    <a:lumMod val="75000"/>
                    <a:lumOff val="25000"/>
                  </a:schemeClr>
                </a:solidFill>
              </a:rPr>
              <a:t> </a:t>
            </a:r>
            <a:r>
              <a:rPr lang="en-US" sz="1200" dirty="0" smtClean="0">
                <a:solidFill>
                  <a:schemeClr val="tx1">
                    <a:lumMod val="75000"/>
                    <a:lumOff val="25000"/>
                  </a:schemeClr>
                </a:solidFill>
              </a:rPr>
              <a:t>Export </a:t>
            </a:r>
            <a:r>
              <a:rPr lang="en-US" sz="1200" dirty="0">
                <a:solidFill>
                  <a:schemeClr val="tx1">
                    <a:lumMod val="75000"/>
                    <a:lumOff val="25000"/>
                  </a:schemeClr>
                </a:solidFill>
              </a:rPr>
              <a:t>business records from bespoke business system. Ingest to local archival system of EBA</a:t>
            </a:r>
            <a:endParaRPr lang="en-GB" sz="1200" dirty="0" smtClean="0">
              <a:solidFill>
                <a:schemeClr val="tx1">
                  <a:lumMod val="75000"/>
                  <a:lumOff val="25000"/>
                </a:schemeClr>
              </a:solidFill>
            </a:endParaRPr>
          </a:p>
        </p:txBody>
      </p:sp>
      <p:sp>
        <p:nvSpPr>
          <p:cNvPr id="156" name="Szövegdoboz 15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3</a:t>
            </a:r>
            <a:r>
              <a:rPr lang="hu-HU" sz="1200" dirty="0" smtClean="0"/>
              <a:t>:</a:t>
            </a:r>
            <a:r>
              <a:rPr lang="en-GB" sz="1200" dirty="0" smtClean="0"/>
              <a:t> </a:t>
            </a:r>
            <a:r>
              <a:rPr lang="en-US" sz="1200" dirty="0"/>
              <a:t>Migration and Ingest of business data from bespoke business system</a:t>
            </a:r>
            <a:endParaRPr lang="en-GB" sz="1200" dirty="0"/>
          </a:p>
        </p:txBody>
      </p:sp>
      <p:sp>
        <p:nvSpPr>
          <p:cNvPr id="157" name="Szövegdoboz 156"/>
          <p:cNvSpPr txBox="1"/>
          <p:nvPr/>
        </p:nvSpPr>
        <p:spPr>
          <a:xfrm>
            <a:off x="6976557" y="300379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38728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Estonian Business Archives</a:t>
            </a:r>
            <a:endParaRPr lang="en-GB" sz="1200" dirty="0" smtClean="0">
              <a:solidFill>
                <a:schemeClr val="tx1">
                  <a:lumMod val="75000"/>
                  <a:lumOff val="25000"/>
                </a:schemeClr>
              </a:solidFill>
            </a:endParaRPr>
          </a:p>
        </p:txBody>
      </p:sp>
      <p:sp>
        <p:nvSpPr>
          <p:cNvPr id="159" name="Szövegdoboz 158"/>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err="1" smtClean="0">
                <a:solidFill>
                  <a:schemeClr val="tx1">
                    <a:lumMod val="75000"/>
                    <a:lumOff val="25000"/>
                  </a:schemeClr>
                </a:solidFill>
              </a:rPr>
              <a:t>Raivo</a:t>
            </a:r>
            <a:r>
              <a:rPr lang="en-GB" sz="1200" dirty="0" smtClean="0">
                <a:solidFill>
                  <a:schemeClr val="tx1">
                    <a:lumMod val="75000"/>
                    <a:lumOff val="25000"/>
                  </a:schemeClr>
                </a:solidFill>
              </a:rPr>
              <a:t> </a:t>
            </a:r>
            <a:r>
              <a:rPr lang="en-GB" sz="1200" dirty="0" err="1" smtClean="0">
                <a:solidFill>
                  <a:schemeClr val="tx1">
                    <a:lumMod val="75000"/>
                    <a:lumOff val="25000"/>
                  </a:schemeClr>
                </a:solidFill>
              </a:rPr>
              <a:t>Ruusalepp</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raivo@eba.ee</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209" name="Egyenes összekötő 208"/>
          <p:cNvCxnSpPr/>
          <p:nvPr/>
        </p:nvCxnSpPr>
        <p:spPr>
          <a:xfrm flipV="1">
            <a:off x="2288252" y="2934670"/>
            <a:ext cx="702748" cy="17401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0" name="Egyenes összekötő 209"/>
          <p:cNvCxnSpPr/>
          <p:nvPr/>
        </p:nvCxnSpPr>
        <p:spPr>
          <a:xfrm flipH="1" flipV="1">
            <a:off x="2097516" y="1007192"/>
            <a:ext cx="859488" cy="183241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17" name="Lekerekített téglalap 216"/>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8" name="Folyamatábra: Bekötés 217"/>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olyamatábra: Bekötés 218"/>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olyamatábra: Bekötés 219"/>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olyamatábra: Bekötés 220">
            <a:hlinkClick r:id="rId8"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olyamatábra: Bekötés 221">
            <a:hlinkClick r:id="rId9"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Lekerekített téglalap 260"/>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2" name="Lekerekített téglalap 281"/>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7" name="Folyamatábra: Bekötés 306">
            <a:hlinkClick r:id="rId10"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11"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12"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13"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14"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15"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16"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17"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18"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19"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20"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21"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22"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23"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24"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25"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26"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27"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28"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29"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30"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31"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32"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63" name="Táblázat 162"/>
          <p:cNvGraphicFramePr>
            <a:graphicFrameLocks noGrp="1"/>
          </p:cNvGraphicFramePr>
          <p:nvPr>
            <p:extLst>
              <p:ext uri="{D42A27DB-BD31-4B8C-83A1-F6EECF244321}">
                <p14:modId xmlns:p14="http://schemas.microsoft.com/office/powerpoint/2010/main" val="68478821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4" name="Folyamatábra: Bekötés 163">
            <a:hlinkClick r:id="rId33"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4"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5"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6"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7"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8"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9"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40"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41"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42"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43"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44"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45"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46"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47"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48"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49"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50"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51"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52"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a:hlinkClick r:id="rId53"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54"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5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3" name="Szövegdoboz 142"/>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4" name="Szövegdoboz 143"/>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5" name="Szövegdoboz 144"/>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6" name="Szövegdoboz 14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7" name="Szövegdoboz 14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8" name="Szövegdoboz 14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0" name="Szövegdoboz 149"/>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3" name="Szövegdoboz 152"/>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5" name="Szövegdoboz 15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72" name="Szövegdoboz 17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74" name="Szövegdoboz 173"/>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75" name="Szövegdoboz 174"/>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76" name="Szövegdoboz 175"/>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77" name="Szövegdoboz 176"/>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78" name="Szövegdoboz 177"/>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9" name="Szövegdoboz 178"/>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0" name="Folyamatábra: Bekötés 179">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40637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73" name="Egyenes összekötő 172"/>
          <p:cNvCxnSpPr/>
          <p:nvPr/>
        </p:nvCxnSpPr>
        <p:spPr>
          <a:xfrm flipH="1">
            <a:off x="1789326" y="2908659"/>
            <a:ext cx="1607701" cy="74986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30777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4</a:t>
            </a:r>
            <a:r>
              <a:rPr lang="en-GB" dirty="0" smtClean="0"/>
              <a:t> </a:t>
            </a:r>
            <a:r>
              <a:rPr lang="en-GB" dirty="0"/>
              <a:t>– Business Archives</a:t>
            </a:r>
            <a:endParaRPr lang="en-GB" dirty="0" smtClean="0"/>
          </a:p>
        </p:txBody>
      </p:sp>
      <p:sp>
        <p:nvSpPr>
          <p:cNvPr id="151" name="Szövegdoboz 150"/>
          <p:cNvSpPr txBox="1"/>
          <p:nvPr/>
        </p:nvSpPr>
        <p:spPr>
          <a:xfrm>
            <a:off x="6977877" y="1371421"/>
            <a:ext cx="2166123" cy="646331"/>
          </a:xfrm>
          <a:prstGeom prst="rect">
            <a:avLst/>
          </a:prstGeom>
          <a:noFill/>
        </p:spPr>
        <p:txBody>
          <a:bodyPr wrap="square" rtlCol="0">
            <a:spAutoFit/>
          </a:bodyPr>
          <a:lstStyle/>
          <a:p>
            <a:r>
              <a:rPr lang="hu-HU" sz="1200" b="1" dirty="0" err="1" smtClean="0">
                <a:solidFill>
                  <a:schemeClr val="tx1">
                    <a:lumMod val="75000"/>
                    <a:lumOff val="25000"/>
                  </a:schemeClr>
                </a:solidFill>
              </a:rPr>
              <a:t>Description</a:t>
            </a:r>
            <a:r>
              <a:rPr lang="hu-HU" sz="1200" dirty="0" smtClean="0">
                <a:solidFill>
                  <a:schemeClr val="tx1">
                    <a:lumMod val="75000"/>
                    <a:lumOff val="25000"/>
                  </a:schemeClr>
                </a:solidFill>
              </a:rPr>
              <a:t>:</a:t>
            </a:r>
            <a:r>
              <a:rPr lang="hu-HU" sz="1200" b="1" dirty="0" smtClean="0">
                <a:solidFill>
                  <a:schemeClr val="tx1">
                    <a:lumMod val="75000"/>
                    <a:lumOff val="25000"/>
                  </a:schemeClr>
                </a:solidFill>
              </a:rPr>
              <a:t> </a:t>
            </a:r>
            <a:r>
              <a:rPr lang="en-US" sz="1200" dirty="0">
                <a:solidFill>
                  <a:schemeClr val="tx1">
                    <a:lumMod val="75000"/>
                    <a:lumOff val="25000"/>
                  </a:schemeClr>
                </a:solidFill>
              </a:rPr>
              <a:t>Import business records from SIARD2.0 to bespoke business system.</a:t>
            </a:r>
            <a:endParaRPr lang="en-GB" sz="1200" dirty="0">
              <a:solidFill>
                <a:schemeClr val="tx1">
                  <a:lumMod val="75000"/>
                  <a:lumOff val="25000"/>
                </a:schemeClr>
              </a:solidFill>
            </a:endParaRPr>
          </a:p>
        </p:txBody>
      </p:sp>
      <p:sp>
        <p:nvSpPr>
          <p:cNvPr id="156" name="Szövegdoboz 155"/>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4</a:t>
            </a:r>
            <a:r>
              <a:rPr lang="hu-HU" sz="1200" dirty="0" smtClean="0"/>
              <a:t>:</a:t>
            </a:r>
            <a:r>
              <a:rPr lang="en-GB" sz="1200" dirty="0" smtClean="0"/>
              <a:t> </a:t>
            </a:r>
            <a:r>
              <a:rPr lang="en-US" sz="1200" dirty="0" smtClean="0"/>
              <a:t>Import </a:t>
            </a:r>
            <a:r>
              <a:rPr lang="en-US" sz="1200" dirty="0"/>
              <a:t>business records from SIARD 2.0</a:t>
            </a:r>
            <a:endParaRPr lang="en-GB" sz="1200" dirty="0"/>
          </a:p>
        </p:txBody>
      </p:sp>
      <p:sp>
        <p:nvSpPr>
          <p:cNvPr id="157" name="Szövegdoboz 156"/>
          <p:cNvSpPr txBox="1"/>
          <p:nvPr/>
        </p:nvSpPr>
        <p:spPr>
          <a:xfrm>
            <a:off x="6976557" y="300379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Estonia</a:t>
            </a:r>
          </a:p>
        </p:txBody>
      </p:sp>
      <p:sp>
        <p:nvSpPr>
          <p:cNvPr id="158" name="Szövegdoboz 157"/>
          <p:cNvSpPr txBox="1"/>
          <p:nvPr/>
        </p:nvSpPr>
        <p:spPr>
          <a:xfrm>
            <a:off x="6976556" y="338728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Estonian Business Archives</a:t>
            </a:r>
            <a:endParaRPr lang="en-GB" sz="1200" dirty="0" smtClean="0">
              <a:solidFill>
                <a:schemeClr val="tx1">
                  <a:lumMod val="75000"/>
                  <a:lumOff val="25000"/>
                </a:schemeClr>
              </a:solidFill>
            </a:endParaRPr>
          </a:p>
        </p:txBody>
      </p:sp>
      <p:sp>
        <p:nvSpPr>
          <p:cNvPr id="159" name="Szövegdoboz 158"/>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en-GB" sz="1200" dirty="0" err="1" smtClean="0">
                <a:solidFill>
                  <a:schemeClr val="tx1">
                    <a:lumMod val="75000"/>
                    <a:lumOff val="25000"/>
                  </a:schemeClr>
                </a:solidFill>
              </a:rPr>
              <a:t>Raivo</a:t>
            </a:r>
            <a:r>
              <a:rPr lang="en-GB" sz="1200" dirty="0" smtClean="0">
                <a:solidFill>
                  <a:schemeClr val="tx1">
                    <a:lumMod val="75000"/>
                    <a:lumOff val="25000"/>
                  </a:schemeClr>
                </a:solidFill>
              </a:rPr>
              <a:t> </a:t>
            </a:r>
            <a:r>
              <a:rPr lang="en-GB" sz="1200" dirty="0" err="1" smtClean="0">
                <a:solidFill>
                  <a:schemeClr val="tx1">
                    <a:lumMod val="75000"/>
                    <a:lumOff val="25000"/>
                  </a:schemeClr>
                </a:solidFill>
              </a:rPr>
              <a:t>Ruusalepp</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raivo@eba.ee</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209" name="Egyenes összekötő 208"/>
          <p:cNvCxnSpPr/>
          <p:nvPr/>
        </p:nvCxnSpPr>
        <p:spPr>
          <a:xfrm flipV="1">
            <a:off x="2288252" y="2908659"/>
            <a:ext cx="1108775" cy="176615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4" name="Lekerekített téglalap 203"/>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0" name="Folyamatábra: Bekötés 209"/>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8"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9"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Lekerekített téglalap 252"/>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4" name="Lekerekített téglalap 253"/>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55" name="Lekerekített téglalap 254"/>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56" name="Lekerekített téglalap 255"/>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57" name="Lekerekített téglalap 256"/>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58" name="Lekerekített téglalap 257"/>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59" name="Lekerekített téglalap 258"/>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0" name="Lekerekített téglalap 259"/>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2" name="Lekerekített téglalap 261"/>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67" name="Téglalap 266"/>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68" name="Téglalap 267"/>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69" name="Téglalap 268"/>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0" name="Téglalap 269"/>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74" name="Lekerekített téglalap 273"/>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299" name="Folyamatábra: Bekötés 298">
            <a:hlinkClick r:id="rId10"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11"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12"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13"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14"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15"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16"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17"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8"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19"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20"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21"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22"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23"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24"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25"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26"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27"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28"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29"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30"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31"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32"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22" name="Egyenes összekötő 321"/>
          <p:cNvCxnSpPr>
            <a:stCxn id="155" idx="5"/>
          </p:cNvCxnSpPr>
          <p:nvPr/>
        </p:nvCxnSpPr>
        <p:spPr>
          <a:xfrm>
            <a:off x="3473395" y="2908659"/>
            <a:ext cx="667743" cy="103974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3" name="Táblázat 162"/>
          <p:cNvGraphicFramePr>
            <a:graphicFrameLocks noGrp="1"/>
          </p:cNvGraphicFramePr>
          <p:nvPr>
            <p:extLst>
              <p:ext uri="{D42A27DB-BD31-4B8C-83A1-F6EECF244321}">
                <p14:modId xmlns:p14="http://schemas.microsoft.com/office/powerpoint/2010/main" val="393303536"/>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4" name="Folyamatábra: Bekötés 163">
            <a:hlinkClick r:id="rId33"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34"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35"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36"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7"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8"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9"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40"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41"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42"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43"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44"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45"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46"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47"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48"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49"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50"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51"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52"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3"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olyamatábra: Bekötés 200">
            <a:hlinkClick r:id="rId54"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55"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Szövegdoboz 13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37" name="Szövegdoboz 13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38" name="Szövegdoboz 13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39" name="Szövegdoboz 138"/>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0" name="Szövegdoboz 139"/>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1" name="Szövegdoboz 140"/>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2" name="Szövegdoboz 141"/>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43" name="Szövegdoboz 14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44" name="Szövegdoboz 143"/>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45" name="Szövegdoboz 14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46" name="Szövegdoboz 145"/>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47" name="Szövegdoboz 146"/>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48" name="Szövegdoboz 147"/>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0" name="Szövegdoboz 149"/>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3" name="Szövegdoboz 152"/>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70" name="Szövegdoboz 16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74" name="Szövegdoboz 17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75" name="Folyamatábra: Bekötés 174">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836507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3312006"/>
            <a:ext cx="822156" cy="82234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2849176" y="1316337"/>
            <a:ext cx="1228411" cy="191930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2849176" y="936052"/>
            <a:ext cx="1024622" cy="229958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49736" y="771550"/>
            <a:ext cx="523072" cy="246408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847397" cy="189598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04014" y="1673437"/>
            <a:ext cx="968794" cy="156220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34072" y="2011164"/>
            <a:ext cx="1038736" cy="122447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698287" y="2179774"/>
            <a:ext cx="1074521" cy="105586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flipV="1">
            <a:off x="1684990" y="2474680"/>
            <a:ext cx="1087818" cy="76095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738664"/>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5</a:t>
            </a:r>
            <a:r>
              <a:rPr lang="en-GB" dirty="0" smtClean="0"/>
              <a:t> </a:t>
            </a:r>
            <a:r>
              <a:rPr lang="en-GB" dirty="0"/>
              <a:t>– </a:t>
            </a:r>
            <a:r>
              <a:rPr lang="en-US" dirty="0"/>
              <a:t>SIP Creation and Ingest of records with Geodata</a:t>
            </a:r>
            <a:endParaRPr lang="en-GB" dirty="0" smtClean="0"/>
          </a:p>
        </p:txBody>
      </p:sp>
      <p:sp>
        <p:nvSpPr>
          <p:cNvPr id="151" name="Szövegdoboz 150"/>
          <p:cNvSpPr txBox="1"/>
          <p:nvPr/>
        </p:nvSpPr>
        <p:spPr>
          <a:xfrm>
            <a:off x="6977877" y="1371421"/>
            <a:ext cx="2166123" cy="1569660"/>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a:t>
            </a:r>
            <a:r>
              <a:rPr lang="hu-HU" sz="1200" b="1" dirty="0">
                <a:solidFill>
                  <a:schemeClr val="tx1">
                    <a:lumMod val="75000"/>
                    <a:lumOff val="25000"/>
                  </a:schemeClr>
                </a:solidFill>
              </a:rPr>
              <a:t> </a:t>
            </a:r>
            <a:r>
              <a:rPr lang="en-US" sz="1200" dirty="0" smtClean="0">
                <a:solidFill>
                  <a:schemeClr val="tx1">
                    <a:lumMod val="75000"/>
                    <a:lumOff val="25000"/>
                  </a:schemeClr>
                </a:solidFill>
              </a:rPr>
              <a:t>Create </a:t>
            </a:r>
            <a:r>
              <a:rPr lang="en-US" sz="1200" dirty="0">
                <a:solidFill>
                  <a:schemeClr val="tx1">
                    <a:lumMod val="75000"/>
                    <a:lumOff val="25000"/>
                  </a:schemeClr>
                </a:solidFill>
              </a:rPr>
              <a:t>SIP from records and metadata exported from GURS (The Surveying and Mapping Authority of the Republic of Slovenia</a:t>
            </a:r>
            <a:r>
              <a:rPr lang="en-US" sz="1200" dirty="0" smtClean="0">
                <a:solidFill>
                  <a:schemeClr val="tx1">
                    <a:lumMod val="75000"/>
                    <a:lumOff val="25000"/>
                  </a:schemeClr>
                </a:solidFill>
              </a:rPr>
              <a:t>).</a:t>
            </a:r>
            <a:r>
              <a:rPr lang="hu-HU" sz="1200" dirty="0" smtClean="0">
                <a:solidFill>
                  <a:schemeClr val="tx1">
                    <a:lumMod val="75000"/>
                    <a:lumOff val="25000"/>
                  </a:schemeClr>
                </a:solidFill>
              </a:rPr>
              <a:t> </a:t>
            </a:r>
            <a:r>
              <a:rPr lang="en-US" sz="1200" dirty="0" smtClean="0">
                <a:solidFill>
                  <a:schemeClr val="tx1">
                    <a:lumMod val="75000"/>
                    <a:lumOff val="25000"/>
                  </a:schemeClr>
                </a:solidFill>
              </a:rPr>
              <a:t>SIP </a:t>
            </a:r>
            <a:r>
              <a:rPr lang="en-US" sz="1200" dirty="0">
                <a:solidFill>
                  <a:schemeClr val="tx1">
                    <a:lumMod val="75000"/>
                    <a:lumOff val="25000"/>
                  </a:schemeClr>
                </a:solidFill>
              </a:rPr>
              <a:t>creation and ingest of at least one vector geodata with at least 1000 </a:t>
            </a:r>
            <a:r>
              <a:rPr lang="en-US" sz="1200" dirty="0" smtClean="0">
                <a:solidFill>
                  <a:schemeClr val="tx1">
                    <a:lumMod val="75000"/>
                    <a:lumOff val="25000"/>
                  </a:schemeClr>
                </a:solidFill>
              </a:rPr>
              <a:t>records</a:t>
            </a:r>
            <a:r>
              <a:rPr lang="hu-HU" sz="1200" dirty="0" smtClean="0">
                <a:solidFill>
                  <a:schemeClr val="tx1">
                    <a:lumMod val="75000"/>
                    <a:lumOff val="25000"/>
                  </a:schemeClr>
                </a:solidFill>
              </a:rPr>
              <a:t>.</a:t>
            </a:r>
            <a:endParaRPr lang="en-GB" sz="1200" dirty="0" smtClean="0">
              <a:solidFill>
                <a:schemeClr val="tx1">
                  <a:lumMod val="75000"/>
                  <a:lumOff val="25000"/>
                </a:schemeClr>
              </a:solidFill>
            </a:endParaRPr>
          </a:p>
        </p:txBody>
      </p:sp>
      <p:sp>
        <p:nvSpPr>
          <p:cNvPr id="156" name="Szövegdoboz 155"/>
          <p:cNvSpPr txBox="1"/>
          <p:nvPr/>
        </p:nvSpPr>
        <p:spPr>
          <a:xfrm>
            <a:off x="6983129" y="701283"/>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1</a:t>
            </a:r>
            <a:r>
              <a:rPr lang="hu-HU" sz="1200" dirty="0"/>
              <a:t>:</a:t>
            </a:r>
            <a:r>
              <a:rPr lang="en-GB" sz="1200" dirty="0" smtClean="0"/>
              <a:t> </a:t>
            </a:r>
            <a:r>
              <a:rPr lang="en-US" sz="1200" dirty="0"/>
              <a:t>SIP Creation and Ingest of records with geodata (2 representations)</a:t>
            </a:r>
            <a:endParaRPr lang="en-GB" sz="1200" dirty="0"/>
          </a:p>
        </p:txBody>
      </p:sp>
      <p:sp>
        <p:nvSpPr>
          <p:cNvPr id="157" name="Szövegdoboz 156"/>
          <p:cNvSpPr txBox="1"/>
          <p:nvPr/>
        </p:nvSpPr>
        <p:spPr>
          <a:xfrm>
            <a:off x="6976557" y="300379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a:t>
            </a:r>
            <a:r>
              <a:rPr lang="hu-HU" sz="1200" dirty="0" err="1" smtClean="0">
                <a:solidFill>
                  <a:schemeClr val="tx1">
                    <a:lumMod val="75000"/>
                    <a:lumOff val="25000"/>
                  </a:schemeClr>
                </a:solidFill>
              </a:rPr>
              <a:t>Slovenia</a:t>
            </a:r>
            <a:endParaRPr lang="en-GB" sz="1200" dirty="0" smtClean="0">
              <a:solidFill>
                <a:schemeClr val="tx1">
                  <a:lumMod val="75000"/>
                  <a:lumOff val="25000"/>
                </a:schemeClr>
              </a:solidFill>
            </a:endParaRPr>
          </a:p>
        </p:txBody>
      </p:sp>
      <p:sp>
        <p:nvSpPr>
          <p:cNvPr id="158" name="Szövegdoboz 157"/>
          <p:cNvSpPr txBox="1"/>
          <p:nvPr/>
        </p:nvSpPr>
        <p:spPr>
          <a:xfrm>
            <a:off x="6976556" y="338728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Danish National Archives</a:t>
            </a:r>
            <a:endParaRPr lang="en-GB" sz="1200" dirty="0" smtClean="0">
              <a:solidFill>
                <a:schemeClr val="tx1">
                  <a:lumMod val="75000"/>
                  <a:lumOff val="25000"/>
                </a:schemeClr>
              </a:solidFill>
            </a:endParaRPr>
          </a:p>
        </p:txBody>
      </p:sp>
      <p:sp>
        <p:nvSpPr>
          <p:cNvPr id="159" name="Szövegdoboz 158"/>
          <p:cNvSpPr txBox="1"/>
          <p:nvPr/>
        </p:nvSpPr>
        <p:spPr>
          <a:xfrm>
            <a:off x="6977877" y="380370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hu-HU" sz="1200" dirty="0">
                <a:solidFill>
                  <a:schemeClr val="tx1">
                    <a:lumMod val="75000"/>
                    <a:lumOff val="25000"/>
                  </a:schemeClr>
                </a:solidFill>
              </a:rPr>
              <a:t>Gregor </a:t>
            </a:r>
            <a:r>
              <a:rPr lang="hu-HU" sz="1200" dirty="0" err="1">
                <a:solidFill>
                  <a:schemeClr val="tx1">
                    <a:lumMod val="75000"/>
                    <a:lumOff val="25000"/>
                  </a:schemeClr>
                </a:solidFill>
              </a:rPr>
              <a:t>Završnik</a:t>
            </a:r>
            <a:endParaRPr lang="en-GB" sz="1200" dirty="0" smtClean="0">
              <a:solidFill>
                <a:schemeClr val="tx1">
                  <a:lumMod val="75000"/>
                  <a:lumOff val="25000"/>
                </a:schemeClr>
              </a:solidFill>
            </a:endParaRPr>
          </a:p>
        </p:txBody>
      </p:sp>
      <p:sp>
        <p:nvSpPr>
          <p:cNvPr id="160" name="Szövegdoboz 159"/>
          <p:cNvSpPr txBox="1"/>
          <p:nvPr/>
        </p:nvSpPr>
        <p:spPr>
          <a:xfrm>
            <a:off x="6976555" y="423282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gregor.zavrsnik@gov.si</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163" name="Egyenes összekötő 162"/>
          <p:cNvCxnSpPr/>
          <p:nvPr/>
        </p:nvCxnSpPr>
        <p:spPr>
          <a:xfrm flipV="1">
            <a:off x="2039490" y="3312006"/>
            <a:ext cx="733318" cy="100375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2849176" y="2009463"/>
            <a:ext cx="1426918" cy="122617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p:nvPr/>
        </p:nvCxnSpPr>
        <p:spPr>
          <a:xfrm flipH="1" flipV="1">
            <a:off x="2541785" y="519367"/>
            <a:ext cx="269207" cy="270045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H="1" flipV="1">
            <a:off x="2097516" y="1007191"/>
            <a:ext cx="675292" cy="222844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H="1" flipV="1">
            <a:off x="2007975" y="1172761"/>
            <a:ext cx="764833" cy="2062877"/>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1675864" y="2344254"/>
            <a:ext cx="1096944" cy="89138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aphicFrame>
        <p:nvGraphicFramePr>
          <p:cNvPr id="166" name="Táblázat 165"/>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7" name="Folyamatábra: Bekötés 166">
            <a:hlinkClick r:id="rId8"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9"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10"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1"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2"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3"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4"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6"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7"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8"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9"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20"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21"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2"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3"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4"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Lekerekített téglalap 2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3" name="Folyamatábra: Bekötés 21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Lekerekített téglalap 261"/>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3" name="Lekerekített téglalap 282"/>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8" name="Folyamatábra: Bekötés 307">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Szövegdoboz 147"/>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50" name="Szövegdoboz 14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3" name="Szövegdoboz 152"/>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5" name="Szövegdoboz 174"/>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6" name="Szövegdoboz 17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7" name="Szövegdoboz 17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8" name="Szövegdoboz 17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9" name="Szövegdoboz 178"/>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0" name="Szövegdoboz 179"/>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1" name="Szövegdoboz 180"/>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2" name="Szövegdoboz 18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3" name="Szövegdoboz 182"/>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4" name="Szövegdoboz 183"/>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5" name="Szövegdoboz 18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6" name="Szövegdoboz 18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7" name="Szövegdoboz 18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8" name="Szövegdoboz 18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9" name="Folyamatábra: Bekötés 188">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6253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p:nvPr/>
        </p:nvCxnSpPr>
        <p:spPr>
          <a:xfrm flipH="1" flipV="1">
            <a:off x="2097516" y="1007191"/>
            <a:ext cx="965993" cy="91640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p:nvPr/>
        </p:nvCxnSpPr>
        <p:spPr>
          <a:xfrm flipV="1">
            <a:off x="1969791" y="1999960"/>
            <a:ext cx="1093718" cy="214814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Egyenes összekötő 134"/>
          <p:cNvCxnSpPr/>
          <p:nvPr/>
        </p:nvCxnSpPr>
        <p:spPr>
          <a:xfrm>
            <a:off x="3139877" y="1999960"/>
            <a:ext cx="972761" cy="202606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7" name="Egyenes összekötő 136"/>
          <p:cNvCxnSpPr/>
          <p:nvPr/>
        </p:nvCxnSpPr>
        <p:spPr>
          <a:xfrm>
            <a:off x="3139877" y="1999960"/>
            <a:ext cx="885895" cy="222565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925411" y="1339653"/>
            <a:ext cx="1138098" cy="58393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1" name="Téglalap 260"/>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Szövegdoboz 137"/>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a:solidFill>
                  <a:schemeClr val="tx1">
                    <a:lumMod val="75000"/>
                    <a:lumOff val="25000"/>
                  </a:schemeClr>
                </a:solidFill>
              </a:rPr>
              <a:t>KEEP </a:t>
            </a:r>
            <a:r>
              <a:rPr lang="hu-HU" sz="1200" dirty="0" err="1">
                <a:solidFill>
                  <a:schemeClr val="tx1">
                    <a:lumMod val="75000"/>
                    <a:lumOff val="25000"/>
                  </a:schemeClr>
                </a:solidFill>
              </a:rPr>
              <a:t>Solutions</a:t>
            </a:r>
            <a:endParaRPr lang="en-US" sz="1200" dirty="0" smtClean="0">
              <a:solidFill>
                <a:schemeClr val="tx1">
                  <a:lumMod val="75000"/>
                  <a:lumOff val="25000"/>
                </a:schemeClr>
              </a:solidFill>
            </a:endParaRPr>
          </a:p>
        </p:txBody>
      </p:sp>
      <p:sp>
        <p:nvSpPr>
          <p:cNvPr id="139" name="Szövegdoboz 138"/>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40" name="Szövegdoboz 139"/>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User Manual</a:t>
            </a:r>
            <a:endParaRPr lang="en-US" sz="1200" dirty="0" smtClean="0">
              <a:solidFill>
                <a:schemeClr val="tx1">
                  <a:lumMod val="65000"/>
                  <a:lumOff val="35000"/>
                </a:schemeClr>
              </a:solidFill>
            </a:endParaRPr>
          </a:p>
        </p:txBody>
      </p:sp>
      <p:sp>
        <p:nvSpPr>
          <p:cNvPr id="141" name="Szövegdoboz 140"/>
          <p:cNvSpPr txBox="1"/>
          <p:nvPr/>
        </p:nvSpPr>
        <p:spPr>
          <a:xfrm>
            <a:off x="7523487" y="4822582"/>
            <a:ext cx="164907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sp>
        <p:nvSpPr>
          <p:cNvPr id="151" name="Szövegdoboz 150"/>
          <p:cNvSpPr txBox="1"/>
          <p:nvPr/>
        </p:nvSpPr>
        <p:spPr>
          <a:xfrm>
            <a:off x="6959526" y="-4187"/>
            <a:ext cx="2269141" cy="382092"/>
          </a:xfrm>
          <a:prstGeom prst="rect">
            <a:avLst/>
          </a:prstGeom>
          <a:noFill/>
        </p:spPr>
        <p:txBody>
          <a:bodyPr wrap="square" rtlCol="0">
            <a:spAutoFit/>
          </a:bodyPr>
          <a:lstStyle/>
          <a:p>
            <a:pPr>
              <a:lnSpc>
                <a:spcPct val="150000"/>
              </a:lnSpc>
            </a:pPr>
            <a:r>
              <a:rPr lang="hu-HU" sz="1400" dirty="0" err="1" smtClean="0">
                <a:solidFill>
                  <a:schemeClr val="tx1">
                    <a:lumMod val="75000"/>
                    <a:lumOff val="25000"/>
                  </a:schemeClr>
                </a:solidFill>
              </a:rPr>
              <a:t>RODA-In</a:t>
            </a:r>
            <a:endParaRPr lang="en-US" sz="1400" dirty="0" smtClean="0">
              <a:solidFill>
                <a:schemeClr val="tx1">
                  <a:lumMod val="75000"/>
                  <a:lumOff val="25000"/>
                </a:schemeClr>
              </a:solidFill>
            </a:endParaRPr>
          </a:p>
        </p:txBody>
      </p:sp>
      <p:sp>
        <p:nvSpPr>
          <p:cNvPr id="153" name="Szövegdoboz 152"/>
          <p:cNvSpPr txBox="1"/>
          <p:nvPr/>
        </p:nvSpPr>
        <p:spPr>
          <a:xfrm>
            <a:off x="6977876" y="411510"/>
            <a:ext cx="2166123" cy="2123658"/>
          </a:xfrm>
          <a:prstGeom prst="rect">
            <a:avLst/>
          </a:prstGeom>
          <a:noFill/>
        </p:spPr>
        <p:txBody>
          <a:bodyPr wrap="square" rtlCol="0">
            <a:spAutoFit/>
          </a:bodyPr>
          <a:lstStyle/>
          <a:p>
            <a:pPr algn="just"/>
            <a:r>
              <a:rPr lang="en-US" sz="1200" dirty="0">
                <a:solidFill>
                  <a:schemeClr val="tx1">
                    <a:lumMod val="75000"/>
                    <a:lumOff val="25000"/>
                  </a:schemeClr>
                </a:solidFill>
              </a:rPr>
              <a:t>RODA-in is a stand-alone multi-platform application that allows producers to prepare SIP packages to be ingested in RODA. The tool enables the rearrangement, classification and description of materials, pre-validates the provided metadata, and also enables the transference of materials to the central digital archiving service.</a:t>
            </a:r>
          </a:p>
        </p:txBody>
      </p:sp>
      <p:grpSp>
        <p:nvGrpSpPr>
          <p:cNvPr id="221" name="Csoportba foglalás 220"/>
          <p:cNvGrpSpPr/>
          <p:nvPr/>
        </p:nvGrpSpPr>
        <p:grpSpPr>
          <a:xfrm>
            <a:off x="2718906" y="4732022"/>
            <a:ext cx="576000" cy="288000"/>
            <a:chOff x="2718906" y="4732022"/>
            <a:chExt cx="576000" cy="288000"/>
          </a:xfrm>
        </p:grpSpPr>
        <p:sp>
          <p:nvSpPr>
            <p:cNvPr id="222" name="Folyamatábra: Bekötés 22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4" name="Csoportba foglalás 223"/>
          <p:cNvGrpSpPr/>
          <p:nvPr/>
        </p:nvGrpSpPr>
        <p:grpSpPr>
          <a:xfrm>
            <a:off x="2632046" y="576000"/>
            <a:ext cx="723133" cy="288000"/>
            <a:chOff x="2632046" y="627566"/>
            <a:chExt cx="723133" cy="288000"/>
          </a:xfrm>
        </p:grpSpPr>
        <p:sp>
          <p:nvSpPr>
            <p:cNvPr id="225" name="Folyamatábra: Bekötés 224">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Szövegdoboz 257">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2" name="Folyamatábra: Bekötés 141">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olyamatábra: Bekötés 142">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olyamatábra: Bekötés 153">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Lekerekített téglalap 245"/>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2" name="Lekerekített téglalap 251"/>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7" name="Lekerekített téglalap 256"/>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9" name="Lekerekített téglalap 258"/>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0" name="Lekerekített téglalap 259"/>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2" name="Lekerekített téglalap 261"/>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3" name="Lekerekített téglalap 262"/>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4" name="Téglalap 263"/>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5" name="Téglalap 264"/>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6" name="Téglalap 265"/>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7" name="Téglalap 266"/>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8" name="Lekerekített téglalap 267"/>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3" name="Egyenes összekötő 272"/>
          <p:cNvCxnSpPr>
            <a:endCxn id="237" idx="7"/>
          </p:cNvCxnSpPr>
          <p:nvPr/>
        </p:nvCxnSpPr>
        <p:spPr>
          <a:xfrm>
            <a:off x="3139877" y="1999960"/>
            <a:ext cx="1197585" cy="1028119"/>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74" name="Táblázat 273"/>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5" name="Folyamatábra: Bekötés 274">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Lekerekített téglalap 30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7" name="Lekerekített téglalap 306"/>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8" name="Lekerekített téglalap 307"/>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9" name="Lekerekített téglalap 308"/>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0" name="Lekerekített téglalap 309"/>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44" name="Szövegdoboz 143"/>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5" name="Szövegdoboz 144"/>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6" name="Szövegdoboz 14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7" name="Szövegdoboz 146"/>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8" name="Szövegdoboz 147"/>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9" name="Szövegdoboz 148"/>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0" name="Szövegdoboz 149"/>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5" name="Szövegdoboz 154"/>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6" name="Szövegdoboz 155"/>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7" name="Szövegdoboz 156"/>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8" name="Szövegdoboz 157"/>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9" name="Szövegdoboz 158"/>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0" name="Szövegdoboz 159"/>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1" name="Szövegdoboz 160"/>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2" name="Szövegdoboz 161"/>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3" name="Szövegdoboz 162"/>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4" name="Szövegdoboz 163"/>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5" name="Folyamatábra: Bekötés 164">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741937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Szövegdoboz 64"/>
          <p:cNvSpPr txBox="1"/>
          <p:nvPr/>
        </p:nvSpPr>
        <p:spPr>
          <a:xfrm>
            <a:off x="-298961" y="890741"/>
            <a:ext cx="225513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1950652" y="3312006"/>
            <a:ext cx="1006352" cy="82234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045449" y="1332153"/>
            <a:ext cx="1070322" cy="190348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3033372" y="1122537"/>
            <a:ext cx="954819" cy="211310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2287920" y="755734"/>
            <a:ext cx="707268" cy="246408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925411" y="1339653"/>
            <a:ext cx="1069777" cy="1880169"/>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804014" y="1673437"/>
            <a:ext cx="1191174" cy="154638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34072" y="2011164"/>
            <a:ext cx="1207116" cy="126265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flipV="1">
            <a:off x="1698287" y="2179774"/>
            <a:ext cx="1242901" cy="10940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flipV="1">
            <a:off x="1684990" y="2474680"/>
            <a:ext cx="1256198" cy="79914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738664"/>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5</a:t>
            </a:r>
            <a:r>
              <a:rPr lang="en-GB" dirty="0" smtClean="0"/>
              <a:t> </a:t>
            </a:r>
            <a:r>
              <a:rPr lang="en-GB" dirty="0"/>
              <a:t>– </a:t>
            </a:r>
            <a:r>
              <a:rPr lang="en-US" dirty="0"/>
              <a:t>SIP Creation and Ingest of records with Geodata</a:t>
            </a:r>
            <a:endParaRPr lang="en-GB" dirty="0" smtClean="0"/>
          </a:p>
        </p:txBody>
      </p:sp>
      <p:sp>
        <p:nvSpPr>
          <p:cNvPr id="151" name="Szövegdoboz 150"/>
          <p:cNvSpPr txBox="1"/>
          <p:nvPr/>
        </p:nvSpPr>
        <p:spPr>
          <a:xfrm>
            <a:off x="6977877" y="1371421"/>
            <a:ext cx="2166123" cy="1754326"/>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a:t>
            </a:r>
            <a:r>
              <a:rPr lang="hu-HU" sz="1200" b="1" dirty="0">
                <a:solidFill>
                  <a:schemeClr val="tx1">
                    <a:lumMod val="75000"/>
                    <a:lumOff val="25000"/>
                  </a:schemeClr>
                </a:solidFill>
              </a:rPr>
              <a:t> </a:t>
            </a:r>
            <a:r>
              <a:rPr lang="en-US" sz="1200" dirty="0">
                <a:solidFill>
                  <a:schemeClr val="tx1">
                    <a:lumMod val="75000"/>
                    <a:lumOff val="25000"/>
                  </a:schemeClr>
                </a:solidFill>
              </a:rPr>
              <a:t>Create SIP from records and metadata exported from ARSO (Environmental Agency of Republic of Slovenia).</a:t>
            </a:r>
          </a:p>
          <a:p>
            <a:r>
              <a:rPr lang="en-US" sz="1200" dirty="0">
                <a:solidFill>
                  <a:schemeClr val="tx1">
                    <a:lumMod val="75000"/>
                    <a:lumOff val="25000"/>
                  </a:schemeClr>
                </a:solidFill>
              </a:rPr>
              <a:t>SIP creation and ingest of at least one vector geodata with at least 1000 records. Data </a:t>
            </a:r>
            <a:r>
              <a:rPr lang="en-US" sz="1200" dirty="0" err="1">
                <a:solidFill>
                  <a:schemeClr val="tx1">
                    <a:lumMod val="75000"/>
                    <a:lumOff val="25000"/>
                  </a:schemeClr>
                </a:solidFill>
              </a:rPr>
              <a:t>iz</a:t>
            </a:r>
            <a:r>
              <a:rPr lang="en-US" sz="1200" dirty="0">
                <a:solidFill>
                  <a:schemeClr val="tx1">
                    <a:lumMod val="75000"/>
                    <a:lumOff val="25000"/>
                  </a:schemeClr>
                </a:solidFill>
              </a:rPr>
              <a:t> exported directly from their own system into GML </a:t>
            </a:r>
            <a:r>
              <a:rPr lang="en-US" sz="1200" dirty="0" smtClean="0">
                <a:solidFill>
                  <a:schemeClr val="tx1">
                    <a:lumMod val="75000"/>
                    <a:lumOff val="25000"/>
                  </a:schemeClr>
                </a:solidFill>
              </a:rPr>
              <a:t>format.</a:t>
            </a:r>
            <a:endParaRPr lang="en-GB" sz="1200" dirty="0" smtClean="0">
              <a:solidFill>
                <a:schemeClr val="tx1">
                  <a:lumMod val="75000"/>
                  <a:lumOff val="25000"/>
                </a:schemeClr>
              </a:solidFill>
            </a:endParaRPr>
          </a:p>
        </p:txBody>
      </p:sp>
      <p:sp>
        <p:nvSpPr>
          <p:cNvPr id="156" name="Szövegdoboz 155"/>
          <p:cNvSpPr txBox="1"/>
          <p:nvPr/>
        </p:nvSpPr>
        <p:spPr>
          <a:xfrm>
            <a:off x="6983129" y="701283"/>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3</a:t>
            </a:r>
            <a:r>
              <a:rPr lang="hu-HU" sz="1200" dirty="0" smtClean="0"/>
              <a:t>:</a:t>
            </a:r>
            <a:r>
              <a:rPr lang="en-GB" sz="1200" dirty="0" smtClean="0"/>
              <a:t> </a:t>
            </a:r>
            <a:r>
              <a:rPr lang="en-US" sz="1200" dirty="0"/>
              <a:t>SIP Creation and Ingest of records with geodata </a:t>
            </a:r>
            <a:r>
              <a:rPr lang="en-US" sz="1200" dirty="0" smtClean="0"/>
              <a:t>(</a:t>
            </a:r>
            <a:r>
              <a:rPr lang="hu-HU" sz="1200" dirty="0" smtClean="0"/>
              <a:t>1</a:t>
            </a:r>
            <a:r>
              <a:rPr lang="en-US" sz="1200" dirty="0" smtClean="0"/>
              <a:t> </a:t>
            </a:r>
            <a:r>
              <a:rPr lang="en-US" sz="1200" dirty="0"/>
              <a:t>representations)</a:t>
            </a:r>
            <a:endParaRPr lang="en-GB" sz="1200" dirty="0"/>
          </a:p>
        </p:txBody>
      </p:sp>
      <p:sp>
        <p:nvSpPr>
          <p:cNvPr id="157" name="Szövegdoboz 156"/>
          <p:cNvSpPr txBox="1"/>
          <p:nvPr/>
        </p:nvSpPr>
        <p:spPr>
          <a:xfrm>
            <a:off x="6976557" y="308194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a:t>
            </a:r>
            <a:r>
              <a:rPr lang="hu-HU" sz="1200" dirty="0" err="1" smtClean="0">
                <a:solidFill>
                  <a:schemeClr val="tx1">
                    <a:lumMod val="75000"/>
                    <a:lumOff val="25000"/>
                  </a:schemeClr>
                </a:solidFill>
              </a:rPr>
              <a:t>Slovenia</a:t>
            </a:r>
            <a:endParaRPr lang="en-GB" sz="1200" dirty="0" smtClean="0">
              <a:solidFill>
                <a:schemeClr val="tx1">
                  <a:lumMod val="75000"/>
                  <a:lumOff val="25000"/>
                </a:schemeClr>
              </a:solidFill>
            </a:endParaRPr>
          </a:p>
        </p:txBody>
      </p:sp>
      <p:sp>
        <p:nvSpPr>
          <p:cNvPr id="158" name="Szövegdoboz 157"/>
          <p:cNvSpPr txBox="1"/>
          <p:nvPr/>
        </p:nvSpPr>
        <p:spPr>
          <a:xfrm>
            <a:off x="6976556" y="346543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Danish National Archives</a:t>
            </a:r>
            <a:endParaRPr lang="en-GB" sz="1200" dirty="0" smtClean="0">
              <a:solidFill>
                <a:schemeClr val="tx1">
                  <a:lumMod val="75000"/>
                  <a:lumOff val="25000"/>
                </a:schemeClr>
              </a:solidFill>
            </a:endParaRPr>
          </a:p>
        </p:txBody>
      </p:sp>
      <p:sp>
        <p:nvSpPr>
          <p:cNvPr id="159" name="Szövegdoboz 158"/>
          <p:cNvSpPr txBox="1"/>
          <p:nvPr/>
        </p:nvSpPr>
        <p:spPr>
          <a:xfrm>
            <a:off x="6977877" y="388185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hu-HU" sz="1200" dirty="0">
                <a:solidFill>
                  <a:schemeClr val="tx1">
                    <a:lumMod val="75000"/>
                    <a:lumOff val="25000"/>
                  </a:schemeClr>
                </a:solidFill>
              </a:rPr>
              <a:t>Gregor </a:t>
            </a:r>
            <a:r>
              <a:rPr lang="hu-HU" sz="1200" dirty="0" err="1">
                <a:solidFill>
                  <a:schemeClr val="tx1">
                    <a:lumMod val="75000"/>
                    <a:lumOff val="25000"/>
                  </a:schemeClr>
                </a:solidFill>
              </a:rPr>
              <a:t>Završnik</a:t>
            </a:r>
            <a:endParaRPr lang="en-GB" sz="1200" dirty="0" smtClean="0">
              <a:solidFill>
                <a:schemeClr val="tx1">
                  <a:lumMod val="75000"/>
                  <a:lumOff val="25000"/>
                </a:schemeClr>
              </a:solidFill>
            </a:endParaRPr>
          </a:p>
        </p:txBody>
      </p:sp>
      <p:sp>
        <p:nvSpPr>
          <p:cNvPr id="160" name="Szövegdoboz 159"/>
          <p:cNvSpPr txBox="1"/>
          <p:nvPr/>
        </p:nvSpPr>
        <p:spPr>
          <a:xfrm>
            <a:off x="6976555" y="431097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gregor.zavrsnik@gov.si</a:t>
            </a:r>
            <a:endParaRPr lang="en-GB" sz="1200" dirty="0" smtClean="0">
              <a:solidFill>
                <a:schemeClr val="tx1">
                  <a:lumMod val="75000"/>
                  <a:lumOff val="25000"/>
                </a:schemeClr>
              </a:solidFill>
            </a:endParaRPr>
          </a:p>
        </p:txBody>
      </p:sp>
      <p:cxnSp>
        <p:nvCxnSpPr>
          <p:cNvPr id="163" name="Egyenes összekötő 162"/>
          <p:cNvCxnSpPr/>
          <p:nvPr/>
        </p:nvCxnSpPr>
        <p:spPr>
          <a:xfrm flipV="1">
            <a:off x="2039490" y="3312006"/>
            <a:ext cx="917514" cy="100375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045449" y="2009463"/>
            <a:ext cx="1230645" cy="122617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p:nvPr/>
        </p:nvCxnSpPr>
        <p:spPr>
          <a:xfrm flipH="1" flipV="1">
            <a:off x="2541785" y="519367"/>
            <a:ext cx="453403" cy="270045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2097516" y="1007191"/>
            <a:ext cx="897672" cy="221263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2005333" y="1177347"/>
            <a:ext cx="989855" cy="204247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H="1" flipV="1">
            <a:off x="1675864" y="2344254"/>
            <a:ext cx="1265324" cy="92956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aphicFrame>
        <p:nvGraphicFramePr>
          <p:cNvPr id="168" name="Táblázat 167"/>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9" name="Folyamatábra: Bekötés 168">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Szövegdoboz 205"/>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207" name="Szövegdoboz 206"/>
          <p:cNvSpPr txBox="1"/>
          <p:nvPr/>
        </p:nvSpPr>
        <p:spPr>
          <a:xfrm>
            <a:off x="6976555" y="4835454"/>
            <a:ext cx="2164931"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Lekerekített téglalap 2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3" name="Folyamatábra: Bekötés 21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Lekerekített téglalap 261"/>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5" name="Lekerekített téglalap 264"/>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2" name="Lekerekített téglalap 281"/>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3" name="Lekerekített téglalap 282"/>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8" name="Folyamatábra: Bekötés 307">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Szövegdoboz 147"/>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50" name="Szövegdoboz 149"/>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3" name="Szövegdoboz 152"/>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6" name="Szövegdoboz 17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7" name="Szövegdoboz 17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8" name="Szövegdoboz 17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9" name="Szövegdoboz 178"/>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0" name="Szövegdoboz 179"/>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1" name="Szövegdoboz 180"/>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2" name="Szövegdoboz 18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3" name="Szövegdoboz 182"/>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4" name="Szövegdoboz 183"/>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5" name="Szövegdoboz 18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6" name="Szövegdoboz 18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7" name="Szövegdoboz 18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8" name="Szövegdoboz 18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9" name="Folyamatábra: Bekötés 188">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16866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2150768" y="3312006"/>
            <a:ext cx="1066251" cy="11795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293387" y="2373734"/>
            <a:ext cx="1035255" cy="86190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3293387" y="2554325"/>
            <a:ext cx="1041319" cy="68131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676388" y="2815474"/>
            <a:ext cx="1524815" cy="4583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682674" y="2984084"/>
            <a:ext cx="1518529" cy="28973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00912" y="3152694"/>
            <a:ext cx="1500291" cy="12112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a:off x="1718726" y="3273822"/>
            <a:ext cx="1482477" cy="4748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a:off x="1789326" y="3273822"/>
            <a:ext cx="1411877" cy="38470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738664"/>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5</a:t>
            </a:r>
            <a:r>
              <a:rPr lang="en-GB" dirty="0" smtClean="0"/>
              <a:t> </a:t>
            </a:r>
            <a:r>
              <a:rPr lang="en-GB" dirty="0"/>
              <a:t>– </a:t>
            </a:r>
            <a:r>
              <a:rPr lang="en-US" dirty="0"/>
              <a:t>SIP Creation and Ingest of records with Geodata</a:t>
            </a:r>
            <a:endParaRPr lang="en-GB" dirty="0" smtClean="0"/>
          </a:p>
        </p:txBody>
      </p:sp>
      <p:sp>
        <p:nvSpPr>
          <p:cNvPr id="151" name="Szövegdoboz 150"/>
          <p:cNvSpPr txBox="1"/>
          <p:nvPr/>
        </p:nvSpPr>
        <p:spPr>
          <a:xfrm>
            <a:off x="6977877" y="1371421"/>
            <a:ext cx="2166123" cy="1200329"/>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a:t>
            </a:r>
            <a:r>
              <a:rPr lang="hu-HU" sz="1200" b="1" dirty="0">
                <a:solidFill>
                  <a:schemeClr val="tx1">
                    <a:lumMod val="75000"/>
                    <a:lumOff val="25000"/>
                  </a:schemeClr>
                </a:solidFill>
              </a:rPr>
              <a:t> </a:t>
            </a:r>
            <a:r>
              <a:rPr lang="en-US" sz="1200" dirty="0">
                <a:solidFill>
                  <a:schemeClr val="tx1">
                    <a:lumMod val="75000"/>
                    <a:lumOff val="25000"/>
                  </a:schemeClr>
                </a:solidFill>
              </a:rPr>
              <a:t>Create DIP from AIP containing record with Geodata. Present Geodata information with QGIS along with content and metadata from DIP.</a:t>
            </a:r>
          </a:p>
        </p:txBody>
      </p:sp>
      <p:sp>
        <p:nvSpPr>
          <p:cNvPr id="156" name="Szövegdoboz 155"/>
          <p:cNvSpPr txBox="1"/>
          <p:nvPr/>
        </p:nvSpPr>
        <p:spPr>
          <a:xfrm>
            <a:off x="6983129" y="701283"/>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2</a:t>
            </a:r>
            <a:r>
              <a:rPr lang="hu-HU" sz="1200" dirty="0" smtClean="0"/>
              <a:t>:</a:t>
            </a:r>
            <a:r>
              <a:rPr lang="en-GB" sz="1200" dirty="0" smtClean="0"/>
              <a:t> </a:t>
            </a:r>
            <a:r>
              <a:rPr lang="en-US" sz="1200" dirty="0"/>
              <a:t>Search and Access information using Geodata </a:t>
            </a:r>
            <a:endParaRPr lang="hu-HU" sz="1200" dirty="0" smtClean="0"/>
          </a:p>
          <a:p>
            <a:r>
              <a:rPr lang="en-US" sz="1200" dirty="0" smtClean="0"/>
              <a:t>(</a:t>
            </a:r>
            <a:r>
              <a:rPr lang="en-US" sz="1200" dirty="0"/>
              <a:t>2 representations)</a:t>
            </a:r>
            <a:endParaRPr lang="en-GB" sz="1200" dirty="0"/>
          </a:p>
        </p:txBody>
      </p:sp>
      <p:sp>
        <p:nvSpPr>
          <p:cNvPr id="157" name="Szövegdoboz 156"/>
          <p:cNvSpPr txBox="1"/>
          <p:nvPr/>
        </p:nvSpPr>
        <p:spPr>
          <a:xfrm>
            <a:off x="6976557" y="308194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a:t>
            </a:r>
            <a:r>
              <a:rPr lang="hu-HU" sz="1200" dirty="0" err="1" smtClean="0">
                <a:solidFill>
                  <a:schemeClr val="tx1">
                    <a:lumMod val="75000"/>
                    <a:lumOff val="25000"/>
                  </a:schemeClr>
                </a:solidFill>
              </a:rPr>
              <a:t>Slovenia</a:t>
            </a:r>
            <a:endParaRPr lang="en-GB" sz="1200" dirty="0" smtClean="0">
              <a:solidFill>
                <a:schemeClr val="tx1">
                  <a:lumMod val="75000"/>
                  <a:lumOff val="25000"/>
                </a:schemeClr>
              </a:solidFill>
            </a:endParaRPr>
          </a:p>
        </p:txBody>
      </p:sp>
      <p:sp>
        <p:nvSpPr>
          <p:cNvPr id="158" name="Szövegdoboz 157"/>
          <p:cNvSpPr txBox="1"/>
          <p:nvPr/>
        </p:nvSpPr>
        <p:spPr>
          <a:xfrm>
            <a:off x="6976556" y="346543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Danish National Archives</a:t>
            </a:r>
            <a:endParaRPr lang="en-GB" sz="1200" dirty="0" smtClean="0">
              <a:solidFill>
                <a:schemeClr val="tx1">
                  <a:lumMod val="75000"/>
                  <a:lumOff val="25000"/>
                </a:schemeClr>
              </a:solidFill>
            </a:endParaRPr>
          </a:p>
        </p:txBody>
      </p:sp>
      <p:sp>
        <p:nvSpPr>
          <p:cNvPr id="159" name="Szövegdoboz 158"/>
          <p:cNvSpPr txBox="1"/>
          <p:nvPr/>
        </p:nvSpPr>
        <p:spPr>
          <a:xfrm>
            <a:off x="6977877" y="388185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hu-HU" sz="1200" dirty="0">
                <a:solidFill>
                  <a:schemeClr val="tx1">
                    <a:lumMod val="75000"/>
                    <a:lumOff val="25000"/>
                  </a:schemeClr>
                </a:solidFill>
              </a:rPr>
              <a:t>Gregor </a:t>
            </a:r>
            <a:r>
              <a:rPr lang="hu-HU" sz="1200" dirty="0" err="1">
                <a:solidFill>
                  <a:schemeClr val="tx1">
                    <a:lumMod val="75000"/>
                    <a:lumOff val="25000"/>
                  </a:schemeClr>
                </a:solidFill>
              </a:rPr>
              <a:t>Završnik</a:t>
            </a:r>
            <a:endParaRPr lang="en-GB" sz="1200" dirty="0" smtClean="0">
              <a:solidFill>
                <a:schemeClr val="tx1">
                  <a:lumMod val="75000"/>
                  <a:lumOff val="25000"/>
                </a:schemeClr>
              </a:solidFill>
            </a:endParaRPr>
          </a:p>
        </p:txBody>
      </p:sp>
      <p:sp>
        <p:nvSpPr>
          <p:cNvPr id="160" name="Szövegdoboz 159"/>
          <p:cNvSpPr txBox="1"/>
          <p:nvPr/>
        </p:nvSpPr>
        <p:spPr>
          <a:xfrm>
            <a:off x="6976555" y="431097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gregor.zavrsnik@gov.si</a:t>
            </a:r>
            <a:endParaRPr lang="en-GB" sz="1200" dirty="0" smtClean="0">
              <a:solidFill>
                <a:schemeClr val="tx1">
                  <a:lumMod val="75000"/>
                  <a:lumOff val="25000"/>
                </a:schemeClr>
              </a:solidFill>
            </a:endParaRPr>
          </a:p>
        </p:txBody>
      </p:sp>
      <p:cxnSp>
        <p:nvCxnSpPr>
          <p:cNvPr id="163" name="Egyenes összekötő 162"/>
          <p:cNvCxnSpPr/>
          <p:nvPr/>
        </p:nvCxnSpPr>
        <p:spPr>
          <a:xfrm flipV="1">
            <a:off x="2039490" y="3312006"/>
            <a:ext cx="1177529" cy="100375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293387" y="2047647"/>
            <a:ext cx="998523" cy="118799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H="1">
            <a:off x="1753200" y="3273822"/>
            <a:ext cx="1448003" cy="21609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p:nvPr/>
        </p:nvCxnSpPr>
        <p:spPr>
          <a:xfrm flipV="1">
            <a:off x="3309203" y="2726459"/>
            <a:ext cx="1029506" cy="54736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flipV="1">
            <a:off x="3309203" y="2892420"/>
            <a:ext cx="1021566" cy="38140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flipV="1">
            <a:off x="3309203" y="3245145"/>
            <a:ext cx="992797" cy="2867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a:off x="3309203" y="3273822"/>
            <a:ext cx="983266" cy="12721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3" name="Egyenes összekötő 232"/>
          <p:cNvCxnSpPr/>
          <p:nvPr/>
        </p:nvCxnSpPr>
        <p:spPr>
          <a:xfrm>
            <a:off x="3309203" y="3273822"/>
            <a:ext cx="889313" cy="48781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4" name="Egyenes összekötő 233"/>
          <p:cNvCxnSpPr/>
          <p:nvPr/>
        </p:nvCxnSpPr>
        <p:spPr>
          <a:xfrm>
            <a:off x="3258942" y="3327822"/>
            <a:ext cx="586849" cy="118259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5" name="Egyenes összekötő 234"/>
          <p:cNvCxnSpPr/>
          <p:nvPr/>
        </p:nvCxnSpPr>
        <p:spPr>
          <a:xfrm flipV="1">
            <a:off x="3309203" y="3065696"/>
            <a:ext cx="1013713" cy="20812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5" name="Táblázat 164"/>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66" name="Folyamatábra: Bekötés 165">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Szövegdoboz 205"/>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207" name="Szövegdoboz 206"/>
          <p:cNvSpPr txBox="1"/>
          <p:nvPr/>
        </p:nvSpPr>
        <p:spPr>
          <a:xfrm>
            <a:off x="6976555" y="4835454"/>
            <a:ext cx="2164931"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Lekerekített téglalap 2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3" name="Folyamatábra: Bekötés 21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Lekerekített téglalap 264"/>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6" name="Lekerekített téglalap 275"/>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7" name="Lekerekített téglalap 276"/>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8" name="Lekerekített téglalap 277"/>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80" name="Téglalap 279"/>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81" name="Téglalap 280"/>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82" name="Téglalap 281"/>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5" name="Lekerekített téglalap 28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6" name="Lekerekített téglalap 285"/>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7" name="Lekerekített téglalap 286"/>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Szövegdoboz 15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75" name="Szövegdoboz 174"/>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76" name="Szövegdoboz 17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7" name="Szövegdoboz 176"/>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8" name="Szövegdoboz 177"/>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9" name="Szövegdoboz 178"/>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80" name="Szövegdoboz 179"/>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81" name="Szövegdoboz 180"/>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2" name="Szövegdoboz 181"/>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3" name="Szövegdoboz 182"/>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4" name="Szövegdoboz 183"/>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5" name="Szövegdoboz 184"/>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6" name="Szövegdoboz 185"/>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7" name="Szövegdoboz 186"/>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8" name="Szövegdoboz 187"/>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9" name="Szövegdoboz 188"/>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90" name="Szövegdoboz 189"/>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91" name="Folyamatábra: Bekötés 190">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7589523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cxnSp>
        <p:nvCxnSpPr>
          <p:cNvPr id="155" name="Egyenes összekötő 154"/>
          <p:cNvCxnSpPr/>
          <p:nvPr/>
        </p:nvCxnSpPr>
        <p:spPr>
          <a:xfrm flipV="1">
            <a:off x="2150768" y="3312006"/>
            <a:ext cx="1246259" cy="11795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473395" y="2373734"/>
            <a:ext cx="855247" cy="86190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p:nvPr/>
        </p:nvCxnSpPr>
        <p:spPr>
          <a:xfrm flipV="1">
            <a:off x="3473395" y="2554325"/>
            <a:ext cx="861311" cy="68131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676388" y="2815474"/>
            <a:ext cx="1704823" cy="4583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H="1" flipV="1">
            <a:off x="1682674" y="2984084"/>
            <a:ext cx="1698537" cy="28973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H="1" flipV="1">
            <a:off x="1700912" y="3152694"/>
            <a:ext cx="1680299" cy="12112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4" name="Egyenes összekötő 153"/>
          <p:cNvCxnSpPr/>
          <p:nvPr/>
        </p:nvCxnSpPr>
        <p:spPr>
          <a:xfrm flipH="1">
            <a:off x="1718726" y="3273822"/>
            <a:ext cx="1662485" cy="4748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H="1">
            <a:off x="1789326" y="3273822"/>
            <a:ext cx="1591885" cy="38470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738664"/>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5</a:t>
            </a:r>
            <a:r>
              <a:rPr lang="en-GB" dirty="0" smtClean="0"/>
              <a:t> </a:t>
            </a:r>
            <a:r>
              <a:rPr lang="en-GB" dirty="0"/>
              <a:t>– </a:t>
            </a:r>
            <a:r>
              <a:rPr lang="en-US" dirty="0"/>
              <a:t>SIP Creation and Ingest of records with Geodata</a:t>
            </a:r>
            <a:endParaRPr lang="en-GB" dirty="0" smtClean="0"/>
          </a:p>
        </p:txBody>
      </p:sp>
      <p:sp>
        <p:nvSpPr>
          <p:cNvPr id="151" name="Szövegdoboz 150"/>
          <p:cNvSpPr txBox="1"/>
          <p:nvPr/>
        </p:nvSpPr>
        <p:spPr>
          <a:xfrm>
            <a:off x="6977877" y="1371421"/>
            <a:ext cx="2166123" cy="1200329"/>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a:t>
            </a:r>
            <a:r>
              <a:rPr lang="hu-HU" sz="1200" b="1" dirty="0">
                <a:solidFill>
                  <a:schemeClr val="tx1">
                    <a:lumMod val="75000"/>
                    <a:lumOff val="25000"/>
                  </a:schemeClr>
                </a:solidFill>
              </a:rPr>
              <a:t> </a:t>
            </a:r>
            <a:r>
              <a:rPr lang="en-US" sz="1200" dirty="0">
                <a:solidFill>
                  <a:schemeClr val="tx1">
                    <a:lumMod val="75000"/>
                    <a:lumOff val="25000"/>
                  </a:schemeClr>
                </a:solidFill>
              </a:rPr>
              <a:t>Create DIP from AIP containing record with Geodata. Present Geodata information with QGIS along with content and metadata from DIP.</a:t>
            </a:r>
          </a:p>
        </p:txBody>
      </p:sp>
      <p:sp>
        <p:nvSpPr>
          <p:cNvPr id="156" name="Szövegdoboz 155"/>
          <p:cNvSpPr txBox="1"/>
          <p:nvPr/>
        </p:nvSpPr>
        <p:spPr>
          <a:xfrm>
            <a:off x="6983129" y="701283"/>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smtClean="0"/>
              <a:t>4</a:t>
            </a:r>
            <a:r>
              <a:rPr lang="hu-HU" sz="1200" dirty="0" smtClean="0"/>
              <a:t>:</a:t>
            </a:r>
            <a:r>
              <a:rPr lang="en-GB" sz="1200" dirty="0" smtClean="0"/>
              <a:t> </a:t>
            </a:r>
            <a:r>
              <a:rPr lang="en-US" sz="1200" dirty="0"/>
              <a:t>Search and Access information using Geodata </a:t>
            </a:r>
            <a:endParaRPr lang="hu-HU" sz="1200" dirty="0" smtClean="0"/>
          </a:p>
          <a:p>
            <a:r>
              <a:rPr lang="en-US" sz="1200" dirty="0" smtClean="0"/>
              <a:t>(</a:t>
            </a:r>
            <a:r>
              <a:rPr lang="hu-HU" sz="1200" dirty="0" smtClean="0"/>
              <a:t>1</a:t>
            </a:r>
            <a:r>
              <a:rPr lang="en-US" sz="1200" dirty="0" smtClean="0"/>
              <a:t> </a:t>
            </a:r>
            <a:r>
              <a:rPr lang="en-US" sz="1200" dirty="0"/>
              <a:t>representations)</a:t>
            </a:r>
            <a:endParaRPr lang="en-GB" sz="1200" dirty="0"/>
          </a:p>
        </p:txBody>
      </p:sp>
      <p:sp>
        <p:nvSpPr>
          <p:cNvPr id="157" name="Szövegdoboz 156"/>
          <p:cNvSpPr txBox="1"/>
          <p:nvPr/>
        </p:nvSpPr>
        <p:spPr>
          <a:xfrm>
            <a:off x="6976557" y="308194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p>
          <a:p>
            <a:r>
              <a:rPr lang="en-GB" sz="1200" dirty="0" smtClean="0">
                <a:solidFill>
                  <a:schemeClr val="tx1">
                    <a:lumMod val="75000"/>
                    <a:lumOff val="25000"/>
                  </a:schemeClr>
                </a:solidFill>
              </a:rPr>
              <a:t>National Archives of </a:t>
            </a:r>
            <a:r>
              <a:rPr lang="hu-HU" sz="1200" dirty="0" err="1" smtClean="0">
                <a:solidFill>
                  <a:schemeClr val="tx1">
                    <a:lumMod val="75000"/>
                    <a:lumOff val="25000"/>
                  </a:schemeClr>
                </a:solidFill>
              </a:rPr>
              <a:t>Slovenia</a:t>
            </a:r>
            <a:endParaRPr lang="en-GB" sz="1200" dirty="0" smtClean="0">
              <a:solidFill>
                <a:schemeClr val="tx1">
                  <a:lumMod val="75000"/>
                  <a:lumOff val="25000"/>
                </a:schemeClr>
              </a:solidFill>
            </a:endParaRPr>
          </a:p>
        </p:txBody>
      </p:sp>
      <p:sp>
        <p:nvSpPr>
          <p:cNvPr id="158" name="Szövegdoboz 157"/>
          <p:cNvSpPr txBox="1"/>
          <p:nvPr/>
        </p:nvSpPr>
        <p:spPr>
          <a:xfrm>
            <a:off x="6976556" y="346543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endParaRPr lang="hu-HU" sz="1200" dirty="0" smtClean="0">
              <a:solidFill>
                <a:schemeClr val="tx1">
                  <a:lumMod val="75000"/>
                  <a:lumOff val="25000"/>
                </a:schemeClr>
              </a:solidFill>
            </a:endParaRPr>
          </a:p>
          <a:p>
            <a:r>
              <a:rPr lang="en-GB" sz="1200" dirty="0">
                <a:solidFill>
                  <a:schemeClr val="tx1">
                    <a:lumMod val="75000"/>
                    <a:lumOff val="25000"/>
                  </a:schemeClr>
                </a:solidFill>
              </a:rPr>
              <a:t>Danish National Archives</a:t>
            </a:r>
            <a:endParaRPr lang="en-GB" sz="1200" dirty="0" smtClean="0">
              <a:solidFill>
                <a:schemeClr val="tx1">
                  <a:lumMod val="75000"/>
                  <a:lumOff val="25000"/>
                </a:schemeClr>
              </a:solidFill>
            </a:endParaRPr>
          </a:p>
        </p:txBody>
      </p:sp>
      <p:sp>
        <p:nvSpPr>
          <p:cNvPr id="159" name="Szövegdoboz 158"/>
          <p:cNvSpPr txBox="1"/>
          <p:nvPr/>
        </p:nvSpPr>
        <p:spPr>
          <a:xfrm>
            <a:off x="6977877" y="3881851"/>
            <a:ext cx="2171375" cy="461665"/>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p>
          <a:p>
            <a:r>
              <a:rPr lang="hu-HU" sz="1200" dirty="0">
                <a:solidFill>
                  <a:schemeClr val="tx1">
                    <a:lumMod val="75000"/>
                    <a:lumOff val="25000"/>
                  </a:schemeClr>
                </a:solidFill>
              </a:rPr>
              <a:t>Gregor </a:t>
            </a:r>
            <a:r>
              <a:rPr lang="hu-HU" sz="1200" dirty="0" err="1">
                <a:solidFill>
                  <a:schemeClr val="tx1">
                    <a:lumMod val="75000"/>
                    <a:lumOff val="25000"/>
                  </a:schemeClr>
                </a:solidFill>
              </a:rPr>
              <a:t>Završnik</a:t>
            </a:r>
            <a:endParaRPr lang="en-GB" sz="1200" dirty="0" smtClean="0">
              <a:solidFill>
                <a:schemeClr val="tx1">
                  <a:lumMod val="75000"/>
                  <a:lumOff val="25000"/>
                </a:schemeClr>
              </a:solidFill>
            </a:endParaRPr>
          </a:p>
        </p:txBody>
      </p:sp>
      <p:sp>
        <p:nvSpPr>
          <p:cNvPr id="160" name="Szövegdoboz 159"/>
          <p:cNvSpPr txBox="1"/>
          <p:nvPr/>
        </p:nvSpPr>
        <p:spPr>
          <a:xfrm>
            <a:off x="6976555" y="4310975"/>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gregor.zavrsnik@gov.si</a:t>
            </a:r>
            <a:endParaRPr lang="en-GB" sz="1200" dirty="0" smtClean="0">
              <a:solidFill>
                <a:schemeClr val="tx1">
                  <a:lumMod val="75000"/>
                  <a:lumOff val="25000"/>
                </a:schemeClr>
              </a:solidFill>
            </a:endParaRPr>
          </a:p>
        </p:txBody>
      </p:sp>
      <p:cxnSp>
        <p:nvCxnSpPr>
          <p:cNvPr id="163" name="Egyenes összekötő 162"/>
          <p:cNvCxnSpPr/>
          <p:nvPr/>
        </p:nvCxnSpPr>
        <p:spPr>
          <a:xfrm flipV="1">
            <a:off x="2039490" y="3312006"/>
            <a:ext cx="1357537" cy="100375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473395" y="2009463"/>
            <a:ext cx="802699" cy="1226175"/>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H="1">
            <a:off x="1753200" y="3273822"/>
            <a:ext cx="1628011" cy="21609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p:nvPr/>
        </p:nvCxnSpPr>
        <p:spPr>
          <a:xfrm flipV="1">
            <a:off x="3489211" y="2726459"/>
            <a:ext cx="849498" cy="54736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flipV="1">
            <a:off x="3489211" y="2892420"/>
            <a:ext cx="841558" cy="38140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p:nvPr/>
        </p:nvCxnSpPr>
        <p:spPr>
          <a:xfrm>
            <a:off x="3473395" y="3235638"/>
            <a:ext cx="828605" cy="950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a:off x="3489211" y="3273822"/>
            <a:ext cx="787442" cy="16540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3" name="Egyenes összekötő 232"/>
          <p:cNvCxnSpPr/>
          <p:nvPr/>
        </p:nvCxnSpPr>
        <p:spPr>
          <a:xfrm>
            <a:off x="3489211" y="3273822"/>
            <a:ext cx="709305" cy="48781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4" name="Egyenes összekötő 233"/>
          <p:cNvCxnSpPr/>
          <p:nvPr/>
        </p:nvCxnSpPr>
        <p:spPr>
          <a:xfrm>
            <a:off x="3471203" y="3327822"/>
            <a:ext cx="412772" cy="116678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5" name="Egyenes összekötő 234"/>
          <p:cNvCxnSpPr/>
          <p:nvPr/>
        </p:nvCxnSpPr>
        <p:spPr>
          <a:xfrm flipV="1">
            <a:off x="3473395" y="3065696"/>
            <a:ext cx="849521" cy="16994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37" name="Táblázat 236"/>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8" name="Folyamatábra: Bekötés 237">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Szövegdoboz 164"/>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66" name="Szövegdoboz 165"/>
          <p:cNvSpPr txBox="1"/>
          <p:nvPr/>
        </p:nvSpPr>
        <p:spPr>
          <a:xfrm>
            <a:off x="6976555" y="4835454"/>
            <a:ext cx="2164931" cy="369332"/>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Lekerekített téglalap 207"/>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09" name="Folyamatábra: Bekötés 208"/>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Lekerekített téglalap 264"/>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6" name="Lekerekített téglalap 275"/>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7" name="Lekerekített téglalap 276"/>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8" name="Lekerekített téglalap 277"/>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80" name="Téglalap 279"/>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81" name="Téglalap 280"/>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82" name="Téglalap 281"/>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5" name="Lekerekített téglalap 28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6" name="Lekerekített téglalap 285"/>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7" name="Lekerekített téglalap 286"/>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Szövegdoboz 15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75" name="Szövegdoboz 174"/>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76" name="Szövegdoboz 17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7" name="Szövegdoboz 176"/>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8" name="Szövegdoboz 177"/>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9" name="Szövegdoboz 178"/>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80" name="Szövegdoboz 179"/>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81" name="Szövegdoboz 180"/>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2" name="Szövegdoboz 181"/>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3" name="Szövegdoboz 182"/>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4" name="Szövegdoboz 183"/>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5" name="Szövegdoboz 184"/>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6" name="Szövegdoboz 185"/>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7" name="Szövegdoboz 186"/>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8" name="Szövegdoboz 187"/>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9" name="Szövegdoboz 188"/>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90" name="Szövegdoboz 189"/>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91" name="Folyamatábra: Bekötés 190">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12736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116955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smtClean="0"/>
              <a:t>6</a:t>
            </a:r>
            <a:r>
              <a:rPr lang="en-GB" dirty="0" smtClean="0"/>
              <a:t> </a:t>
            </a:r>
            <a:r>
              <a:rPr lang="en-GB" dirty="0"/>
              <a:t>– </a:t>
            </a:r>
            <a:r>
              <a:rPr lang="en-US" dirty="0"/>
              <a:t>Integration between a live document management system and digital archiving and preservation service</a:t>
            </a:r>
            <a:endParaRPr lang="en-GB" dirty="0" smtClean="0"/>
          </a:p>
        </p:txBody>
      </p:sp>
      <p:sp>
        <p:nvSpPr>
          <p:cNvPr id="151" name="Szövegdoboz 150"/>
          <p:cNvSpPr txBox="1"/>
          <p:nvPr/>
        </p:nvSpPr>
        <p:spPr>
          <a:xfrm>
            <a:off x="6977877" y="1826876"/>
            <a:ext cx="2166123" cy="1384995"/>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a:solidFill>
                  <a:schemeClr val="tx1">
                    <a:lumMod val="75000"/>
                    <a:lumOff val="25000"/>
                  </a:schemeClr>
                </a:solidFill>
              </a:rPr>
              <a:t>:</a:t>
            </a:r>
            <a:r>
              <a:rPr lang="hu-HU" sz="1200" b="1" dirty="0">
                <a:solidFill>
                  <a:schemeClr val="tx1">
                    <a:lumMod val="75000"/>
                    <a:lumOff val="25000"/>
                  </a:schemeClr>
                </a:solidFill>
              </a:rPr>
              <a:t> </a:t>
            </a:r>
            <a:r>
              <a:rPr lang="en-US" sz="1200" dirty="0">
                <a:solidFill>
                  <a:schemeClr val="tx1">
                    <a:lumMod val="75000"/>
                    <a:lumOff val="25000"/>
                  </a:schemeClr>
                </a:solidFill>
              </a:rPr>
              <a:t>This scenario aims to demonstrate the ability to seamlessly transfer data from a semi-active records </a:t>
            </a:r>
            <a:r>
              <a:rPr lang="en-US" sz="1200" dirty="0" smtClean="0">
                <a:solidFill>
                  <a:schemeClr val="tx1">
                    <a:lumMod val="75000"/>
                    <a:lumOff val="25000"/>
                  </a:schemeClr>
                </a:solidFill>
              </a:rPr>
              <a:t>manage</a:t>
            </a:r>
            <a:r>
              <a:rPr lang="hu-HU" sz="1200" dirty="0" smtClean="0">
                <a:solidFill>
                  <a:schemeClr val="tx1">
                    <a:lumMod val="75000"/>
                    <a:lumOff val="25000"/>
                  </a:schemeClr>
                </a:solidFill>
              </a:rPr>
              <a:t>-</a:t>
            </a:r>
            <a:r>
              <a:rPr lang="en-US" sz="1200" dirty="0" err="1" smtClean="0">
                <a:solidFill>
                  <a:schemeClr val="tx1">
                    <a:lumMod val="75000"/>
                    <a:lumOff val="25000"/>
                  </a:schemeClr>
                </a:solidFill>
              </a:rPr>
              <a:t>ment</a:t>
            </a:r>
            <a:r>
              <a:rPr lang="en-US" sz="1200" dirty="0" smtClean="0">
                <a:solidFill>
                  <a:schemeClr val="tx1">
                    <a:lumMod val="75000"/>
                    <a:lumOff val="25000"/>
                  </a:schemeClr>
                </a:solidFill>
              </a:rPr>
              <a:t> </a:t>
            </a:r>
            <a:r>
              <a:rPr lang="en-US" sz="1200" dirty="0">
                <a:solidFill>
                  <a:schemeClr val="tx1">
                    <a:lumMod val="75000"/>
                    <a:lumOff val="25000"/>
                  </a:schemeClr>
                </a:solidFill>
              </a:rPr>
              <a:t>system to a long-term preservation repository with little or no human intervention.</a:t>
            </a:r>
          </a:p>
        </p:txBody>
      </p:sp>
      <p:sp>
        <p:nvSpPr>
          <p:cNvPr id="156" name="Szövegdoboz 155"/>
          <p:cNvSpPr txBox="1"/>
          <p:nvPr/>
        </p:nvSpPr>
        <p:spPr>
          <a:xfrm>
            <a:off x="6983129" y="1149233"/>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1</a:t>
            </a:r>
            <a:r>
              <a:rPr lang="hu-HU" sz="1200" dirty="0" smtClean="0"/>
              <a:t>:</a:t>
            </a:r>
            <a:r>
              <a:rPr lang="en-GB" sz="1200" dirty="0" smtClean="0"/>
              <a:t> </a:t>
            </a:r>
            <a:r>
              <a:rPr lang="en-US" sz="1200" dirty="0"/>
              <a:t>Automatic ingest of records from a semi-active archival management system</a:t>
            </a:r>
            <a:endParaRPr lang="hu-HU" sz="1200" dirty="0" smtClean="0"/>
          </a:p>
        </p:txBody>
      </p:sp>
      <p:sp>
        <p:nvSpPr>
          <p:cNvPr id="157" name="Szövegdoboz 156"/>
          <p:cNvSpPr txBox="1"/>
          <p:nvPr/>
        </p:nvSpPr>
        <p:spPr>
          <a:xfrm>
            <a:off x="6976557" y="323876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KEEP </a:t>
            </a:r>
            <a:r>
              <a:rPr lang="en-GB" sz="1200" dirty="0">
                <a:solidFill>
                  <a:schemeClr val="tx1">
                    <a:lumMod val="75000"/>
                    <a:lumOff val="25000"/>
                  </a:schemeClr>
                </a:solidFill>
              </a:rPr>
              <a:t>SOLUTIONS (KEEPS)</a:t>
            </a:r>
            <a:endParaRPr lang="en-GB" sz="1200" dirty="0" smtClean="0">
              <a:solidFill>
                <a:schemeClr val="tx1">
                  <a:lumMod val="75000"/>
                  <a:lumOff val="25000"/>
                </a:schemeClr>
              </a:solidFill>
            </a:endParaRPr>
          </a:p>
        </p:txBody>
      </p:sp>
      <p:sp>
        <p:nvSpPr>
          <p:cNvPr id="158" name="Szövegdoboz 157"/>
          <p:cNvSpPr txBox="1"/>
          <p:nvPr/>
        </p:nvSpPr>
        <p:spPr>
          <a:xfrm>
            <a:off x="6976556" y="362225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hu-HU" sz="1200" dirty="0" err="1">
                <a:solidFill>
                  <a:schemeClr val="tx1">
                    <a:lumMod val="75000"/>
                    <a:lumOff val="25000"/>
                  </a:schemeClr>
                </a:solidFill>
              </a:rPr>
              <a:t>Instituto</a:t>
            </a:r>
            <a:r>
              <a:rPr lang="hu-HU" sz="1200" dirty="0">
                <a:solidFill>
                  <a:schemeClr val="tx1">
                    <a:lumMod val="75000"/>
                    <a:lumOff val="25000"/>
                  </a:schemeClr>
                </a:solidFill>
              </a:rPr>
              <a:t> </a:t>
            </a:r>
            <a:r>
              <a:rPr lang="hu-HU" sz="1200" dirty="0" err="1">
                <a:solidFill>
                  <a:schemeClr val="tx1">
                    <a:lumMod val="75000"/>
                    <a:lumOff val="25000"/>
                  </a:schemeClr>
                </a:solidFill>
              </a:rPr>
              <a:t>Superior</a:t>
            </a:r>
            <a:r>
              <a:rPr lang="hu-HU" sz="1200" dirty="0">
                <a:solidFill>
                  <a:schemeClr val="tx1">
                    <a:lumMod val="75000"/>
                    <a:lumOff val="25000"/>
                  </a:schemeClr>
                </a:solidFill>
              </a:rPr>
              <a:t> </a:t>
            </a:r>
            <a:r>
              <a:rPr lang="hu-HU" sz="1200" dirty="0" err="1">
                <a:solidFill>
                  <a:schemeClr val="tx1">
                    <a:lumMod val="75000"/>
                    <a:lumOff val="25000"/>
                  </a:schemeClr>
                </a:solidFill>
              </a:rPr>
              <a:t>Técnico</a:t>
            </a:r>
            <a:r>
              <a:rPr lang="hu-HU" sz="1200" dirty="0">
                <a:solidFill>
                  <a:schemeClr val="tx1">
                    <a:lumMod val="75000"/>
                    <a:lumOff val="25000"/>
                  </a:schemeClr>
                </a:solidFill>
              </a:rPr>
              <a:t> (IST)</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Miguel </a:t>
            </a:r>
            <a:r>
              <a:rPr lang="en-GB" sz="1200" dirty="0">
                <a:solidFill>
                  <a:schemeClr val="tx1">
                    <a:lumMod val="75000"/>
                    <a:lumOff val="25000"/>
                  </a:schemeClr>
                </a:solidFill>
              </a:rPr>
              <a:t>Ferreira</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mferreira@keep.pt</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163" name="Egyenes összekötő 162"/>
          <p:cNvCxnSpPr>
            <a:endCxn id="245" idx="3"/>
          </p:cNvCxnSpPr>
          <p:nvPr/>
        </p:nvCxnSpPr>
        <p:spPr>
          <a:xfrm flipV="1">
            <a:off x="1950652" y="3744054"/>
            <a:ext cx="908972" cy="39030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a:stCxn id="245" idx="7"/>
          </p:cNvCxnSpPr>
          <p:nvPr/>
        </p:nvCxnSpPr>
        <p:spPr>
          <a:xfrm flipV="1">
            <a:off x="2935992" y="2194285"/>
            <a:ext cx="1369362" cy="147340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a:stCxn id="245" idx="1"/>
          </p:cNvCxnSpPr>
          <p:nvPr/>
        </p:nvCxnSpPr>
        <p:spPr>
          <a:xfrm flipH="1" flipV="1">
            <a:off x="2249736" y="771550"/>
            <a:ext cx="609888" cy="289613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a:stCxn id="245" idx="1"/>
          </p:cNvCxnSpPr>
          <p:nvPr/>
        </p:nvCxnSpPr>
        <p:spPr>
          <a:xfrm flipH="1" flipV="1">
            <a:off x="1925412" y="1339654"/>
            <a:ext cx="934212" cy="232803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a:stCxn id="245" idx="1"/>
          </p:cNvCxnSpPr>
          <p:nvPr/>
        </p:nvCxnSpPr>
        <p:spPr>
          <a:xfrm flipH="1" flipV="1">
            <a:off x="1804014" y="1673438"/>
            <a:ext cx="1055610" cy="19942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a:stCxn id="245" idx="1"/>
          </p:cNvCxnSpPr>
          <p:nvPr/>
        </p:nvCxnSpPr>
        <p:spPr>
          <a:xfrm flipH="1" flipV="1">
            <a:off x="1734072" y="2011164"/>
            <a:ext cx="1125552" cy="165652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a:stCxn id="245" idx="1"/>
          </p:cNvCxnSpPr>
          <p:nvPr/>
        </p:nvCxnSpPr>
        <p:spPr>
          <a:xfrm flipH="1" flipV="1">
            <a:off x="1698288" y="2179774"/>
            <a:ext cx="1161336" cy="148791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a:stCxn id="245" idx="1"/>
          </p:cNvCxnSpPr>
          <p:nvPr/>
        </p:nvCxnSpPr>
        <p:spPr>
          <a:xfrm flipH="1" flipV="1">
            <a:off x="1684990" y="2474680"/>
            <a:ext cx="1174634" cy="119300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9" name="Egyenes összekötő 238"/>
          <p:cNvCxnSpPr>
            <a:stCxn id="245" idx="1"/>
          </p:cNvCxnSpPr>
          <p:nvPr/>
        </p:nvCxnSpPr>
        <p:spPr>
          <a:xfrm flipH="1" flipV="1">
            <a:off x="2541786" y="519368"/>
            <a:ext cx="317838" cy="314831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a:stCxn id="245" idx="1"/>
          </p:cNvCxnSpPr>
          <p:nvPr/>
        </p:nvCxnSpPr>
        <p:spPr>
          <a:xfrm flipH="1" flipV="1">
            <a:off x="2007976" y="1172762"/>
            <a:ext cx="851648" cy="249492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12" name="Lekerekített téglalap 2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3" name="Folyamatábra: Bekötés 21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8"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9"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Lekerekített téglalap 256"/>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58" name="Lekerekített téglalap 257"/>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59" name="Lekerekített téglalap 258"/>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0" name="Lekerekített téglalap 259"/>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1" name="Lekerekített téglalap 260"/>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3" name="Lekerekített téglalap 262"/>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4" name="Lekerekített téglalap 263"/>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69" name="Lekerekített téglalap 268"/>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1" name="Téglalap 270"/>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2" name="Téglalap 271"/>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3" name="Téglalap 272"/>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4" name="Téglalap 273"/>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76" name="Lekerekített téglalap 275"/>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78" name="Lekerekített téglalap 277"/>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3" name="Folyamatábra: Bekötés 302">
            <a:hlinkClick r:id="rId10"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Folyamatábra: Bekötés 303">
            <a:hlinkClick r:id="rId11"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olyamatábra: Bekötés 304">
            <a:hlinkClick r:id="rId12"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13"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14"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15"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16"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17"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18"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19"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20"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21"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22"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23"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24"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25"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26"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27"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28"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29"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30"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31"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32"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152" name="Táblázat 151"/>
          <p:cNvGraphicFramePr>
            <a:graphicFrameLocks noGrp="1"/>
          </p:cNvGraphicFramePr>
          <p:nvPr>
            <p:extLst>
              <p:ext uri="{D42A27DB-BD31-4B8C-83A1-F6EECF244321}">
                <p14:modId xmlns:p14="http://schemas.microsoft.com/office/powerpoint/2010/main" val="83402030"/>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54" name="Folyamatábra: Bekötés 153">
            <a:hlinkClick r:id="rId33"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olyamatábra: Bekötés 154">
            <a:hlinkClick r:id="rId34"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35"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6"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37"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38"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39"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40"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41"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42"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43"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44"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45"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46"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47"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48"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49"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50"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51"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52"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53"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54"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55"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Szövegdoboz 142"/>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4" name="Szövegdoboz 14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5" name="Szövegdoboz 144"/>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6" name="Szövegdoboz 145"/>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7" name="Szövegdoboz 146"/>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8" name="Szövegdoboz 147"/>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0" name="Szövegdoboz 149"/>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3" name="Szövegdoboz 152"/>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4" name="Szövegdoboz 173"/>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75" name="Szövegdoboz 174"/>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76" name="Szövegdoboz 175"/>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77" name="Szövegdoboz 176"/>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78" name="Szövegdoboz 177"/>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79" name="Szövegdoboz 178"/>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0" name="Szövegdoboz 179"/>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1" name="Szövegdoboz 180"/>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2" name="Szövegdoboz 181"/>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3" name="Folyamatábra: Bekötés 182">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olyamatábra: Bekötés 186">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016234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Szövegdoboz 64"/>
          <p:cNvSpPr txBox="1"/>
          <p:nvPr/>
        </p:nvSpPr>
        <p:spPr>
          <a:xfrm>
            <a:off x="-298961" y="890741"/>
            <a:ext cx="225513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7</a:t>
            </a:r>
            <a:r>
              <a:rPr lang="en-GB" dirty="0" smtClean="0"/>
              <a:t> </a:t>
            </a:r>
            <a:r>
              <a:rPr lang="en-GB" dirty="0"/>
              <a:t>– </a:t>
            </a:r>
            <a:r>
              <a:rPr lang="en-US" dirty="0"/>
              <a:t>Access to Databases</a:t>
            </a:r>
            <a:endParaRPr lang="en-GB" dirty="0" smtClean="0"/>
          </a:p>
        </p:txBody>
      </p:sp>
      <p:sp>
        <p:nvSpPr>
          <p:cNvPr id="151" name="Szövegdoboz 150"/>
          <p:cNvSpPr txBox="1"/>
          <p:nvPr/>
        </p:nvSpPr>
        <p:spPr>
          <a:xfrm>
            <a:off x="6977877" y="1203598"/>
            <a:ext cx="2166123" cy="1938992"/>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a:solidFill>
                  <a:schemeClr val="tx1">
                    <a:lumMod val="75000"/>
                    <a:lumOff val="25000"/>
                  </a:schemeClr>
                </a:solidFill>
              </a:rPr>
              <a:t>Create SIP from old (not normalized) database B25. The data is in CSV exports of DBASE files. Create both E-ARK and local SIPs and ingest them into E-ARK Web HDFS storage and </a:t>
            </a:r>
            <a:r>
              <a:rPr lang="en-US" sz="1200" dirty="0" err="1">
                <a:solidFill>
                  <a:schemeClr val="tx1">
                    <a:lumMod val="75000"/>
                    <a:lumOff val="25000"/>
                  </a:schemeClr>
                </a:solidFill>
              </a:rPr>
              <a:t>Preservica</a:t>
            </a:r>
            <a:r>
              <a:rPr lang="en-US" sz="1200" dirty="0">
                <a:solidFill>
                  <a:schemeClr val="tx1">
                    <a:lumMod val="75000"/>
                    <a:lumOff val="25000"/>
                  </a:schemeClr>
                </a:solidFill>
              </a:rPr>
              <a:t> archival repository. Both E-ARK and local AIPs are generated during the ingest.</a:t>
            </a:r>
          </a:p>
        </p:txBody>
      </p:sp>
      <p:sp>
        <p:nvSpPr>
          <p:cNvPr id="156" name="Szövegdoboz 15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1</a:t>
            </a:r>
            <a:r>
              <a:rPr lang="hu-HU" sz="1200" dirty="0" smtClean="0"/>
              <a:t>: </a:t>
            </a:r>
            <a:r>
              <a:rPr lang="en-US" sz="1200" dirty="0"/>
              <a:t>SIP Creation and Ingest of not normalized database in SIARD 2.0</a:t>
            </a:r>
            <a:endParaRPr lang="hu-HU" sz="1200" dirty="0" smtClean="0"/>
          </a:p>
        </p:txBody>
      </p:sp>
      <p:sp>
        <p:nvSpPr>
          <p:cNvPr id="157" name="Szövegdoboz 156"/>
          <p:cNvSpPr txBox="1"/>
          <p:nvPr/>
        </p:nvSpPr>
        <p:spPr>
          <a:xfrm>
            <a:off x="6976557" y="3238768"/>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r>
              <a:rPr lang="en-US" sz="1200" dirty="0">
                <a:solidFill>
                  <a:schemeClr val="tx1">
                    <a:lumMod val="75000"/>
                    <a:lumOff val="25000"/>
                  </a:schemeClr>
                </a:solidFill>
              </a:rPr>
              <a:t>National Archives of Hungary</a:t>
            </a:r>
            <a:endParaRPr lang="en-GB" sz="1200" dirty="0" smtClean="0">
              <a:solidFill>
                <a:schemeClr val="tx1">
                  <a:lumMod val="75000"/>
                  <a:lumOff val="25000"/>
                </a:schemeClr>
              </a:solidFill>
            </a:endParaRPr>
          </a:p>
        </p:txBody>
      </p:sp>
      <p:sp>
        <p:nvSpPr>
          <p:cNvPr id="158" name="Szövegdoboz 157"/>
          <p:cNvSpPr txBox="1"/>
          <p:nvPr/>
        </p:nvSpPr>
        <p:spPr>
          <a:xfrm>
            <a:off x="6976556" y="3622253"/>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en-US" sz="1200" dirty="0">
                <a:solidFill>
                  <a:schemeClr val="tx1">
                    <a:lumMod val="75000"/>
                    <a:lumOff val="25000"/>
                  </a:schemeClr>
                </a:solidFill>
              </a:rPr>
              <a:t>Danish National Archive</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r>
              <a:rPr lang="hu-HU" sz="1200" dirty="0" smtClean="0">
                <a:solidFill>
                  <a:schemeClr val="tx1">
                    <a:lumMod val="75000"/>
                    <a:lumOff val="25000"/>
                  </a:schemeClr>
                </a:solidFill>
              </a:rPr>
              <a:t>Zoltán Lux</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t>
            </a:r>
            <a:r>
              <a:rPr lang="en-US" sz="1200" dirty="0">
                <a:solidFill>
                  <a:schemeClr val="tx1">
                    <a:lumMod val="75000"/>
                    <a:lumOff val="25000"/>
                  </a:schemeClr>
                </a:solidFill>
              </a:rPr>
              <a:t>lux.zoltan@mnl.gov.hu</a:t>
            </a:r>
            <a:endParaRPr lang="en-GB" sz="1200" dirty="0" smtClean="0">
              <a:solidFill>
                <a:schemeClr val="tx1">
                  <a:lumMod val="75000"/>
                  <a:lumOff val="25000"/>
                </a:schemeClr>
              </a:solidFill>
            </a:endParaRPr>
          </a:p>
        </p:txBody>
      </p:sp>
      <p:sp>
        <p:nvSpPr>
          <p:cNvPr id="161" name="Szövegdoboz 160"/>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6" action="ppaction://hlinkfile"/>
              </a:rPr>
              <a:t>Pilot Card</a:t>
            </a:r>
            <a:endParaRPr lang="en-GB" sz="1200" dirty="0"/>
          </a:p>
        </p:txBody>
      </p:sp>
      <p:sp>
        <p:nvSpPr>
          <p:cNvPr id="162" name="Szövegdoboz 161"/>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7" action="ppaction://hlinkfile"/>
              </a:rPr>
              <a:t>Pilot definition</a:t>
            </a:r>
            <a:endParaRPr lang="en-GB" sz="1200" dirty="0" smtClean="0">
              <a:solidFill>
                <a:schemeClr val="tx1">
                  <a:lumMod val="65000"/>
                  <a:lumOff val="35000"/>
                </a:schemeClr>
              </a:solidFill>
            </a:endParaRPr>
          </a:p>
        </p:txBody>
      </p:sp>
      <p:cxnSp>
        <p:nvCxnSpPr>
          <p:cNvPr id="163" name="Egyenes összekötő 162"/>
          <p:cNvCxnSpPr/>
          <p:nvPr/>
        </p:nvCxnSpPr>
        <p:spPr>
          <a:xfrm flipV="1">
            <a:off x="1966468" y="4137918"/>
            <a:ext cx="790524" cy="3462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2810992" y="586213"/>
            <a:ext cx="763589" cy="349770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p:nvPr/>
        </p:nvCxnSpPr>
        <p:spPr>
          <a:xfrm flipH="1" flipV="1">
            <a:off x="2249736" y="771550"/>
            <a:ext cx="561256" cy="331236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925412" y="1339654"/>
            <a:ext cx="847396" cy="276008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1804014" y="1673438"/>
            <a:ext cx="968794" cy="242629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1734072" y="2011164"/>
            <a:ext cx="1038736" cy="208857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H="1" flipV="1">
            <a:off x="1698288" y="2179774"/>
            <a:ext cx="1074520" cy="191996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H="1" flipV="1">
            <a:off x="1669174" y="2512864"/>
            <a:ext cx="1103634" cy="158687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9" name="Egyenes összekötő 238"/>
          <p:cNvCxnSpPr/>
          <p:nvPr/>
        </p:nvCxnSpPr>
        <p:spPr>
          <a:xfrm flipH="1" flipV="1">
            <a:off x="2541786" y="519368"/>
            <a:ext cx="231022" cy="353496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p:nvPr/>
        </p:nvCxnSpPr>
        <p:spPr>
          <a:xfrm flipH="1" flipV="1">
            <a:off x="2007976" y="1172762"/>
            <a:ext cx="764832" cy="292697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2039490" y="4137918"/>
            <a:ext cx="717502" cy="1778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p:nvPr/>
        </p:nvCxnSpPr>
        <p:spPr>
          <a:xfrm flipV="1">
            <a:off x="2810992" y="936052"/>
            <a:ext cx="1062806" cy="3147867"/>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flipV="1">
            <a:off x="2849176" y="1864531"/>
            <a:ext cx="1411949" cy="223520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2849176" y="2411918"/>
            <a:ext cx="1495282" cy="168781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675864" y="2344254"/>
            <a:ext cx="1096944" cy="175548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2097516" y="1007191"/>
            <a:ext cx="675292" cy="309254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aphicFrame>
        <p:nvGraphicFramePr>
          <p:cNvPr id="155" name="Táblázat 154"/>
          <p:cNvGraphicFramePr>
            <a:graphicFrameLocks noGrp="1"/>
          </p:cNvGraphicFramePr>
          <p:nvPr>
            <p:extLst>
              <p:ext uri="{D42A27DB-BD31-4B8C-83A1-F6EECF244321}">
                <p14:modId xmlns:p14="http://schemas.microsoft.com/office/powerpoint/2010/main" val="1878482015"/>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1" name="Folyamatábra: Bekötés 170">
            <a:hlinkClick r:id="rId8"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9"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10"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11"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12"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3"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4"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5"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6"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7"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8"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9"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20"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21"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2"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3"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4"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59" name="Egyenes összekötő 258"/>
          <p:cNvCxnSpPr>
            <a:endCxn id="254" idx="3"/>
          </p:cNvCxnSpPr>
          <p:nvPr/>
        </p:nvCxnSpPr>
        <p:spPr>
          <a:xfrm flipV="1">
            <a:off x="2288252" y="4176102"/>
            <a:ext cx="484556" cy="49870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6" name="Folyamatábra: Bekötés 205">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Lekerekített téglalap 21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3" name="Folyamatábra: Bekötés 212"/>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olyamatábra: Bekötés 214"/>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olyamatábra: Bekötés 215">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olyamatábra: Bekötés 216">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Lekerekített téglalap 264"/>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7" name="Lekerekített téglalap 266"/>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8" name="Lekerekített téglalap 267"/>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70" name="Lekerekített téglalap 269"/>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71" name="Lekerekített téglalap 270"/>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72" name="Lekerekített téglalap 271"/>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73" name="Lekerekített téglalap 272"/>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5" name="Lekerekített téglalap 274"/>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6" name="Lekerekített téglalap 275"/>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7" name="Lekerekített téglalap 276"/>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8" name="Lekerekített téglalap 277"/>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9" name="Téglalap 278"/>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80" name="Téglalap 279"/>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81" name="Téglalap 280"/>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82" name="Téglalap 281"/>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4" name="Lekerekített téglalap 283"/>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5" name="Lekerekített téglalap 284"/>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6" name="Lekerekített téglalap 285"/>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7" name="Lekerekített téglalap 286"/>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11" name="Folyamatábra: Bekötés 310">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olyamatábra: Bekötés 329">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Folyamatábra: Bekötés 330">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olyamatábra: Bekötés 331">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Folyamatábra: Bekötés 332">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Szövegdoboz 149"/>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53" name="Szövegdoboz 152"/>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4" name="Szövegdoboz 153"/>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76" name="Szövegdoboz 175"/>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7" name="Szövegdoboz 176"/>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8" name="Szövegdoboz 177"/>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9" name="Szövegdoboz 178"/>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80" name="Szövegdoboz 179"/>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1" name="Szövegdoboz 180"/>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2" name="Szövegdoboz 181"/>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3" name="Szövegdoboz 182"/>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4" name="Szövegdoboz 183"/>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5" name="Szövegdoboz 184"/>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6" name="Szövegdoboz 185"/>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7" name="Szövegdoboz 186"/>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8" name="Szövegdoboz 187"/>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9" name="Folyamatábra: Bekötés 188">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61593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7</a:t>
            </a:r>
            <a:r>
              <a:rPr lang="en-GB" dirty="0" smtClean="0"/>
              <a:t> </a:t>
            </a:r>
            <a:r>
              <a:rPr lang="en-GB" dirty="0"/>
              <a:t>– </a:t>
            </a:r>
            <a:r>
              <a:rPr lang="en-US" dirty="0"/>
              <a:t>Access to Databases</a:t>
            </a:r>
            <a:endParaRPr lang="en-GB" dirty="0" smtClean="0"/>
          </a:p>
        </p:txBody>
      </p:sp>
      <p:sp>
        <p:nvSpPr>
          <p:cNvPr id="151" name="Szövegdoboz 150"/>
          <p:cNvSpPr txBox="1"/>
          <p:nvPr/>
        </p:nvSpPr>
        <p:spPr>
          <a:xfrm>
            <a:off x="6977877" y="1003476"/>
            <a:ext cx="2166123" cy="2308324"/>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a:solidFill>
                  <a:schemeClr val="tx1">
                    <a:lumMod val="75000"/>
                    <a:lumOff val="25000"/>
                  </a:schemeClr>
                </a:solidFill>
              </a:rPr>
              <a:t>Create SIP from scanned documents of the Meeting minutes of the Central </a:t>
            </a:r>
            <a:r>
              <a:rPr lang="en-US" sz="1200" dirty="0" err="1">
                <a:solidFill>
                  <a:schemeClr val="tx1">
                    <a:lumMod val="75000"/>
                    <a:lumOff val="25000"/>
                  </a:schemeClr>
                </a:solidFill>
              </a:rPr>
              <a:t>Coimmettee</a:t>
            </a:r>
            <a:r>
              <a:rPr lang="en-US" sz="1200" dirty="0">
                <a:solidFill>
                  <a:schemeClr val="tx1">
                    <a:lumMod val="75000"/>
                    <a:lumOff val="25000"/>
                  </a:schemeClr>
                </a:solidFill>
              </a:rPr>
              <a:t> of the Hungarian Socialist Party. The image files are in PDF format with EAD metadata. Create both E-ARK and local SIPs and ingest them into B27and </a:t>
            </a:r>
            <a:r>
              <a:rPr lang="en-US" sz="1200" dirty="0" err="1">
                <a:solidFill>
                  <a:schemeClr val="tx1">
                    <a:lumMod val="75000"/>
                    <a:lumOff val="25000"/>
                  </a:schemeClr>
                </a:solidFill>
              </a:rPr>
              <a:t>Preservica</a:t>
            </a:r>
            <a:r>
              <a:rPr lang="en-US" sz="1200" dirty="0">
                <a:solidFill>
                  <a:schemeClr val="tx1">
                    <a:lumMod val="75000"/>
                    <a:lumOff val="25000"/>
                  </a:schemeClr>
                </a:solidFill>
              </a:rPr>
              <a:t> archival repository. Both E-ARK and local AIPs are generated during the ingest. </a:t>
            </a:r>
          </a:p>
        </p:txBody>
      </p:sp>
      <p:sp>
        <p:nvSpPr>
          <p:cNvPr id="156" name="Szövegdoboz 155"/>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2</a:t>
            </a:r>
            <a:r>
              <a:rPr lang="hu-HU" sz="1200" dirty="0" smtClean="0"/>
              <a:t>: </a:t>
            </a:r>
            <a:r>
              <a:rPr lang="en-US" sz="1200" dirty="0"/>
              <a:t>SIP Creation and Ingest of unstructured files</a:t>
            </a:r>
            <a:endParaRPr lang="hu-HU" sz="1200" dirty="0" smtClean="0"/>
          </a:p>
        </p:txBody>
      </p:sp>
      <p:sp>
        <p:nvSpPr>
          <p:cNvPr id="157" name="Szövegdoboz 156"/>
          <p:cNvSpPr txBox="1"/>
          <p:nvPr/>
        </p:nvSpPr>
        <p:spPr>
          <a:xfrm>
            <a:off x="6976557" y="3286474"/>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r>
              <a:rPr lang="en-US" sz="1200" dirty="0">
                <a:solidFill>
                  <a:schemeClr val="tx1">
                    <a:lumMod val="75000"/>
                    <a:lumOff val="25000"/>
                  </a:schemeClr>
                </a:solidFill>
              </a:rPr>
              <a:t>National Archives of Hungary</a:t>
            </a:r>
            <a:endParaRPr lang="en-GB" sz="1200" dirty="0" smtClean="0">
              <a:solidFill>
                <a:schemeClr val="tx1">
                  <a:lumMod val="75000"/>
                  <a:lumOff val="25000"/>
                </a:schemeClr>
              </a:solidFill>
            </a:endParaRPr>
          </a:p>
        </p:txBody>
      </p:sp>
      <p:sp>
        <p:nvSpPr>
          <p:cNvPr id="158" name="Szövegdoboz 157"/>
          <p:cNvSpPr txBox="1"/>
          <p:nvPr/>
        </p:nvSpPr>
        <p:spPr>
          <a:xfrm>
            <a:off x="6976556" y="3669959"/>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en-US" sz="1200" dirty="0">
                <a:solidFill>
                  <a:schemeClr val="tx1">
                    <a:lumMod val="75000"/>
                    <a:lumOff val="25000"/>
                  </a:schemeClr>
                </a:solidFill>
              </a:rPr>
              <a:t>Danish National Archive</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r>
              <a:rPr lang="hu-HU" sz="1200" dirty="0" smtClean="0">
                <a:solidFill>
                  <a:schemeClr val="tx1">
                    <a:lumMod val="75000"/>
                    <a:lumOff val="25000"/>
                  </a:schemeClr>
                </a:solidFill>
              </a:rPr>
              <a:t>Zoltán Lux</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t>
            </a:r>
            <a:r>
              <a:rPr lang="en-US" sz="1200" dirty="0">
                <a:solidFill>
                  <a:schemeClr val="tx1">
                    <a:lumMod val="75000"/>
                    <a:lumOff val="25000"/>
                  </a:schemeClr>
                </a:solidFill>
              </a:rPr>
              <a:t>lux.zoltan@mnl.gov.hu</a:t>
            </a:r>
            <a:endParaRPr lang="en-GB" sz="1200" dirty="0" smtClean="0">
              <a:solidFill>
                <a:schemeClr val="tx1">
                  <a:lumMod val="75000"/>
                  <a:lumOff val="25000"/>
                </a:schemeClr>
              </a:solidFill>
            </a:endParaRPr>
          </a:p>
        </p:txBody>
      </p:sp>
      <p:cxnSp>
        <p:nvCxnSpPr>
          <p:cNvPr id="163" name="Egyenes összekötő 162"/>
          <p:cNvCxnSpPr/>
          <p:nvPr/>
        </p:nvCxnSpPr>
        <p:spPr>
          <a:xfrm flipV="1">
            <a:off x="1966468" y="4137918"/>
            <a:ext cx="974720" cy="3462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Egyenes összekötő 164"/>
          <p:cNvCxnSpPr/>
          <p:nvPr/>
        </p:nvCxnSpPr>
        <p:spPr>
          <a:xfrm flipH="1" flipV="1">
            <a:off x="2249736" y="771550"/>
            <a:ext cx="707268" cy="3328184"/>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925412" y="1339654"/>
            <a:ext cx="1031592" cy="276008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1804014" y="1673438"/>
            <a:ext cx="1152990" cy="242629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1734072" y="2011164"/>
            <a:ext cx="1222932" cy="208857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H="1" flipV="1">
            <a:off x="1698288" y="2179774"/>
            <a:ext cx="1258716" cy="191996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H="1" flipV="1">
            <a:off x="1669174" y="2512864"/>
            <a:ext cx="1287830" cy="158687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40" name="Egyenes összekötő 239"/>
          <p:cNvCxnSpPr/>
          <p:nvPr/>
        </p:nvCxnSpPr>
        <p:spPr>
          <a:xfrm flipH="1" flipV="1">
            <a:off x="2007976" y="1172762"/>
            <a:ext cx="949028" cy="292697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2039490" y="4137918"/>
            <a:ext cx="901698" cy="1778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8" name="Egyenes összekötő 167"/>
          <p:cNvCxnSpPr/>
          <p:nvPr/>
        </p:nvCxnSpPr>
        <p:spPr>
          <a:xfrm flipV="1">
            <a:off x="3033372" y="951868"/>
            <a:ext cx="878610" cy="314786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Egyenes összekötő 168"/>
          <p:cNvCxnSpPr/>
          <p:nvPr/>
        </p:nvCxnSpPr>
        <p:spPr>
          <a:xfrm flipV="1">
            <a:off x="3033372" y="1864531"/>
            <a:ext cx="1227753" cy="223520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033372" y="2411918"/>
            <a:ext cx="1311086" cy="168781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675864" y="2344254"/>
            <a:ext cx="1281140" cy="175548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02" name="Egyenes összekötő 201"/>
          <p:cNvCxnSpPr/>
          <p:nvPr/>
        </p:nvCxnSpPr>
        <p:spPr>
          <a:xfrm flipH="1" flipV="1">
            <a:off x="2097516" y="1007191"/>
            <a:ext cx="859488" cy="309254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graphicFrame>
        <p:nvGraphicFramePr>
          <p:cNvPr id="171" name="Táblázat 170"/>
          <p:cNvGraphicFramePr>
            <a:graphicFrameLocks noGrp="1"/>
          </p:cNvGraphicFramePr>
          <p:nvPr>
            <p:extLst>
              <p:ext uri="{D42A27DB-BD31-4B8C-83A1-F6EECF244321}">
                <p14:modId xmlns:p14="http://schemas.microsoft.com/office/powerpoint/2010/main" val="350649463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2" name="Folyamatábra: Bekötés 171">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Folyamatábra: Bekötés 203">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zövegdoboz 153"/>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5" name="Szövegdoboz 154"/>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Lekerekített téglalap 208"/>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10" name="Folyamatábra: Bekötés 209"/>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olyamatábra: Bekötés 211"/>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Folyamatábra: Bekötés 212">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olyamatábra: Bekötés 213">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Lekerekített téglalap 260"/>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2" name="Lekerekített téglalap 281"/>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7" name="Folyamatábra: Bekötés 306">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Szövegdoboz 146"/>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8" name="Szövegdoboz 14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0" name="Szövegdoboz 14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53" name="Szövegdoboz 15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5" name="Szövegdoboz 174"/>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6" name="Szövegdoboz 175"/>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7" name="Szövegdoboz 176"/>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8" name="Szövegdoboz 177"/>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9" name="Szövegdoboz 178"/>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0" name="Szövegdoboz 17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1" name="Szövegdoboz 180"/>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2" name="Szövegdoboz 181"/>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3" name="Szövegdoboz 182"/>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4" name="Szövegdoboz 18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5" name="Szövegdoboz 18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6" name="Szövegdoboz 18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7" name="Szövegdoboz 18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8" name="Folyamatábra: Bekötés 187">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74932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7</a:t>
            </a:r>
            <a:r>
              <a:rPr lang="en-GB" dirty="0" smtClean="0"/>
              <a:t> </a:t>
            </a:r>
            <a:r>
              <a:rPr lang="en-GB" dirty="0"/>
              <a:t>– </a:t>
            </a:r>
            <a:r>
              <a:rPr lang="en-US" dirty="0"/>
              <a:t>Access to Databases</a:t>
            </a:r>
            <a:endParaRPr lang="en-GB" dirty="0" smtClean="0"/>
          </a:p>
        </p:txBody>
      </p:sp>
      <p:sp>
        <p:nvSpPr>
          <p:cNvPr id="151" name="Szövegdoboz 150"/>
          <p:cNvSpPr txBox="1"/>
          <p:nvPr/>
        </p:nvSpPr>
        <p:spPr>
          <a:xfrm>
            <a:off x="6977877" y="1474787"/>
            <a:ext cx="2166123" cy="1384995"/>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a:solidFill>
                  <a:schemeClr val="tx1">
                    <a:lumMod val="75000"/>
                    <a:lumOff val="25000"/>
                  </a:schemeClr>
                </a:solidFill>
              </a:rPr>
              <a:t>Access database </a:t>
            </a:r>
            <a:r>
              <a:rPr lang="en-US" sz="1200" dirty="0" smtClean="0">
                <a:solidFill>
                  <a:schemeClr val="tx1">
                    <a:lumMod val="75000"/>
                    <a:lumOff val="25000"/>
                  </a:schemeClr>
                </a:solidFill>
              </a:rPr>
              <a:t>info</a:t>
            </a:r>
            <a:r>
              <a:rPr lang="hu-HU" sz="1200" dirty="0" smtClean="0">
                <a:solidFill>
                  <a:schemeClr val="tx1">
                    <a:lumMod val="75000"/>
                    <a:lumOff val="25000"/>
                  </a:schemeClr>
                </a:solidFill>
              </a:rPr>
              <a:t>r</a:t>
            </a:r>
            <a:r>
              <a:rPr lang="en-US" sz="1200" dirty="0" err="1" smtClean="0">
                <a:solidFill>
                  <a:schemeClr val="tx1">
                    <a:lumMod val="75000"/>
                    <a:lumOff val="25000"/>
                  </a:schemeClr>
                </a:solidFill>
              </a:rPr>
              <a:t>mation</a:t>
            </a:r>
            <a:r>
              <a:rPr lang="en-US" sz="1200" dirty="0" smtClean="0">
                <a:solidFill>
                  <a:schemeClr val="tx1">
                    <a:lumMod val="75000"/>
                    <a:lumOff val="25000"/>
                  </a:schemeClr>
                </a:solidFill>
              </a:rPr>
              <a:t> </a:t>
            </a:r>
            <a:r>
              <a:rPr lang="en-US" sz="1200" dirty="0">
                <a:solidFill>
                  <a:schemeClr val="tx1">
                    <a:lumMod val="75000"/>
                    <a:lumOff val="25000"/>
                  </a:schemeClr>
                </a:solidFill>
              </a:rPr>
              <a:t>of the Hungarian Prosecution Office in SIARD format using APEX and OWB access.  Both E-ARK and local DIPs are generated during access.</a:t>
            </a:r>
          </a:p>
        </p:txBody>
      </p:sp>
      <p:sp>
        <p:nvSpPr>
          <p:cNvPr id="156" name="Szövegdoboz 155"/>
          <p:cNvSpPr txBox="1"/>
          <p:nvPr/>
        </p:nvSpPr>
        <p:spPr>
          <a:xfrm>
            <a:off x="6983129" y="555526"/>
            <a:ext cx="2166123" cy="830997"/>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3</a:t>
            </a:r>
            <a:r>
              <a:rPr lang="hu-HU" sz="1200" dirty="0" smtClean="0"/>
              <a:t>: </a:t>
            </a:r>
            <a:r>
              <a:rPr lang="en-US" sz="1200" dirty="0"/>
              <a:t>Extract SIARD Package from </a:t>
            </a:r>
            <a:r>
              <a:rPr lang="en-US" sz="1200" dirty="0" err="1" smtClean="0"/>
              <a:t>Preservica</a:t>
            </a:r>
            <a:r>
              <a:rPr lang="hu-HU" sz="1200" dirty="0" smtClean="0"/>
              <a:t> </a:t>
            </a:r>
            <a:r>
              <a:rPr lang="en-US" sz="1200" dirty="0" smtClean="0"/>
              <a:t>/</a:t>
            </a:r>
            <a:r>
              <a:rPr lang="hu-HU" sz="1200" dirty="0" smtClean="0"/>
              <a:t> </a:t>
            </a:r>
          </a:p>
          <a:p>
            <a:r>
              <a:rPr lang="en-US" sz="1200" dirty="0" smtClean="0"/>
              <a:t>E-ARK </a:t>
            </a:r>
            <a:r>
              <a:rPr lang="en-US" sz="1200" dirty="0"/>
              <a:t>AIP </a:t>
            </a:r>
            <a:r>
              <a:rPr lang="en-US" sz="1200" dirty="0" smtClean="0"/>
              <a:t>(</a:t>
            </a:r>
            <a:r>
              <a:rPr lang="en-US" sz="1200" dirty="0"/>
              <a:t>APEX/Oracle BI access)</a:t>
            </a:r>
            <a:endParaRPr lang="hu-HU" sz="1200" dirty="0" smtClean="0"/>
          </a:p>
        </p:txBody>
      </p:sp>
      <p:sp>
        <p:nvSpPr>
          <p:cNvPr id="157" name="Szövegdoboz 156"/>
          <p:cNvSpPr txBox="1"/>
          <p:nvPr/>
        </p:nvSpPr>
        <p:spPr>
          <a:xfrm>
            <a:off x="6976557" y="3286474"/>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r>
              <a:rPr lang="en-US" sz="1200" dirty="0">
                <a:solidFill>
                  <a:schemeClr val="tx1">
                    <a:lumMod val="75000"/>
                    <a:lumOff val="25000"/>
                  </a:schemeClr>
                </a:solidFill>
              </a:rPr>
              <a:t>National Archives of Hungary</a:t>
            </a:r>
            <a:endParaRPr lang="en-GB" sz="1200" dirty="0" smtClean="0">
              <a:solidFill>
                <a:schemeClr val="tx1">
                  <a:lumMod val="75000"/>
                  <a:lumOff val="25000"/>
                </a:schemeClr>
              </a:solidFill>
            </a:endParaRPr>
          </a:p>
        </p:txBody>
      </p:sp>
      <p:sp>
        <p:nvSpPr>
          <p:cNvPr id="158" name="Szövegdoboz 157"/>
          <p:cNvSpPr txBox="1"/>
          <p:nvPr/>
        </p:nvSpPr>
        <p:spPr>
          <a:xfrm>
            <a:off x="6976556" y="3669959"/>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en-US" sz="1200" dirty="0">
                <a:solidFill>
                  <a:schemeClr val="tx1">
                    <a:lumMod val="75000"/>
                    <a:lumOff val="25000"/>
                  </a:schemeClr>
                </a:solidFill>
              </a:rPr>
              <a:t>Danish National Archive</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r>
              <a:rPr lang="hu-HU" sz="1200" dirty="0" smtClean="0">
                <a:solidFill>
                  <a:schemeClr val="tx1">
                    <a:lumMod val="75000"/>
                    <a:lumOff val="25000"/>
                  </a:schemeClr>
                </a:solidFill>
              </a:rPr>
              <a:t>Zoltán Lux</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t>
            </a:r>
            <a:r>
              <a:rPr lang="en-US" sz="1200" dirty="0">
                <a:solidFill>
                  <a:schemeClr val="tx1">
                    <a:lumMod val="75000"/>
                    <a:lumOff val="25000"/>
                  </a:schemeClr>
                </a:solidFill>
              </a:rPr>
              <a:t>lux.zoltan@mnl.gov.hu</a:t>
            </a:r>
            <a:endParaRPr lang="en-GB" sz="1200" dirty="0" smtClean="0">
              <a:solidFill>
                <a:schemeClr val="tx1">
                  <a:lumMod val="75000"/>
                  <a:lumOff val="25000"/>
                </a:schemeClr>
              </a:solidFill>
            </a:endParaRPr>
          </a:p>
        </p:txBody>
      </p:sp>
      <p:cxnSp>
        <p:nvCxnSpPr>
          <p:cNvPr id="163" name="Egyenes összekötő 162"/>
          <p:cNvCxnSpPr/>
          <p:nvPr/>
        </p:nvCxnSpPr>
        <p:spPr>
          <a:xfrm flipV="1">
            <a:off x="2166584" y="4176102"/>
            <a:ext cx="1054174" cy="35362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660572" y="2853658"/>
            <a:ext cx="1560186" cy="124607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1666858" y="3022268"/>
            <a:ext cx="1553900" cy="107746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1685096" y="3190878"/>
            <a:ext cx="1535662" cy="90885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H="1" flipV="1">
            <a:off x="1718726" y="3321304"/>
            <a:ext cx="1502032" cy="77843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H="1" flipV="1">
            <a:off x="1789326" y="3658523"/>
            <a:ext cx="1431432" cy="441211"/>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2055306" y="4176102"/>
            <a:ext cx="1165452" cy="1778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297126" y="2411918"/>
            <a:ext cx="1047332" cy="168781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737384" y="3528098"/>
            <a:ext cx="1483374" cy="57163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3297126" y="3439224"/>
            <a:ext cx="979527" cy="66051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V="1">
            <a:off x="2288252" y="4176102"/>
            <a:ext cx="932506" cy="49870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V="1">
            <a:off x="3297126" y="3612500"/>
            <a:ext cx="936779" cy="48723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3" name="Egyenes összekötő 232"/>
          <p:cNvCxnSpPr/>
          <p:nvPr/>
        </p:nvCxnSpPr>
        <p:spPr>
          <a:xfrm flipV="1">
            <a:off x="3297126" y="3206961"/>
            <a:ext cx="1020690" cy="892773"/>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4" name="Egyenes összekötő 233"/>
          <p:cNvCxnSpPr/>
          <p:nvPr/>
        </p:nvCxnSpPr>
        <p:spPr>
          <a:xfrm flipV="1">
            <a:off x="3297126" y="3986587"/>
            <a:ext cx="828196" cy="11314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35" name="Táblázat 234"/>
          <p:cNvGraphicFramePr>
            <a:graphicFrameLocks noGrp="1"/>
          </p:cNvGraphicFramePr>
          <p:nvPr>
            <p:extLst>
              <p:ext uri="{D42A27DB-BD31-4B8C-83A1-F6EECF244321}">
                <p14:modId xmlns:p14="http://schemas.microsoft.com/office/powerpoint/2010/main" val="350649463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39" name="Folyamatábra: Bekötés 238">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olyamatábra: Bekötés 255">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olyamatábra: Bekötés 261">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olyamatábra: Bekötés 262">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olyamatábra: Bekötés 263">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olyamatábra: Bekötés 264">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zövegdoboz 153"/>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5" name="Szövegdoboz 154"/>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Lekerekített téglalap 171"/>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174" name="Folyamatábra: Bekötés 173"/>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Folyamatábra: Bekötés 205"/>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olyamatábra: Bekötés 206">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Lekerekített téglalap 225"/>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27" name="Lekerekített téglalap 226"/>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28" name="Lekerekített téglalap 227"/>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29" name="Lekerekített téglalap 228"/>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40" name="Lekerekített téglalap 239"/>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2" name="Lekerekített téglalap 281"/>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7" name="Folyamatábra: Bekötés 306">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Szövegdoboz 146"/>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8" name="Szövegdoboz 14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0" name="Szövegdoboz 14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53" name="Szövegdoboz 15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5" name="Szövegdoboz 174"/>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6" name="Szövegdoboz 175"/>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7" name="Szövegdoboz 176"/>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8" name="Szövegdoboz 177"/>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9" name="Szövegdoboz 178"/>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0" name="Szövegdoboz 17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1" name="Szövegdoboz 180"/>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2" name="Szövegdoboz 181"/>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3" name="Szövegdoboz 182"/>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4" name="Szövegdoboz 18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5" name="Szövegdoboz 18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6" name="Szövegdoboz 18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7" name="Szövegdoboz 18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8" name="Folyamatábra: Bekötés 187">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olyamatábra: Bekötés 249">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11341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7</a:t>
            </a:r>
            <a:r>
              <a:rPr lang="en-GB" dirty="0" smtClean="0"/>
              <a:t> </a:t>
            </a:r>
            <a:r>
              <a:rPr lang="en-GB" dirty="0"/>
              <a:t>– </a:t>
            </a:r>
            <a:r>
              <a:rPr lang="en-US" dirty="0"/>
              <a:t>Access to Databases</a:t>
            </a:r>
            <a:endParaRPr lang="en-GB" dirty="0" smtClean="0"/>
          </a:p>
        </p:txBody>
      </p:sp>
      <p:sp>
        <p:nvSpPr>
          <p:cNvPr id="151" name="Szövegdoboz 150"/>
          <p:cNvSpPr txBox="1"/>
          <p:nvPr/>
        </p:nvSpPr>
        <p:spPr>
          <a:xfrm>
            <a:off x="6977877" y="1474787"/>
            <a:ext cx="2166123" cy="1384995"/>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a:solidFill>
                  <a:schemeClr val="tx1">
                    <a:lumMod val="75000"/>
                    <a:lumOff val="25000"/>
                  </a:schemeClr>
                </a:solidFill>
              </a:rPr>
              <a:t>Access database </a:t>
            </a:r>
            <a:r>
              <a:rPr lang="en-US" sz="1200" dirty="0" smtClean="0">
                <a:solidFill>
                  <a:schemeClr val="tx1">
                    <a:lumMod val="75000"/>
                    <a:lumOff val="25000"/>
                  </a:schemeClr>
                </a:solidFill>
              </a:rPr>
              <a:t>info</a:t>
            </a:r>
            <a:r>
              <a:rPr lang="hu-HU" sz="1200" dirty="0" smtClean="0">
                <a:solidFill>
                  <a:schemeClr val="tx1">
                    <a:lumMod val="75000"/>
                    <a:lumOff val="25000"/>
                  </a:schemeClr>
                </a:solidFill>
              </a:rPr>
              <a:t>r</a:t>
            </a:r>
            <a:r>
              <a:rPr lang="en-US" sz="1200" dirty="0" err="1" smtClean="0">
                <a:solidFill>
                  <a:schemeClr val="tx1">
                    <a:lumMod val="75000"/>
                    <a:lumOff val="25000"/>
                  </a:schemeClr>
                </a:solidFill>
              </a:rPr>
              <a:t>mation</a:t>
            </a:r>
            <a:r>
              <a:rPr lang="en-US" sz="1200" dirty="0" smtClean="0">
                <a:solidFill>
                  <a:schemeClr val="tx1">
                    <a:lumMod val="75000"/>
                    <a:lumOff val="25000"/>
                  </a:schemeClr>
                </a:solidFill>
              </a:rPr>
              <a:t> </a:t>
            </a:r>
            <a:r>
              <a:rPr lang="en-US" sz="1200" dirty="0">
                <a:solidFill>
                  <a:schemeClr val="tx1">
                    <a:lumMod val="75000"/>
                    <a:lumOff val="25000"/>
                  </a:schemeClr>
                </a:solidFill>
              </a:rPr>
              <a:t>of the Hungarian Prosecution Office in SIARD format using HADOOP based search and access with HIVE Presentation in local </a:t>
            </a:r>
            <a:r>
              <a:rPr lang="en-US" sz="1200" dirty="0" err="1" smtClean="0">
                <a:solidFill>
                  <a:schemeClr val="tx1">
                    <a:lumMod val="75000"/>
                    <a:lumOff val="25000"/>
                  </a:schemeClr>
                </a:solidFill>
              </a:rPr>
              <a:t>environmen</a:t>
            </a:r>
            <a:r>
              <a:rPr lang="hu-HU" sz="1200" dirty="0" smtClean="0">
                <a:solidFill>
                  <a:schemeClr val="tx1">
                    <a:lumMod val="75000"/>
                    <a:lumOff val="25000"/>
                  </a:schemeClr>
                </a:solidFill>
              </a:rPr>
              <a:t>t</a:t>
            </a:r>
            <a:r>
              <a:rPr lang="en-US" sz="1200" dirty="0" smtClean="0">
                <a:solidFill>
                  <a:schemeClr val="tx1">
                    <a:lumMod val="75000"/>
                    <a:lumOff val="25000"/>
                  </a:schemeClr>
                </a:solidFill>
              </a:rPr>
              <a:t>.</a:t>
            </a:r>
            <a:endParaRPr lang="en-US" sz="1200" dirty="0">
              <a:solidFill>
                <a:schemeClr val="tx1">
                  <a:lumMod val="75000"/>
                  <a:lumOff val="25000"/>
                </a:schemeClr>
              </a:solidFill>
            </a:endParaRPr>
          </a:p>
        </p:txBody>
      </p:sp>
      <p:sp>
        <p:nvSpPr>
          <p:cNvPr id="156" name="Szövegdoboz 155"/>
          <p:cNvSpPr txBox="1"/>
          <p:nvPr/>
        </p:nvSpPr>
        <p:spPr>
          <a:xfrm>
            <a:off x="6983129" y="555526"/>
            <a:ext cx="2166123" cy="646331"/>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4</a:t>
            </a:r>
            <a:r>
              <a:rPr lang="hu-HU" sz="1200" dirty="0" smtClean="0"/>
              <a:t>: </a:t>
            </a:r>
            <a:r>
              <a:rPr lang="en-US" sz="1200" dirty="0"/>
              <a:t>Search and present SIARD based information with E-ARK access tools</a:t>
            </a:r>
            <a:endParaRPr lang="hu-HU" sz="1200" dirty="0" smtClean="0"/>
          </a:p>
        </p:txBody>
      </p:sp>
      <p:sp>
        <p:nvSpPr>
          <p:cNvPr id="157" name="Szövegdoboz 156"/>
          <p:cNvSpPr txBox="1"/>
          <p:nvPr/>
        </p:nvSpPr>
        <p:spPr>
          <a:xfrm>
            <a:off x="6976557" y="3286474"/>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r>
              <a:rPr lang="en-US" sz="1200" dirty="0">
                <a:solidFill>
                  <a:schemeClr val="tx1">
                    <a:lumMod val="75000"/>
                    <a:lumOff val="25000"/>
                  </a:schemeClr>
                </a:solidFill>
              </a:rPr>
              <a:t>National Archives of Hungary</a:t>
            </a:r>
            <a:endParaRPr lang="en-GB" sz="1200" dirty="0" smtClean="0">
              <a:solidFill>
                <a:schemeClr val="tx1">
                  <a:lumMod val="75000"/>
                  <a:lumOff val="25000"/>
                </a:schemeClr>
              </a:solidFill>
            </a:endParaRPr>
          </a:p>
        </p:txBody>
      </p:sp>
      <p:sp>
        <p:nvSpPr>
          <p:cNvPr id="158" name="Szövegdoboz 157"/>
          <p:cNvSpPr txBox="1"/>
          <p:nvPr/>
        </p:nvSpPr>
        <p:spPr>
          <a:xfrm>
            <a:off x="6976556" y="3669959"/>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en-US" sz="1200" dirty="0">
                <a:solidFill>
                  <a:schemeClr val="tx1">
                    <a:lumMod val="75000"/>
                    <a:lumOff val="25000"/>
                  </a:schemeClr>
                </a:solidFill>
              </a:rPr>
              <a:t>Danish National Archive</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r>
              <a:rPr lang="hu-HU" sz="1200" dirty="0" smtClean="0">
                <a:solidFill>
                  <a:schemeClr val="tx1">
                    <a:lumMod val="75000"/>
                    <a:lumOff val="25000"/>
                  </a:schemeClr>
                </a:solidFill>
              </a:rPr>
              <a:t>Zoltán Lux</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t>
            </a:r>
            <a:r>
              <a:rPr lang="en-US" sz="1200" dirty="0">
                <a:solidFill>
                  <a:schemeClr val="tx1">
                    <a:lumMod val="75000"/>
                    <a:lumOff val="25000"/>
                  </a:schemeClr>
                </a:solidFill>
              </a:rPr>
              <a:t>lux.zoltan@mnl.gov.hu</a:t>
            </a:r>
            <a:endParaRPr lang="en-GB" sz="1200" dirty="0" smtClean="0">
              <a:solidFill>
                <a:schemeClr val="tx1">
                  <a:lumMod val="75000"/>
                  <a:lumOff val="25000"/>
                </a:schemeClr>
              </a:solidFill>
            </a:endParaRPr>
          </a:p>
        </p:txBody>
      </p:sp>
      <p:cxnSp>
        <p:nvCxnSpPr>
          <p:cNvPr id="163" name="Egyenes összekötő 162"/>
          <p:cNvCxnSpPr/>
          <p:nvPr/>
        </p:nvCxnSpPr>
        <p:spPr>
          <a:xfrm flipV="1">
            <a:off x="2166584" y="4176102"/>
            <a:ext cx="1230443" cy="35362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660572" y="2853658"/>
            <a:ext cx="1736455" cy="124607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1666858" y="3022268"/>
            <a:ext cx="1714353" cy="111565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1685096" y="3190878"/>
            <a:ext cx="1696115" cy="94704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H="1" flipV="1">
            <a:off x="1718726" y="3321304"/>
            <a:ext cx="1678301" cy="77843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H="1" flipV="1">
            <a:off x="1789326" y="3658523"/>
            <a:ext cx="1591885" cy="479395"/>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2055306" y="4176102"/>
            <a:ext cx="1341721" cy="17784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473395" y="2411918"/>
            <a:ext cx="871063" cy="1687816"/>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737384" y="3528098"/>
            <a:ext cx="1659643" cy="571636"/>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3473395" y="3439224"/>
            <a:ext cx="803258" cy="66051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3" name="Egyenes összekötő 202"/>
          <p:cNvCxnSpPr/>
          <p:nvPr/>
        </p:nvCxnSpPr>
        <p:spPr>
          <a:xfrm flipV="1">
            <a:off x="2288252" y="4176102"/>
            <a:ext cx="1108775" cy="49870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V="1">
            <a:off x="3473395" y="3612500"/>
            <a:ext cx="760510" cy="487234"/>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3" name="Egyenes összekötő 232"/>
          <p:cNvCxnSpPr/>
          <p:nvPr/>
        </p:nvCxnSpPr>
        <p:spPr>
          <a:xfrm flipV="1">
            <a:off x="3473395" y="3245145"/>
            <a:ext cx="828605" cy="85459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4" name="Egyenes összekötő 233"/>
          <p:cNvCxnSpPr/>
          <p:nvPr/>
        </p:nvCxnSpPr>
        <p:spPr>
          <a:xfrm>
            <a:off x="3489211" y="4099734"/>
            <a:ext cx="556788" cy="7420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72" name="Táblázat 171"/>
          <p:cNvGraphicFramePr>
            <a:graphicFrameLocks noGrp="1"/>
          </p:cNvGraphicFramePr>
          <p:nvPr>
            <p:extLst>
              <p:ext uri="{D42A27DB-BD31-4B8C-83A1-F6EECF244321}">
                <p14:modId xmlns:p14="http://schemas.microsoft.com/office/powerpoint/2010/main" val="350649463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4" name="Folyamatábra: Bekötés 173">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zövegdoboz 153"/>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5" name="Szövegdoboz 154"/>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Lekerekített téglalap 20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07" name="Folyamatábra: Bekötés 206"/>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Lekerekített téglalap 228"/>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2" name="Lekerekített téglalap 281"/>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7" name="Folyamatábra: Bekötés 306">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Szövegdoboz 146"/>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8" name="Szövegdoboz 147"/>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50" name="Szövegdoboz 149"/>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53" name="Szövegdoboz 152"/>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75" name="Szövegdoboz 174"/>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6" name="Szövegdoboz 175"/>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7" name="Szövegdoboz 176"/>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8" name="Szövegdoboz 177"/>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9" name="Szövegdoboz 178"/>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80" name="Szövegdoboz 179"/>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1" name="Szövegdoboz 180"/>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2" name="Szövegdoboz 181"/>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3" name="Szövegdoboz 182"/>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4" name="Szövegdoboz 18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5" name="Szövegdoboz 18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6" name="Szövegdoboz 18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7" name="Szövegdoboz 18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8" name="Folyamatábra: Bekötés 187">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olyamatábra: Bekötés 247">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olyamatábra: Bekötés 248">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72527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3498"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Lekerekített téglalap 101"/>
          <p:cNvSpPr>
            <a:spLocks noChangeAspect="1"/>
          </p:cNvSpPr>
          <p:nvPr/>
        </p:nvSpPr>
        <p:spPr>
          <a:xfrm>
            <a:off x="1468345"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103" name="Lekerekített téglalap 102"/>
          <p:cNvSpPr>
            <a:spLocks noChangeAspect="1"/>
          </p:cNvSpPr>
          <p:nvPr/>
        </p:nvSpPr>
        <p:spPr>
          <a:xfrm>
            <a:off x="1163483"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104" name="Lekerekített téglalap 103"/>
          <p:cNvSpPr>
            <a:spLocks noChangeAspect="1"/>
          </p:cNvSpPr>
          <p:nvPr/>
        </p:nvSpPr>
        <p:spPr>
          <a:xfrm>
            <a:off x="1303013"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105" name="Lekerekített téglalap 104"/>
          <p:cNvSpPr>
            <a:spLocks noChangeAspect="1"/>
          </p:cNvSpPr>
          <p:nvPr/>
        </p:nvSpPr>
        <p:spPr>
          <a:xfrm>
            <a:off x="1174380"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grpSp>
        <p:nvGrpSpPr>
          <p:cNvPr id="230" name="Csoportba foglalás 229"/>
          <p:cNvGrpSpPr/>
          <p:nvPr/>
        </p:nvGrpSpPr>
        <p:grpSpPr>
          <a:xfrm>
            <a:off x="2632046" y="576000"/>
            <a:ext cx="723133" cy="288000"/>
            <a:chOff x="2483768" y="4516014"/>
            <a:chExt cx="723133" cy="288000"/>
          </a:xfrm>
        </p:grpSpPr>
        <p:sp>
          <p:nvSpPr>
            <p:cNvPr id="231" name="Folyamatábra: Bekötés 230">
              <a:hlinkClick r:id="rId3" action="ppaction://hlinksldjump"/>
            </p:cNvPr>
            <p:cNvSpPr>
              <a:spLocks/>
            </p:cNvSpPr>
            <p:nvPr/>
          </p:nvSpPr>
          <p:spPr>
            <a:xfrm>
              <a:off x="2483768" y="4516014"/>
              <a:ext cx="720000" cy="28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Szövegdoboz 231">
              <a:hlinkClick r:id="rId3" action="ppaction://hlinksldjump"/>
            </p:cNvPr>
            <p:cNvSpPr txBox="1"/>
            <p:nvPr/>
          </p:nvSpPr>
          <p:spPr>
            <a:xfrm>
              <a:off x="2506958" y="4544664"/>
              <a:ext cx="699943" cy="215444"/>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pPr algn="ctr"/>
              <a:r>
                <a:rPr lang="en-GB" sz="1400" smtClean="0">
                  <a:solidFill>
                    <a:schemeClr val="bg1"/>
                  </a:solidFill>
                </a:rPr>
                <a:t>Pilots</a:t>
              </a:r>
              <a:endParaRPr lang="en-GB" sz="1400">
                <a:solidFill>
                  <a:schemeClr val="bg1"/>
                </a:solidFill>
              </a:endParaRPr>
            </a:p>
          </p:txBody>
        </p:sp>
      </p:grpSp>
      <p:sp>
        <p:nvSpPr>
          <p:cNvPr id="236" name="Téglalap 235"/>
          <p:cNvSpPr/>
          <p:nvPr/>
        </p:nvSpPr>
        <p:spPr>
          <a:xfrm>
            <a:off x="6976557" y="0"/>
            <a:ext cx="2164931" cy="5143500"/>
          </a:xfrm>
          <a:prstGeom prst="rect">
            <a:avLst/>
          </a:prstGeom>
          <a:blipFill dpi="0" rotWithShape="1">
            <a:blip r:embed="rId4">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1" name="Csoportba foglalás 240"/>
          <p:cNvGrpSpPr/>
          <p:nvPr/>
        </p:nvGrpSpPr>
        <p:grpSpPr>
          <a:xfrm>
            <a:off x="2718906" y="4732022"/>
            <a:ext cx="576000" cy="288000"/>
            <a:chOff x="2718906" y="4732022"/>
            <a:chExt cx="576000" cy="288000"/>
          </a:xfrm>
        </p:grpSpPr>
        <p:sp>
          <p:nvSpPr>
            <p:cNvPr id="242" name="Folyamatábra: Bekötés 241">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49" name="Szövegdoboz 148"/>
          <p:cNvSpPr txBox="1"/>
          <p:nvPr/>
        </p:nvSpPr>
        <p:spPr>
          <a:xfrm>
            <a:off x="6977877" y="10722"/>
            <a:ext cx="2166123" cy="523220"/>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dirty="0" smtClean="0"/>
              <a:t>Pilot </a:t>
            </a:r>
            <a:r>
              <a:rPr lang="hu-HU" dirty="0"/>
              <a:t>7</a:t>
            </a:r>
            <a:r>
              <a:rPr lang="en-GB" dirty="0" smtClean="0"/>
              <a:t> </a:t>
            </a:r>
            <a:r>
              <a:rPr lang="en-GB" dirty="0"/>
              <a:t>– </a:t>
            </a:r>
            <a:r>
              <a:rPr lang="en-US" dirty="0"/>
              <a:t>Access to Databases</a:t>
            </a:r>
            <a:endParaRPr lang="en-GB" dirty="0" smtClean="0"/>
          </a:p>
        </p:txBody>
      </p:sp>
      <p:sp>
        <p:nvSpPr>
          <p:cNvPr id="151" name="Szövegdoboz 150"/>
          <p:cNvSpPr txBox="1"/>
          <p:nvPr/>
        </p:nvSpPr>
        <p:spPr>
          <a:xfrm>
            <a:off x="6977877" y="1177464"/>
            <a:ext cx="2166123" cy="1754326"/>
          </a:xfrm>
          <a:prstGeom prst="rect">
            <a:avLst/>
          </a:prstGeom>
          <a:noFill/>
        </p:spPr>
        <p:txBody>
          <a:bodyPr wrap="square" rtlCol="0">
            <a:spAutoFit/>
          </a:bodyPr>
          <a:lstStyle/>
          <a:p>
            <a:r>
              <a:rPr lang="hu-HU" sz="1200" b="1" dirty="0" err="1">
                <a:solidFill>
                  <a:schemeClr val="tx1">
                    <a:lumMod val="75000"/>
                    <a:lumOff val="25000"/>
                  </a:schemeClr>
                </a:solidFill>
              </a:rPr>
              <a:t>Description</a:t>
            </a:r>
            <a:r>
              <a:rPr lang="hu-HU" sz="1200" dirty="0" smtClean="0">
                <a:solidFill>
                  <a:schemeClr val="tx1">
                    <a:lumMod val="75000"/>
                    <a:lumOff val="25000"/>
                  </a:schemeClr>
                </a:solidFill>
              </a:rPr>
              <a:t>: </a:t>
            </a:r>
            <a:r>
              <a:rPr lang="en-US" sz="1200" dirty="0">
                <a:solidFill>
                  <a:schemeClr val="tx1">
                    <a:lumMod val="75000"/>
                    <a:lumOff val="25000"/>
                  </a:schemeClr>
                </a:solidFill>
              </a:rPr>
              <a:t>Create DIP from scanned documents of the Meeting minutes of the Central </a:t>
            </a:r>
            <a:r>
              <a:rPr lang="en-US" sz="1200" dirty="0" err="1" smtClean="0">
                <a:solidFill>
                  <a:schemeClr val="tx1">
                    <a:lumMod val="75000"/>
                    <a:lumOff val="25000"/>
                  </a:schemeClr>
                </a:solidFill>
              </a:rPr>
              <a:t>Commettee</a:t>
            </a:r>
            <a:r>
              <a:rPr lang="en-US" sz="1200" dirty="0" smtClean="0">
                <a:solidFill>
                  <a:schemeClr val="tx1">
                    <a:lumMod val="75000"/>
                    <a:lumOff val="25000"/>
                  </a:schemeClr>
                </a:solidFill>
              </a:rPr>
              <a:t> </a:t>
            </a:r>
            <a:r>
              <a:rPr lang="en-US" sz="1200" dirty="0">
                <a:solidFill>
                  <a:schemeClr val="tx1">
                    <a:lumMod val="75000"/>
                    <a:lumOff val="25000"/>
                  </a:schemeClr>
                </a:solidFill>
              </a:rPr>
              <a:t>of the Hungarian Socialist Party. The image files are in PDF format with EAD metadata in E-ARK Web HDFS storage and </a:t>
            </a:r>
            <a:r>
              <a:rPr lang="en-US" sz="1200" dirty="0" err="1">
                <a:solidFill>
                  <a:schemeClr val="tx1">
                    <a:lumMod val="75000"/>
                    <a:lumOff val="25000"/>
                  </a:schemeClr>
                </a:solidFill>
              </a:rPr>
              <a:t>Preservica</a:t>
            </a:r>
            <a:r>
              <a:rPr lang="en-US" sz="1200" dirty="0">
                <a:solidFill>
                  <a:schemeClr val="tx1">
                    <a:lumMod val="75000"/>
                    <a:lumOff val="25000"/>
                  </a:schemeClr>
                </a:solidFill>
              </a:rPr>
              <a:t>. Create both E-ARK and local DIPs. </a:t>
            </a:r>
          </a:p>
        </p:txBody>
      </p:sp>
      <p:sp>
        <p:nvSpPr>
          <p:cNvPr id="156" name="Szövegdoboz 155"/>
          <p:cNvSpPr txBox="1"/>
          <p:nvPr/>
        </p:nvSpPr>
        <p:spPr>
          <a:xfrm>
            <a:off x="6983129" y="555526"/>
            <a:ext cx="2166123" cy="461665"/>
          </a:xfrm>
          <a:prstGeom prst="rect">
            <a:avLst/>
          </a:prstGeom>
          <a:noFill/>
        </p:spPr>
        <p:txBody>
          <a:bodyPr wrap="square" rtlCol="0">
            <a:spAutoFit/>
          </a:bodyPr>
          <a:lstStyle>
            <a:defPPr>
              <a:defRPr lang="en-US"/>
            </a:defPPr>
            <a:lvl1pPr>
              <a:defRPr sz="1400">
                <a:solidFill>
                  <a:schemeClr val="tx1">
                    <a:lumMod val="75000"/>
                    <a:lumOff val="25000"/>
                  </a:schemeClr>
                </a:solidFill>
              </a:defRPr>
            </a:lvl1pPr>
          </a:lstStyle>
          <a:p>
            <a:r>
              <a:rPr lang="en-GB" sz="1200" b="1" dirty="0" smtClean="0"/>
              <a:t>Scenario </a:t>
            </a:r>
            <a:r>
              <a:rPr lang="hu-HU" sz="1200" b="1" dirty="0"/>
              <a:t>5</a:t>
            </a:r>
            <a:r>
              <a:rPr lang="hu-HU" sz="1200" dirty="0" smtClean="0"/>
              <a:t>: </a:t>
            </a:r>
            <a:r>
              <a:rPr lang="en-US" sz="1200" dirty="0"/>
              <a:t>Access information from unstructured files </a:t>
            </a:r>
            <a:endParaRPr lang="hu-HU" sz="1200" dirty="0" smtClean="0"/>
          </a:p>
        </p:txBody>
      </p:sp>
      <p:sp>
        <p:nvSpPr>
          <p:cNvPr id="157" name="Szövegdoboz 156"/>
          <p:cNvSpPr txBox="1"/>
          <p:nvPr/>
        </p:nvSpPr>
        <p:spPr>
          <a:xfrm>
            <a:off x="6976557" y="3286474"/>
            <a:ext cx="2167443" cy="461665"/>
          </a:xfrm>
          <a:prstGeom prst="rect">
            <a:avLst/>
          </a:prstGeom>
          <a:noFill/>
        </p:spPr>
        <p:txBody>
          <a:bodyPr wrap="square" rtlCol="0">
            <a:spAutoFit/>
          </a:bodyPr>
          <a:lstStyle/>
          <a:p>
            <a:r>
              <a:rPr lang="en-GB" sz="1200" b="1" dirty="0" smtClean="0">
                <a:solidFill>
                  <a:schemeClr val="tx1">
                    <a:lumMod val="75000"/>
                    <a:lumOff val="25000"/>
                  </a:schemeClr>
                </a:solidFill>
              </a:rPr>
              <a:t>Task leader</a:t>
            </a:r>
            <a:r>
              <a:rPr lang="en-GB" sz="1200" dirty="0" smtClean="0">
                <a:solidFill>
                  <a:schemeClr val="tx1">
                    <a:lumMod val="75000"/>
                    <a:lumOff val="25000"/>
                  </a:schemeClr>
                </a:solidFill>
              </a:rPr>
              <a:t>: </a:t>
            </a:r>
            <a:r>
              <a:rPr lang="en-US" sz="1200" dirty="0">
                <a:solidFill>
                  <a:schemeClr val="tx1">
                    <a:lumMod val="75000"/>
                    <a:lumOff val="25000"/>
                  </a:schemeClr>
                </a:solidFill>
              </a:rPr>
              <a:t>National Archives of Hungary</a:t>
            </a:r>
            <a:endParaRPr lang="en-GB" sz="1200" dirty="0" smtClean="0">
              <a:solidFill>
                <a:schemeClr val="tx1">
                  <a:lumMod val="75000"/>
                  <a:lumOff val="25000"/>
                </a:schemeClr>
              </a:solidFill>
            </a:endParaRPr>
          </a:p>
        </p:txBody>
      </p:sp>
      <p:sp>
        <p:nvSpPr>
          <p:cNvPr id="158" name="Szövegdoboz 157"/>
          <p:cNvSpPr txBox="1"/>
          <p:nvPr/>
        </p:nvSpPr>
        <p:spPr>
          <a:xfrm>
            <a:off x="6976556" y="3669959"/>
            <a:ext cx="2164931" cy="461665"/>
          </a:xfrm>
          <a:prstGeom prst="rect">
            <a:avLst/>
          </a:prstGeom>
          <a:noFill/>
        </p:spPr>
        <p:txBody>
          <a:bodyPr wrap="square" rtlCol="0">
            <a:spAutoFit/>
          </a:bodyPr>
          <a:lstStyle/>
          <a:p>
            <a:r>
              <a:rPr lang="en-GB" sz="1200" b="1" dirty="0" smtClean="0">
                <a:solidFill>
                  <a:schemeClr val="tx1">
                    <a:lumMod val="75000"/>
                    <a:lumOff val="25000"/>
                  </a:schemeClr>
                </a:solidFill>
              </a:rPr>
              <a:t>Supported by</a:t>
            </a:r>
            <a:r>
              <a:rPr lang="en-GB" sz="1200" dirty="0" smtClean="0">
                <a:solidFill>
                  <a:schemeClr val="tx1">
                    <a:lumMod val="75000"/>
                    <a:lumOff val="25000"/>
                  </a:schemeClr>
                </a:solidFill>
              </a:rPr>
              <a:t>:</a:t>
            </a:r>
            <a:r>
              <a:rPr lang="hu-HU" sz="1200" dirty="0">
                <a:solidFill>
                  <a:schemeClr val="tx1">
                    <a:lumMod val="75000"/>
                    <a:lumOff val="25000"/>
                  </a:schemeClr>
                </a:solidFill>
              </a:rPr>
              <a:t> </a:t>
            </a:r>
            <a:r>
              <a:rPr lang="en-US" sz="1200" dirty="0">
                <a:solidFill>
                  <a:schemeClr val="tx1">
                    <a:lumMod val="75000"/>
                    <a:lumOff val="25000"/>
                  </a:schemeClr>
                </a:solidFill>
              </a:rPr>
              <a:t>Danish National Archive</a:t>
            </a:r>
            <a:endParaRPr lang="hu-HU" sz="1200" dirty="0" smtClean="0">
              <a:solidFill>
                <a:schemeClr val="tx1">
                  <a:lumMod val="75000"/>
                  <a:lumOff val="25000"/>
                </a:schemeClr>
              </a:solidFill>
            </a:endParaRPr>
          </a:p>
        </p:txBody>
      </p:sp>
      <p:sp>
        <p:nvSpPr>
          <p:cNvPr id="159" name="Szövegdoboz 158"/>
          <p:cNvSpPr txBox="1"/>
          <p:nvPr/>
        </p:nvSpPr>
        <p:spPr>
          <a:xfrm>
            <a:off x="6977877" y="4118804"/>
            <a:ext cx="2171375" cy="276999"/>
          </a:xfrm>
          <a:prstGeom prst="rect">
            <a:avLst/>
          </a:prstGeom>
          <a:noFill/>
        </p:spPr>
        <p:txBody>
          <a:bodyPr wrap="square" rtlCol="0">
            <a:spAutoFit/>
          </a:bodyPr>
          <a:lstStyle/>
          <a:p>
            <a:r>
              <a:rPr lang="en-GB" sz="1200" b="1" dirty="0" smtClean="0">
                <a:solidFill>
                  <a:schemeClr val="tx1">
                    <a:lumMod val="75000"/>
                    <a:lumOff val="25000"/>
                  </a:schemeClr>
                </a:solidFill>
              </a:rPr>
              <a:t>Contact person</a:t>
            </a:r>
            <a:r>
              <a:rPr lang="en-GB" sz="1200" dirty="0" smtClean="0">
                <a:solidFill>
                  <a:schemeClr val="tx1">
                    <a:lumMod val="75000"/>
                    <a:lumOff val="25000"/>
                  </a:schemeClr>
                </a:solidFill>
              </a:rPr>
              <a:t>: </a:t>
            </a:r>
            <a:r>
              <a:rPr lang="hu-HU" sz="1200" dirty="0" smtClean="0">
                <a:solidFill>
                  <a:schemeClr val="tx1">
                    <a:lumMod val="75000"/>
                    <a:lumOff val="25000"/>
                  </a:schemeClr>
                </a:solidFill>
              </a:rPr>
              <a:t>Zoltán Lux</a:t>
            </a:r>
            <a:endParaRPr lang="en-GB" sz="1200" dirty="0" smtClean="0">
              <a:solidFill>
                <a:schemeClr val="tx1">
                  <a:lumMod val="75000"/>
                  <a:lumOff val="25000"/>
                </a:schemeClr>
              </a:solidFill>
            </a:endParaRPr>
          </a:p>
        </p:txBody>
      </p:sp>
      <p:sp>
        <p:nvSpPr>
          <p:cNvPr id="160" name="Szövegdoboz 159"/>
          <p:cNvSpPr txBox="1"/>
          <p:nvPr/>
        </p:nvSpPr>
        <p:spPr>
          <a:xfrm>
            <a:off x="6976555" y="4334828"/>
            <a:ext cx="2164931" cy="276999"/>
          </a:xfrm>
          <a:prstGeom prst="rect">
            <a:avLst/>
          </a:prstGeom>
          <a:noFill/>
        </p:spPr>
        <p:txBody>
          <a:bodyPr wrap="square" rtlCol="0">
            <a:spAutoFit/>
          </a:bodyPr>
          <a:lstStyle/>
          <a:p>
            <a:r>
              <a:rPr lang="en-GB" sz="1200" b="1" dirty="0" smtClean="0">
                <a:solidFill>
                  <a:schemeClr val="tx1">
                    <a:lumMod val="75000"/>
                    <a:lumOff val="25000"/>
                  </a:schemeClr>
                </a:solidFill>
              </a:rPr>
              <a:t>E-mail</a:t>
            </a:r>
            <a:r>
              <a:rPr lang="en-GB" sz="1200" dirty="0">
                <a:solidFill>
                  <a:schemeClr val="tx1">
                    <a:lumMod val="75000"/>
                    <a:lumOff val="25000"/>
                  </a:schemeClr>
                </a:solidFill>
              </a:rPr>
              <a:t>: </a:t>
            </a:r>
            <a:r>
              <a:rPr lang="en-US" sz="1200" dirty="0">
                <a:solidFill>
                  <a:schemeClr val="tx1">
                    <a:lumMod val="75000"/>
                    <a:lumOff val="25000"/>
                  </a:schemeClr>
                </a:solidFill>
              </a:rPr>
              <a:t>lux.zoltan@mnl.gov.hu</a:t>
            </a:r>
            <a:endParaRPr lang="en-GB" sz="1200" dirty="0" smtClean="0">
              <a:solidFill>
                <a:schemeClr val="tx1">
                  <a:lumMod val="75000"/>
                  <a:lumOff val="25000"/>
                </a:schemeClr>
              </a:solidFill>
            </a:endParaRPr>
          </a:p>
        </p:txBody>
      </p:sp>
      <p:cxnSp>
        <p:nvCxnSpPr>
          <p:cNvPr id="163" name="Egyenes összekötő 162"/>
          <p:cNvCxnSpPr/>
          <p:nvPr/>
        </p:nvCxnSpPr>
        <p:spPr>
          <a:xfrm flipV="1">
            <a:off x="2166584" y="4317950"/>
            <a:ext cx="1118766" cy="21178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Egyenes összekötő 165"/>
          <p:cNvCxnSpPr/>
          <p:nvPr/>
        </p:nvCxnSpPr>
        <p:spPr>
          <a:xfrm flipH="1" flipV="1">
            <a:off x="1660572" y="2853658"/>
            <a:ext cx="1678778" cy="141029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67" name="Egyenes összekötő 166"/>
          <p:cNvCxnSpPr/>
          <p:nvPr/>
        </p:nvCxnSpPr>
        <p:spPr>
          <a:xfrm flipH="1" flipV="1">
            <a:off x="1666858" y="3022268"/>
            <a:ext cx="1634308" cy="125749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p:nvPr/>
        </p:nvCxnSpPr>
        <p:spPr>
          <a:xfrm flipH="1" flipV="1">
            <a:off x="1685096" y="3190878"/>
            <a:ext cx="1616070" cy="108888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7" name="Egyenes összekötő 236"/>
          <p:cNvCxnSpPr/>
          <p:nvPr/>
        </p:nvCxnSpPr>
        <p:spPr>
          <a:xfrm flipH="1" flipV="1">
            <a:off x="1718726" y="3321304"/>
            <a:ext cx="1582440" cy="958462"/>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238" name="Egyenes összekötő 237"/>
          <p:cNvCxnSpPr/>
          <p:nvPr/>
        </p:nvCxnSpPr>
        <p:spPr>
          <a:xfrm flipH="1" flipV="1">
            <a:off x="1789326" y="3658523"/>
            <a:ext cx="1511840" cy="621243"/>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p:nvPr/>
        </p:nvCxnSpPr>
        <p:spPr>
          <a:xfrm flipV="1">
            <a:off x="2055306" y="4317950"/>
            <a:ext cx="1230044" cy="3599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0" name="Egyenes összekötő 169"/>
          <p:cNvCxnSpPr/>
          <p:nvPr/>
        </p:nvCxnSpPr>
        <p:spPr>
          <a:xfrm flipV="1">
            <a:off x="3377534" y="2411918"/>
            <a:ext cx="966924" cy="186784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1" name="Egyenes összekötő 200"/>
          <p:cNvCxnSpPr/>
          <p:nvPr/>
        </p:nvCxnSpPr>
        <p:spPr>
          <a:xfrm flipH="1" flipV="1">
            <a:off x="1737384" y="3528098"/>
            <a:ext cx="1563782" cy="75166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71" name="Egyenes összekötő 170"/>
          <p:cNvCxnSpPr/>
          <p:nvPr/>
        </p:nvCxnSpPr>
        <p:spPr>
          <a:xfrm flipV="1">
            <a:off x="3393350" y="3439224"/>
            <a:ext cx="883303" cy="860718"/>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4" name="Egyenes összekötő 203"/>
          <p:cNvCxnSpPr/>
          <p:nvPr/>
        </p:nvCxnSpPr>
        <p:spPr>
          <a:xfrm flipV="1">
            <a:off x="3393350" y="3612500"/>
            <a:ext cx="840555" cy="687442"/>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3" name="Egyenes összekötő 232"/>
          <p:cNvCxnSpPr/>
          <p:nvPr/>
        </p:nvCxnSpPr>
        <p:spPr>
          <a:xfrm flipV="1">
            <a:off x="3377534" y="3245145"/>
            <a:ext cx="924466" cy="1034621"/>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4" name="Egyenes összekötő 163"/>
          <p:cNvCxnSpPr/>
          <p:nvPr/>
        </p:nvCxnSpPr>
        <p:spPr>
          <a:xfrm flipV="1">
            <a:off x="3377534" y="3838007"/>
            <a:ext cx="820982" cy="441760"/>
          </a:xfrm>
          <a:prstGeom prst="line">
            <a:avLst/>
          </a:prstGeom>
          <a:ln w="1905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72" name="Táblázat 171"/>
          <p:cNvGraphicFramePr>
            <a:graphicFrameLocks noGrp="1"/>
          </p:cNvGraphicFramePr>
          <p:nvPr>
            <p:extLst>
              <p:ext uri="{D42A27DB-BD31-4B8C-83A1-F6EECF244321}">
                <p14:modId xmlns:p14="http://schemas.microsoft.com/office/powerpoint/2010/main" val="3506494638"/>
              </p:ext>
            </p:extLst>
          </p:nvPr>
        </p:nvGraphicFramePr>
        <p:xfrm>
          <a:off x="2373171" y="1023718"/>
          <a:ext cx="1188048" cy="3420240"/>
        </p:xfrm>
        <a:graphic>
          <a:graphicData uri="http://schemas.openxmlformats.org/drawingml/2006/table">
            <a:tbl>
              <a:tblPr firstRow="1" bandRow="1">
                <a:tableStyleId>{5C22544A-7EE6-4342-B048-85BDC9FD1C3A}</a:tableStyleId>
              </a:tblPr>
              <a:tblGrid>
                <a:gridCol w="324000"/>
                <a:gridCol w="432048"/>
                <a:gridCol w="432000"/>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t>
                      </a:r>
                      <a:r>
                        <a:rPr lang="hu-HU" sz="1000" b="0" dirty="0" err="1" smtClean="0">
                          <a:ln>
                            <a:noFill/>
                          </a:ln>
                          <a:solidFill>
                            <a:schemeClr val="tx1">
                              <a:lumMod val="75000"/>
                              <a:lumOff val="25000"/>
                            </a:schemeClr>
                          </a:solidFill>
                        </a:rPr>
                        <a:t>Pre-</a:t>
                      </a:r>
                      <a:r>
                        <a:rPr lang="hu-HU" sz="1000" b="0" dirty="0" smtClean="0">
                          <a:ln>
                            <a:noFill/>
                          </a:ln>
                          <a:solidFill>
                            <a:schemeClr val="tx1">
                              <a:lumMod val="75000"/>
                              <a:lumOff val="25000"/>
                            </a:schemeClr>
                          </a:solidFill>
                        </a:rPr>
                        <a:t>) Ingest</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Access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 1</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Pilot2</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Pilot3</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Pilot4</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Pilot5</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Pilot6</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Pilot7</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74" name="Folyamatábra: Bekötés 173">
            <a:hlinkClick r:id="rId6" action="ppaction://hlinksldjump"/>
          </p:cNvPr>
          <p:cNvSpPr>
            <a:spLocks noChangeAspect="1"/>
          </p:cNvSpPr>
          <p:nvPr/>
        </p:nvSpPr>
        <p:spPr>
          <a:xfrm>
            <a:off x="275699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Folyamatábra: Bekötés 201">
            <a:hlinkClick r:id="rId7" action="ppaction://hlinksldjump"/>
          </p:cNvPr>
          <p:cNvSpPr>
            <a:spLocks noChangeAspect="1"/>
          </p:cNvSpPr>
          <p:nvPr/>
        </p:nvSpPr>
        <p:spPr>
          <a:xfrm>
            <a:off x="2941212" y="150753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8" action="ppaction://hlinksldjump"/>
          </p:cNvPr>
          <p:cNvSpPr>
            <a:spLocks noChangeAspect="1"/>
          </p:cNvSpPr>
          <p:nvPr/>
        </p:nvSpPr>
        <p:spPr>
          <a:xfrm>
            <a:off x="2756992"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9" action="ppaction://hlinksldjump"/>
          </p:cNvPr>
          <p:cNvSpPr>
            <a:spLocks noChangeAspect="1"/>
          </p:cNvSpPr>
          <p:nvPr/>
        </p:nvSpPr>
        <p:spPr>
          <a:xfrm>
            <a:off x="2937000" y="1675834"/>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10" action="ppaction://hlinksldjump"/>
          </p:cNvPr>
          <p:cNvSpPr>
            <a:spLocks noChangeAspect="1"/>
          </p:cNvSpPr>
          <p:nvPr/>
        </p:nvSpPr>
        <p:spPr>
          <a:xfrm>
            <a:off x="2937449"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11" action="ppaction://hlinksldjump"/>
          </p:cNvPr>
          <p:cNvSpPr>
            <a:spLocks noChangeAspect="1"/>
          </p:cNvSpPr>
          <p:nvPr/>
        </p:nvSpPr>
        <p:spPr>
          <a:xfrm>
            <a:off x="2756992" y="19236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12" action="ppaction://hlinksldjump"/>
          </p:cNvPr>
          <p:cNvSpPr>
            <a:spLocks noChangeAspect="1"/>
          </p:cNvSpPr>
          <p:nvPr/>
        </p:nvSpPr>
        <p:spPr>
          <a:xfrm>
            <a:off x="2837400" y="210371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olyamatábra: Bekötés 250">
            <a:hlinkClick r:id="rId13" action="ppaction://hlinksldjump"/>
          </p:cNvPr>
          <p:cNvSpPr>
            <a:spLocks noChangeAspect="1"/>
          </p:cNvSpPr>
          <p:nvPr/>
        </p:nvSpPr>
        <p:spPr>
          <a:xfrm>
            <a:off x="2756992"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olyamatábra: Bekötés 251">
            <a:hlinkClick r:id="rId14" action="ppaction://hlinksldjump"/>
          </p:cNvPr>
          <p:cNvSpPr>
            <a:spLocks noChangeAspect="1"/>
          </p:cNvSpPr>
          <p:nvPr/>
        </p:nvSpPr>
        <p:spPr>
          <a:xfrm>
            <a:off x="2941188"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Folyamatábra: Bekötés 252">
            <a:hlinkClick r:id="rId15" action="ppaction://hlinksldjump"/>
          </p:cNvPr>
          <p:cNvSpPr>
            <a:spLocks noChangeAspect="1"/>
          </p:cNvSpPr>
          <p:nvPr/>
        </p:nvSpPr>
        <p:spPr>
          <a:xfrm>
            <a:off x="3201203"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Folyamatábra: Bekötés 253">
            <a:hlinkClick r:id="rId16" action="ppaction://hlinksldjump"/>
          </p:cNvPr>
          <p:cNvSpPr>
            <a:spLocks noChangeAspect="1"/>
          </p:cNvSpPr>
          <p:nvPr/>
        </p:nvSpPr>
        <p:spPr>
          <a:xfrm>
            <a:off x="3381211" y="3219822"/>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Folyamatábra: Bekötés 254">
            <a:hlinkClick r:id="rId17" action="ppaction://hlinksldjump"/>
          </p:cNvPr>
          <p:cNvSpPr>
            <a:spLocks noChangeAspect="1"/>
          </p:cNvSpPr>
          <p:nvPr/>
        </p:nvSpPr>
        <p:spPr>
          <a:xfrm>
            <a:off x="2843808" y="365187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Folyamatábra: Bekötés 256">
            <a:hlinkClick r:id="rId18" action="ppaction://hlinksldjump"/>
          </p:cNvPr>
          <p:cNvSpPr>
            <a:spLocks noChangeAspect="1"/>
          </p:cNvSpPr>
          <p:nvPr/>
        </p:nvSpPr>
        <p:spPr>
          <a:xfrm>
            <a:off x="275699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olyamatábra: Bekötés 257">
            <a:hlinkClick r:id="rId19" action="ppaction://hlinksldjump"/>
          </p:cNvPr>
          <p:cNvSpPr>
            <a:spLocks noChangeAspect="1"/>
          </p:cNvSpPr>
          <p:nvPr/>
        </p:nvSpPr>
        <p:spPr>
          <a:xfrm>
            <a:off x="2941188"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olyamatábra: Bekötés 258">
            <a:hlinkClick r:id="rId20" action="ppaction://hlinksldjump"/>
          </p:cNvPr>
          <p:cNvSpPr>
            <a:spLocks noChangeAspect="1"/>
          </p:cNvSpPr>
          <p:nvPr/>
        </p:nvSpPr>
        <p:spPr>
          <a:xfrm>
            <a:off x="3381211"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olyamatábra: Bekötés 259">
            <a:hlinkClick r:id="rId21" action="ppaction://hlinksldjump"/>
          </p:cNvPr>
          <p:cNvSpPr>
            <a:spLocks noChangeAspect="1"/>
          </p:cNvSpPr>
          <p:nvPr/>
        </p:nvSpPr>
        <p:spPr>
          <a:xfrm>
            <a:off x="3204942" y="408391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olyamatábra: Bekötés 260">
            <a:hlinkClick r:id="rId22" action="ppaction://hlinksldjump"/>
          </p:cNvPr>
          <p:cNvSpPr>
            <a:spLocks noChangeAspect="1"/>
          </p:cNvSpPr>
          <p:nvPr/>
        </p:nvSpPr>
        <p:spPr>
          <a:xfrm>
            <a:off x="3285350" y="426395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zövegdoboz 153"/>
          <p:cNvSpPr txBox="1"/>
          <p:nvPr/>
        </p:nvSpPr>
        <p:spPr>
          <a:xfrm>
            <a:off x="6983128" y="4568947"/>
            <a:ext cx="2160871" cy="340734"/>
          </a:xfrm>
          <a:prstGeom prst="rect">
            <a:avLst/>
          </a:prstGeom>
          <a:noFill/>
        </p:spPr>
        <p:txBody>
          <a:bodyPr wrap="square" rtlCol="0">
            <a:spAutoFit/>
          </a:bodyPr>
          <a:lstStyle>
            <a:defPPr>
              <a:defRPr lang="en-US"/>
            </a:defPPr>
            <a:lvl1pPr algn="r">
              <a:lnSpc>
                <a:spcPct val="150000"/>
              </a:lnSpc>
              <a:defRPr sz="1400">
                <a:solidFill>
                  <a:schemeClr val="tx1">
                    <a:lumMod val="75000"/>
                    <a:lumOff val="25000"/>
                  </a:schemeClr>
                </a:solidFill>
              </a:defRPr>
            </a:lvl1pPr>
          </a:lstStyle>
          <a:p>
            <a:r>
              <a:rPr lang="en-GB" sz="1200" dirty="0" smtClean="0">
                <a:hlinkClick r:id="rId23" action="ppaction://hlinkfile"/>
              </a:rPr>
              <a:t>Pilot Card</a:t>
            </a:r>
            <a:endParaRPr lang="en-GB" sz="1200" dirty="0"/>
          </a:p>
        </p:txBody>
      </p:sp>
      <p:sp>
        <p:nvSpPr>
          <p:cNvPr id="155" name="Szövegdoboz 154"/>
          <p:cNvSpPr txBox="1"/>
          <p:nvPr/>
        </p:nvSpPr>
        <p:spPr>
          <a:xfrm>
            <a:off x="6976555" y="4835454"/>
            <a:ext cx="2164931" cy="340734"/>
          </a:xfrm>
          <a:prstGeom prst="rect">
            <a:avLst/>
          </a:prstGeom>
          <a:noFill/>
        </p:spPr>
        <p:txBody>
          <a:bodyPr wrap="square" rtlCol="0">
            <a:spAutoFit/>
          </a:bodyPr>
          <a:lstStyle/>
          <a:p>
            <a:pPr algn="r">
              <a:lnSpc>
                <a:spcPct val="150000"/>
              </a:lnSpc>
            </a:pPr>
            <a:r>
              <a:rPr lang="en-GB" sz="1200" dirty="0" smtClean="0">
                <a:solidFill>
                  <a:schemeClr val="tx1">
                    <a:lumMod val="65000"/>
                    <a:lumOff val="35000"/>
                  </a:schemeClr>
                </a:solidFill>
                <a:hlinkClick r:id="rId24" action="ppaction://hlinkfile"/>
              </a:rPr>
              <a:t>Pilot definition</a:t>
            </a:r>
            <a:endParaRPr lang="en-GB" sz="1200" dirty="0" smtClean="0">
              <a:solidFill>
                <a:schemeClr val="tx1">
                  <a:lumMod val="65000"/>
                  <a:lumOff val="35000"/>
                </a:schemeClr>
              </a:solidFill>
            </a:endParaRPr>
          </a:p>
        </p:txBody>
      </p:sp>
      <p:sp>
        <p:nvSpPr>
          <p:cNvPr id="161" name="Folyamatábra: Bekötés 160">
            <a:hlinkClick r:id="rId25" action="ppaction://hlinksldjump"/>
          </p:cNvPr>
          <p:cNvSpPr>
            <a:spLocks noChangeAspect="1"/>
          </p:cNvSpPr>
          <p:nvPr/>
        </p:nvSpPr>
        <p:spPr>
          <a:xfrm>
            <a:off x="2941188"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olyamatábra: Bekötés 161">
            <a:hlinkClick r:id="rId26" action="ppaction://hlinksldjump"/>
          </p:cNvPr>
          <p:cNvSpPr>
            <a:spLocks noChangeAspect="1"/>
          </p:cNvSpPr>
          <p:nvPr/>
        </p:nvSpPr>
        <p:spPr>
          <a:xfrm>
            <a:off x="3201203"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27" action="ppaction://hlinksldjump"/>
          </p:cNvPr>
          <p:cNvSpPr>
            <a:spLocks noChangeAspect="1"/>
          </p:cNvSpPr>
          <p:nvPr/>
        </p:nvSpPr>
        <p:spPr>
          <a:xfrm>
            <a:off x="3381211" y="281647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28" action="ppaction://hlinksldjump"/>
          </p:cNvPr>
          <p:cNvSpPr>
            <a:spLocks noChangeAspect="1"/>
          </p:cNvSpPr>
          <p:nvPr/>
        </p:nvSpPr>
        <p:spPr>
          <a:xfrm>
            <a:off x="2756992" y="2823790"/>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29" action="ppaction://hlinksldjump"/>
          </p:cNvPr>
          <p:cNvSpPr>
            <a:spLocks noChangeAspect="1"/>
          </p:cNvSpPr>
          <p:nvPr/>
        </p:nvSpPr>
        <p:spPr>
          <a:xfrm>
            <a:off x="283707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Folyamatábra: Bekötés 202">
            <a:hlinkClick r:id="rId30" action="ppaction://hlinksldjump"/>
          </p:cNvPr>
          <p:cNvSpPr>
            <a:spLocks noChangeAspect="1"/>
          </p:cNvSpPr>
          <p:nvPr/>
        </p:nvSpPr>
        <p:spPr>
          <a:xfrm>
            <a:off x="3275856" y="2355726"/>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Lekerekített téglalap 205"/>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207" name="Folyamatábra: Bekötés 206"/>
          <p:cNvSpPr>
            <a:spLocks noChangeAspect="1"/>
          </p:cNvSpPr>
          <p:nvPr/>
        </p:nvSpPr>
        <p:spPr>
          <a:xfrm flipV="1">
            <a:off x="2401698"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Folyamatábra: Bekötés 207"/>
          <p:cNvSpPr>
            <a:spLocks noChangeAspect="1"/>
          </p:cNvSpPr>
          <p:nvPr/>
        </p:nvSpPr>
        <p:spPr>
          <a:xfrm flipV="1">
            <a:off x="2196068"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olyamatábra: Bekötés 208"/>
          <p:cNvSpPr>
            <a:spLocks noChangeAspect="1"/>
          </p:cNvSpPr>
          <p:nvPr/>
        </p:nvSpPr>
        <p:spPr>
          <a:xfrm flipV="1">
            <a:off x="2058584"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Folyamatábra: Bekötés 209">
            <a:hlinkClick r:id="rId31" action="ppaction://hlinksldjump"/>
          </p:cNvPr>
          <p:cNvSpPr>
            <a:spLocks noChangeAspect="1"/>
          </p:cNvSpPr>
          <p:nvPr/>
        </p:nvSpPr>
        <p:spPr>
          <a:xfrm flipV="1">
            <a:off x="1858468"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Folyamatábra: Bekötés 210">
            <a:hlinkClick r:id="rId32" action="ppaction://hlinksldjump"/>
          </p:cNvPr>
          <p:cNvSpPr>
            <a:spLocks noChangeAspect="1"/>
          </p:cNvSpPr>
          <p:nvPr/>
        </p:nvSpPr>
        <p:spPr>
          <a:xfrm flipV="1">
            <a:off x="1947306" y="429994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Lekerekített téglalap 228"/>
          <p:cNvSpPr/>
          <p:nvPr/>
        </p:nvSpPr>
        <p:spPr>
          <a:xfrm>
            <a:off x="4222190" y="1180246"/>
            <a:ext cx="1493082"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err="1">
                <a:solidFill>
                  <a:schemeClr val="tx1">
                    <a:lumMod val="75000"/>
                    <a:lumOff val="25000"/>
                  </a:schemeClr>
                </a:solidFill>
                <a:ea typeface="Times New Roman"/>
                <a:cs typeface="Times New Roman"/>
              </a:rPr>
              <a:t>Archive</a:t>
            </a:r>
            <a:endParaRPr lang="en-GB" sz="1000" dirty="0">
              <a:solidFill>
                <a:schemeClr val="tx1">
                  <a:lumMod val="75000"/>
                  <a:lumOff val="25000"/>
                </a:schemeClr>
              </a:solidFill>
              <a:ea typeface="Times New Roman"/>
              <a:cs typeface="Times New Roman"/>
            </a:endParaRPr>
          </a:p>
        </p:txBody>
      </p:sp>
      <p:sp>
        <p:nvSpPr>
          <p:cNvPr id="262" name="Lekerekített téglalap 261"/>
          <p:cNvSpPr/>
          <p:nvPr/>
        </p:nvSpPr>
        <p:spPr>
          <a:xfrm>
            <a:off x="4134096" y="993761"/>
            <a:ext cx="1970231"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Tool</a:t>
            </a:r>
            <a:r>
              <a:rPr lang="hu-HU" sz="1000" dirty="0" smtClean="0">
                <a:solidFill>
                  <a:schemeClr val="tx1">
                    <a:lumMod val="75000"/>
                    <a:lumOff val="25000"/>
                  </a:schemeClr>
                </a:solidFill>
                <a:ea typeface="Times New Roman"/>
                <a:cs typeface="Times New Roman"/>
              </a:rPr>
              <a:t>s </a:t>
            </a:r>
            <a:r>
              <a:rPr lang="hu-HU" sz="1000" dirty="0" err="1" smtClean="0">
                <a:solidFill>
                  <a:schemeClr val="tx1">
                    <a:lumMod val="75000"/>
                    <a:lumOff val="25000"/>
                  </a:schemeClr>
                </a:solidFill>
                <a:ea typeface="Times New Roman"/>
                <a:cs typeface="Times New Roman"/>
              </a:rPr>
              <a:t>for</a:t>
            </a:r>
            <a:r>
              <a:rPr lang="en-GB" sz="1000" dirty="0" smtClean="0">
                <a:solidFill>
                  <a:schemeClr val="tx1">
                    <a:lumMod val="75000"/>
                    <a:lumOff val="25000"/>
                  </a:schemeClr>
                </a:solidFill>
                <a:ea typeface="Times New Roman"/>
                <a:cs typeface="Times New Roman"/>
              </a:rPr>
              <a:t> </a:t>
            </a:r>
            <a:r>
              <a:rPr lang="hu-HU" sz="1000" dirty="0">
                <a:solidFill>
                  <a:schemeClr val="tx1">
                    <a:lumMod val="75000"/>
                    <a:lumOff val="25000"/>
                  </a:schemeClr>
                </a:solidFill>
                <a:ea typeface="Times New Roman"/>
                <a:cs typeface="Times New Roman"/>
              </a:rPr>
              <a:t>Producer</a:t>
            </a:r>
            <a:endParaRPr lang="en-GB" sz="1000" dirty="0">
              <a:solidFill>
                <a:schemeClr val="tx1">
                  <a:lumMod val="75000"/>
                  <a:lumOff val="25000"/>
                </a:schemeClr>
              </a:solidFill>
              <a:ea typeface="Times New Roman"/>
              <a:cs typeface="Times New Roman"/>
            </a:endParaRPr>
          </a:p>
        </p:txBody>
      </p:sp>
      <p:sp>
        <p:nvSpPr>
          <p:cNvPr id="263" name="Lekerekített téglalap 262"/>
          <p:cNvSpPr/>
          <p:nvPr/>
        </p:nvSpPr>
        <p:spPr>
          <a:xfrm>
            <a:off x="4301595" y="1381361"/>
            <a:ext cx="152600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Universal Archival  Module</a:t>
            </a:r>
            <a:endParaRPr lang="en-GB" sz="1000" dirty="0">
              <a:solidFill>
                <a:schemeClr val="tx1">
                  <a:lumMod val="75000"/>
                  <a:lumOff val="25000"/>
                </a:schemeClr>
              </a:solidFill>
              <a:ea typeface="Times New Roman"/>
              <a:cs typeface="Times New Roman"/>
            </a:endParaRPr>
          </a:p>
        </p:txBody>
      </p:sp>
      <p:sp>
        <p:nvSpPr>
          <p:cNvPr id="264" name="Lekerekített téglalap 263"/>
          <p:cNvSpPr/>
          <p:nvPr/>
        </p:nvSpPr>
        <p:spPr>
          <a:xfrm>
            <a:off x="4011415" y="802685"/>
            <a:ext cx="915559"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RODA-In</a:t>
            </a:r>
            <a:endParaRPr lang="en-GB" sz="1000" dirty="0">
              <a:solidFill>
                <a:schemeClr val="tx1">
                  <a:lumMod val="75000"/>
                  <a:lumOff val="25000"/>
                </a:schemeClr>
              </a:solidFill>
              <a:ea typeface="Times New Roman"/>
              <a:cs typeface="Times New Roman"/>
            </a:endParaRPr>
          </a:p>
        </p:txBody>
      </p:sp>
      <p:sp>
        <p:nvSpPr>
          <p:cNvPr id="265" name="Lekerekített téglalap 264"/>
          <p:cNvSpPr>
            <a:spLocks noChangeAspect="1"/>
          </p:cNvSpPr>
          <p:nvPr/>
        </p:nvSpPr>
        <p:spPr>
          <a:xfrm>
            <a:off x="3866093" y="628106"/>
            <a:ext cx="1445988" cy="170259"/>
          </a:xfrm>
          <a:prstGeom prst="roundRect">
            <a:avLst/>
          </a:prstGeom>
          <a:noFill/>
        </p:spPr>
        <p:txBody>
          <a:bodyPr wrap="square" lIns="36000" tIns="0" rIns="36000" bIns="0" rtlCol="0">
            <a:spAutoFit/>
          </a:bodyPr>
          <a:lstStyle/>
          <a:p>
            <a:r>
              <a:rPr lang="hu-HU" sz="1000" dirty="0" smtClean="0">
                <a:solidFill>
                  <a:schemeClr val="tx1">
                    <a:lumMod val="75000"/>
                    <a:lumOff val="25000"/>
                  </a:schemeClr>
                </a:solidFill>
                <a:ea typeface="Times New Roman"/>
                <a:cs typeface="Times New Roman"/>
              </a:rPr>
              <a:t>ERMS</a:t>
            </a:r>
            <a:r>
              <a:rPr lang="en-GB" sz="1000" dirty="0" smtClean="0">
                <a:solidFill>
                  <a:schemeClr val="tx1">
                    <a:lumMod val="75000"/>
                    <a:lumOff val="25000"/>
                  </a:schemeClr>
                </a:solidFill>
                <a:ea typeface="Times New Roman"/>
                <a:cs typeface="Times New Roman"/>
              </a:rPr>
              <a:t> Export Module</a:t>
            </a:r>
            <a:endParaRPr lang="en-GB" sz="1000" dirty="0">
              <a:solidFill>
                <a:schemeClr val="tx1">
                  <a:lumMod val="75000"/>
                  <a:lumOff val="25000"/>
                </a:schemeClr>
              </a:solidFill>
              <a:ea typeface="Times New Roman"/>
              <a:cs typeface="Times New Roman"/>
            </a:endParaRPr>
          </a:p>
        </p:txBody>
      </p:sp>
      <p:sp>
        <p:nvSpPr>
          <p:cNvPr id="266" name="Lekerekített téglalap 265"/>
          <p:cNvSpPr/>
          <p:nvPr/>
        </p:nvSpPr>
        <p:spPr>
          <a:xfrm>
            <a:off x="3699754" y="448936"/>
            <a:ext cx="182146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Database Preservation Toolkit</a:t>
            </a:r>
            <a:endParaRPr lang="en-GB" sz="1000" dirty="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446444" y="1904750"/>
            <a:ext cx="1771626"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ESSArch</a:t>
            </a:r>
            <a:r>
              <a:rPr lang="en-GB" sz="1000" dirty="0" smtClean="0">
                <a:solidFill>
                  <a:schemeClr val="tx1">
                    <a:lumMod val="75000"/>
                    <a:lumOff val="25000"/>
                  </a:schemeClr>
                </a:solidFill>
                <a:ea typeface="Times New Roman"/>
                <a:cs typeface="Times New Roman"/>
              </a:rPr>
              <a:t> Preservation Platform</a:t>
            </a:r>
            <a:endParaRPr lang="en-GB" sz="1000" dirty="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4464087" y="2108949"/>
            <a:ext cx="122996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RODA Repository</a:t>
            </a:r>
            <a:endParaRPr lang="en-GB" sz="1000" dirty="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358718" y="1560531"/>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Creator (E-ARK web)</a:t>
            </a:r>
            <a:endParaRPr lang="en-GB" sz="1000" dirty="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4485232" y="2295434"/>
            <a:ext cx="1584507"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HDFS Storage (E-ARK web)</a:t>
            </a:r>
            <a:endParaRPr lang="en-GB" sz="1000" dirty="0">
              <a:solidFill>
                <a:schemeClr val="tx1">
                  <a:lumMod val="75000"/>
                  <a:lumOff val="25000"/>
                </a:schemeClr>
              </a:solidFill>
              <a:ea typeface="Times New Roman"/>
              <a:cs typeface="Times New Roman"/>
            </a:endParaRPr>
          </a:p>
        </p:txBody>
      </p:sp>
      <p:sp>
        <p:nvSpPr>
          <p:cNvPr id="271" name="Lekerekített téglalap 270"/>
          <p:cNvSpPr/>
          <p:nvPr/>
        </p:nvSpPr>
        <p:spPr>
          <a:xfrm>
            <a:off x="3985647" y="4467778"/>
            <a:ext cx="1307068" cy="170259"/>
          </a:xfrm>
          <a:prstGeom prst="round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Peripleo</a:t>
            </a:r>
            <a:r>
              <a:rPr lang="hu-HU" sz="1000" dirty="0" smtClean="0">
                <a:solidFill>
                  <a:schemeClr val="tx1">
                    <a:lumMod val="75000"/>
                    <a:lumOff val="25000"/>
                  </a:schemeClr>
                </a:solidFill>
                <a:ea typeface="Times New Roman"/>
                <a:cs typeface="Times New Roman"/>
              </a:rPr>
              <a:t> (E-ARK Web)</a:t>
            </a:r>
            <a:endParaRPr lang="en-GB" sz="1000" dirty="0">
              <a:solidFill>
                <a:schemeClr val="tx1">
                  <a:lumMod val="75000"/>
                  <a:lumOff val="25000"/>
                </a:schemeClr>
              </a:solidFill>
              <a:ea typeface="Times New Roman"/>
              <a:cs typeface="Times New Roman"/>
            </a:endParaRPr>
          </a:p>
        </p:txBody>
      </p:sp>
      <p:sp>
        <p:nvSpPr>
          <p:cNvPr id="272" name="Lekerekített téglalap 271"/>
          <p:cNvSpPr/>
          <p:nvPr/>
        </p:nvSpPr>
        <p:spPr>
          <a:xfrm>
            <a:off x="4437537" y="3348860"/>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Lily - Ingest</a:t>
            </a:r>
            <a:endParaRPr lang="en-GB" sz="1000" dirty="0">
              <a:solidFill>
                <a:schemeClr val="tx1">
                  <a:lumMod val="75000"/>
                  <a:lumOff val="25000"/>
                </a:schemeClr>
              </a:solidFill>
              <a:ea typeface="Times New Roman"/>
              <a:cs typeface="Times New Roman"/>
            </a:endParaRPr>
          </a:p>
        </p:txBody>
      </p:sp>
      <p:sp>
        <p:nvSpPr>
          <p:cNvPr id="273" name="Lekerekített téglalap 272"/>
          <p:cNvSpPr/>
          <p:nvPr/>
        </p:nvSpPr>
        <p:spPr>
          <a:xfrm>
            <a:off x="4396816" y="3535345"/>
            <a:ext cx="1304512"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AIP to DIP (E-ARK Web)</a:t>
            </a:r>
            <a:endParaRPr lang="en-GB" sz="1000" dirty="0">
              <a:solidFill>
                <a:schemeClr val="tx1">
                  <a:lumMod val="75000"/>
                  <a:lumOff val="25000"/>
                </a:schemeClr>
              </a:solidFill>
              <a:ea typeface="Times New Roman"/>
              <a:cs typeface="Times New Roman"/>
            </a:endParaRPr>
          </a:p>
        </p:txBody>
      </p:sp>
      <p:sp>
        <p:nvSpPr>
          <p:cNvPr id="274" name="Lekerekített téglalap 273"/>
          <p:cNvSpPr/>
          <p:nvPr/>
        </p:nvSpPr>
        <p:spPr>
          <a:xfrm>
            <a:off x="4457856" y="3162375"/>
            <a:ext cx="1141495"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E-ARK Web Search</a:t>
            </a:r>
            <a:endParaRPr lang="en-GB" sz="1000" dirty="0">
              <a:solidFill>
                <a:schemeClr val="tx1">
                  <a:lumMod val="75000"/>
                  <a:lumOff val="25000"/>
                </a:schemeClr>
              </a:solidFill>
              <a:ea typeface="Times New Roman"/>
              <a:cs typeface="Times New Roman"/>
            </a:endParaRPr>
          </a:p>
        </p:txBody>
      </p:sp>
      <p:sp>
        <p:nvSpPr>
          <p:cNvPr id="275" name="Téglalap 274"/>
          <p:cNvSpPr/>
          <p:nvPr/>
        </p:nvSpPr>
        <p:spPr>
          <a:xfrm>
            <a:off x="4500927" y="2481919"/>
            <a:ext cx="1736373"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Search and Display</a:t>
            </a:r>
            <a:r>
              <a:rPr lang="hu-HU" sz="1000" dirty="0" smtClean="0">
                <a:solidFill>
                  <a:schemeClr val="tx1">
                    <a:lumMod val="75000"/>
                    <a:lumOff val="25000"/>
                  </a:schemeClr>
                </a:solidFill>
                <a:ea typeface="Times New Roman"/>
                <a:cs typeface="Times New Roman"/>
              </a:rPr>
              <a:t> GUI</a:t>
            </a:r>
            <a:endParaRPr lang="en-GB" sz="1000" dirty="0">
              <a:solidFill>
                <a:schemeClr val="tx1">
                  <a:lumMod val="75000"/>
                  <a:lumOff val="25000"/>
                </a:schemeClr>
              </a:solidFill>
              <a:ea typeface="Times New Roman"/>
              <a:cs typeface="Times New Roman"/>
            </a:endParaRPr>
          </a:p>
        </p:txBody>
      </p:sp>
      <p:sp>
        <p:nvSpPr>
          <p:cNvPr id="276" name="Téglalap 275"/>
          <p:cNvSpPr/>
          <p:nvPr/>
        </p:nvSpPr>
        <p:spPr>
          <a:xfrm>
            <a:off x="4500436" y="2652033"/>
            <a:ext cx="1827744"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Order Management</a:t>
            </a:r>
            <a:r>
              <a:rPr lang="hu-HU" sz="1000" dirty="0" smtClean="0">
                <a:solidFill>
                  <a:schemeClr val="tx1">
                    <a:lumMod val="75000"/>
                    <a:lumOff val="25000"/>
                  </a:schemeClr>
                </a:solidFill>
                <a:ea typeface="Times New Roman"/>
                <a:cs typeface="Times New Roman"/>
              </a:rPr>
              <a:t> </a:t>
            </a:r>
            <a:r>
              <a:rPr lang="hu-HU" sz="1000" dirty="0" err="1" smtClean="0">
                <a:solidFill>
                  <a:schemeClr val="tx1">
                    <a:lumMod val="75000"/>
                    <a:lumOff val="25000"/>
                  </a:schemeClr>
                </a:solidFill>
                <a:ea typeface="Times New Roman"/>
                <a:cs typeface="Times New Roman"/>
              </a:rPr>
              <a:t>Tool</a:t>
            </a:r>
            <a:endParaRPr lang="en-GB" sz="1000" dirty="0">
              <a:solidFill>
                <a:schemeClr val="tx1">
                  <a:lumMod val="75000"/>
                  <a:lumOff val="25000"/>
                </a:schemeClr>
              </a:solidFill>
              <a:ea typeface="Times New Roman"/>
              <a:cs typeface="Times New Roman"/>
            </a:endParaRPr>
          </a:p>
        </p:txBody>
      </p:sp>
      <p:sp>
        <p:nvSpPr>
          <p:cNvPr id="277" name="Téglalap 276"/>
          <p:cNvSpPr/>
          <p:nvPr/>
        </p:nvSpPr>
        <p:spPr>
          <a:xfrm>
            <a:off x="4497640" y="2822147"/>
            <a:ext cx="442750"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QGIS</a:t>
            </a:r>
            <a:endParaRPr lang="en-GB" sz="1000" dirty="0">
              <a:solidFill>
                <a:schemeClr val="tx1">
                  <a:lumMod val="75000"/>
                  <a:lumOff val="25000"/>
                </a:schemeClr>
              </a:solidFill>
              <a:ea typeface="Times New Roman"/>
              <a:cs typeface="Times New Roman"/>
            </a:endParaRPr>
          </a:p>
        </p:txBody>
      </p:sp>
      <p:sp>
        <p:nvSpPr>
          <p:cNvPr id="278" name="Téglalap 277"/>
          <p:cNvSpPr/>
          <p:nvPr/>
        </p:nvSpPr>
        <p:spPr>
          <a:xfrm>
            <a:off x="4486556" y="2992261"/>
            <a:ext cx="721672" cy="153888"/>
          </a:xfrm>
          <a:prstGeom prst="rect">
            <a:avLst/>
          </a:prstGeom>
          <a:noFill/>
        </p:spPr>
        <p:txBody>
          <a:bodyPr wrap="square" lIns="36000" tIns="0" rIns="36000" bIns="0" rtlCol="0">
            <a:spAutoFit/>
          </a:bodyPr>
          <a:lstStyle/>
          <a:p>
            <a:r>
              <a:rPr lang="en-GB" sz="1000" dirty="0" err="1" smtClean="0">
                <a:solidFill>
                  <a:schemeClr val="tx1">
                    <a:lumMod val="75000"/>
                    <a:lumOff val="25000"/>
                  </a:schemeClr>
                </a:solidFill>
                <a:ea typeface="Times New Roman"/>
                <a:cs typeface="Times New Roman"/>
              </a:rPr>
              <a:t>Geoserver</a:t>
            </a:r>
            <a:endParaRPr lang="en-GB" sz="1000" dirty="0">
              <a:solidFill>
                <a:schemeClr val="tx1">
                  <a:lumMod val="75000"/>
                  <a:lumOff val="25000"/>
                </a:schemeClr>
              </a:solidFill>
              <a:ea typeface="Times New Roman"/>
              <a:cs typeface="Times New Roman"/>
            </a:endParaRPr>
          </a:p>
        </p:txBody>
      </p:sp>
      <p:sp>
        <p:nvSpPr>
          <p:cNvPr id="279" name="Lekerekített téglalap 278"/>
          <p:cNvSpPr>
            <a:spLocks noChangeAspect="1"/>
          </p:cNvSpPr>
          <p:nvPr/>
        </p:nvSpPr>
        <p:spPr>
          <a:xfrm>
            <a:off x="4403653" y="1732386"/>
            <a:ext cx="1412080"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SIP to AIP (E-ARK web)</a:t>
            </a:r>
            <a:endParaRPr lang="en-GB" sz="1000" dirty="0">
              <a:solidFill>
                <a:schemeClr val="tx1">
                  <a:lumMod val="75000"/>
                  <a:lumOff val="25000"/>
                </a:schemeClr>
              </a:solidFill>
              <a:ea typeface="Times New Roman"/>
              <a:cs typeface="Times New Roman"/>
            </a:endParaRPr>
          </a:p>
        </p:txBody>
      </p:sp>
      <p:sp>
        <p:nvSpPr>
          <p:cNvPr id="280" name="Lekerekített téglalap 279"/>
          <p:cNvSpPr>
            <a:spLocks/>
          </p:cNvSpPr>
          <p:nvPr/>
        </p:nvSpPr>
        <p:spPr>
          <a:xfrm>
            <a:off x="4353394" y="3721830"/>
            <a:ext cx="2615259" cy="170259"/>
          </a:xfrm>
          <a:prstGeom prst="roundRect">
            <a:avLst/>
          </a:prstGeom>
          <a:noFill/>
        </p:spPr>
        <p:txBody>
          <a:bodyPr wrap="square" lIns="36000" tIns="0" rIns="36000" bIns="0" rtlCol="0">
            <a:spAutoFit/>
          </a:bodyPr>
          <a:lstStyle/>
          <a:p>
            <a:r>
              <a:rPr lang="hu-HU" sz="1000" dirty="0">
                <a:solidFill>
                  <a:schemeClr val="tx1">
                    <a:lumMod val="75000"/>
                    <a:lumOff val="25000"/>
                  </a:schemeClr>
                </a:solidFill>
                <a:ea typeface="Times New Roman"/>
                <a:cs typeface="Times New Roman"/>
              </a:rPr>
              <a:t>IP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(ERMS </a:t>
            </a:r>
            <a:r>
              <a:rPr lang="hu-HU" sz="1000" dirty="0" err="1">
                <a:solidFill>
                  <a:schemeClr val="tx1">
                    <a:lumMod val="75000"/>
                    <a:lumOff val="25000"/>
                  </a:schemeClr>
                </a:solidFill>
                <a:ea typeface="Times New Roman"/>
                <a:cs typeface="Times New Roman"/>
              </a:rPr>
              <a:t>Viewer</a:t>
            </a:r>
            <a:r>
              <a:rPr lang="hu-HU" sz="1000" dirty="0">
                <a:solidFill>
                  <a:schemeClr val="tx1">
                    <a:lumMod val="75000"/>
                    <a:lumOff val="25000"/>
                  </a:schemeClr>
                </a:solidFill>
                <a:ea typeface="Times New Roman"/>
                <a:cs typeface="Times New Roman"/>
              </a:rPr>
              <a:t> and </a:t>
            </a:r>
            <a:r>
              <a:rPr lang="hu-HU" sz="1000" dirty="0" err="1">
                <a:solidFill>
                  <a:schemeClr val="tx1">
                    <a:lumMod val="75000"/>
                    <a:lumOff val="25000"/>
                  </a:schemeClr>
                </a:solidFill>
                <a:ea typeface="Times New Roman"/>
                <a:cs typeface="Times New Roman"/>
              </a:rPr>
              <a:t>Single</a:t>
            </a:r>
            <a:r>
              <a:rPr lang="hu-HU" sz="1000" dirty="0">
                <a:solidFill>
                  <a:schemeClr val="tx1">
                    <a:lumMod val="75000"/>
                    <a:lumOff val="25000"/>
                  </a:schemeClr>
                </a:solidFill>
                <a:ea typeface="Times New Roman"/>
                <a:cs typeface="Times New Roman"/>
              </a:rPr>
              <a:t> file </a:t>
            </a:r>
            <a:r>
              <a:rPr lang="hu-HU" sz="1000" dirty="0" err="1">
                <a:solidFill>
                  <a:schemeClr val="tx1">
                    <a:lumMod val="75000"/>
                    <a:lumOff val="25000"/>
                  </a:schemeClr>
                </a:solidFill>
                <a:ea typeface="Times New Roman"/>
                <a:cs typeface="Times New Roman"/>
              </a:rPr>
              <a:t>Viewer</a:t>
            </a:r>
            <a:r>
              <a:rPr lang="hu-HU" sz="1000" dirty="0" smtClean="0">
                <a:solidFill>
                  <a:schemeClr val="tx1">
                    <a:lumMod val="75000"/>
                    <a:lumOff val="25000"/>
                  </a:schemeClr>
                </a:solidFill>
                <a:ea typeface="Times New Roman"/>
                <a:cs typeface="Times New Roman"/>
              </a:rPr>
              <a:t>)</a:t>
            </a:r>
            <a:endParaRPr lang="en-GB" sz="1000" dirty="0">
              <a:solidFill>
                <a:schemeClr val="tx1">
                  <a:lumMod val="75000"/>
                  <a:lumOff val="25000"/>
                </a:schemeClr>
              </a:solidFill>
              <a:ea typeface="Times New Roman"/>
              <a:cs typeface="Times New Roman"/>
            </a:endParaRPr>
          </a:p>
        </p:txBody>
      </p:sp>
      <p:sp>
        <p:nvSpPr>
          <p:cNvPr id="281" name="Lekerekített téglalap 280"/>
          <p:cNvSpPr>
            <a:spLocks noChangeAspect="1"/>
          </p:cNvSpPr>
          <p:nvPr/>
        </p:nvSpPr>
        <p:spPr>
          <a:xfrm>
            <a:off x="4296184" y="3908315"/>
            <a:ext cx="2552310" cy="170259"/>
          </a:xfrm>
          <a:prstGeom prst="roundRect">
            <a:avLst/>
          </a:prstGeom>
          <a:noFill/>
        </p:spPr>
        <p:txBody>
          <a:bodyPr wrap="square" lIns="36000" tIns="0" rIns="36000" bIns="0" rtlCol="0">
            <a:spAutoFit/>
          </a:bodyPr>
          <a:lstStyle/>
          <a:p>
            <a:r>
              <a:rPr lang="en-GB" sz="1000" dirty="0">
                <a:solidFill>
                  <a:schemeClr val="tx1">
                    <a:lumMod val="75000"/>
                    <a:lumOff val="25000"/>
                  </a:schemeClr>
                </a:solidFill>
                <a:ea typeface="Times New Roman"/>
                <a:cs typeface="Times New Roman"/>
              </a:rPr>
              <a:t>Database </a:t>
            </a:r>
            <a:r>
              <a:rPr lang="hu-HU" sz="1000" dirty="0" err="1" smtClean="0">
                <a:solidFill>
                  <a:schemeClr val="tx1">
                    <a:lumMod val="75000"/>
                    <a:lumOff val="25000"/>
                  </a:schemeClr>
                </a:solidFill>
                <a:ea typeface="Times New Roman"/>
                <a:cs typeface="Times New Roman"/>
              </a:rPr>
              <a:t>Visualisation</a:t>
            </a:r>
            <a:r>
              <a:rPr lang="en-GB" sz="1000" dirty="0" smtClean="0">
                <a:solidFill>
                  <a:schemeClr val="tx1">
                    <a:lumMod val="75000"/>
                    <a:lumOff val="25000"/>
                  </a:schemeClr>
                </a:solidFill>
                <a:ea typeface="Times New Roman"/>
                <a:cs typeface="Times New Roman"/>
              </a:rPr>
              <a:t> </a:t>
            </a:r>
            <a:r>
              <a:rPr lang="en-GB" sz="1000" dirty="0">
                <a:solidFill>
                  <a:schemeClr val="tx1">
                    <a:lumMod val="75000"/>
                    <a:lumOff val="25000"/>
                  </a:schemeClr>
                </a:solidFill>
                <a:ea typeface="Times New Roman"/>
                <a:cs typeface="Times New Roman"/>
              </a:rPr>
              <a:t>Toolkit</a:t>
            </a:r>
          </a:p>
        </p:txBody>
      </p:sp>
      <p:sp>
        <p:nvSpPr>
          <p:cNvPr id="282" name="Lekerekített téglalap 281"/>
          <p:cNvSpPr>
            <a:spLocks noChangeAspect="1"/>
          </p:cNvSpPr>
          <p:nvPr/>
        </p:nvSpPr>
        <p:spPr>
          <a:xfrm>
            <a:off x="4221593" y="4094800"/>
            <a:ext cx="1234034"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Oracle (OLAP Viewer)</a:t>
            </a:r>
            <a:endParaRPr lang="en-GB" sz="1000" dirty="0">
              <a:solidFill>
                <a:schemeClr val="tx1">
                  <a:lumMod val="75000"/>
                  <a:lumOff val="25000"/>
                </a:schemeClr>
              </a:solidFill>
              <a:ea typeface="Times New Roman"/>
              <a:cs typeface="Times New Roman"/>
            </a:endParaRPr>
          </a:p>
        </p:txBody>
      </p:sp>
      <p:sp>
        <p:nvSpPr>
          <p:cNvPr id="283" name="Lekerekített téglalap 282"/>
          <p:cNvSpPr>
            <a:spLocks noChangeAspect="1"/>
          </p:cNvSpPr>
          <p:nvPr/>
        </p:nvSpPr>
        <p:spPr>
          <a:xfrm>
            <a:off x="4124050" y="4281285"/>
            <a:ext cx="1771626" cy="170259"/>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CMIS portal/viewer</a:t>
            </a:r>
            <a:endParaRPr lang="en-GB" sz="1000" dirty="0">
              <a:solidFill>
                <a:schemeClr val="tx1">
                  <a:lumMod val="75000"/>
                  <a:lumOff val="25000"/>
                </a:schemeClr>
              </a:solidFill>
              <a:ea typeface="Times New Roman"/>
              <a:cs typeface="Times New Roman"/>
            </a:endParaRPr>
          </a:p>
        </p:txBody>
      </p:sp>
      <p:sp>
        <p:nvSpPr>
          <p:cNvPr id="307" name="Folyamatábra: Bekötés 306">
            <a:hlinkClick r:id="rId33" action="ppaction://hlinksldjump"/>
          </p:cNvPr>
          <p:cNvSpPr>
            <a:spLocks noChangeAspect="1"/>
          </p:cNvSpPr>
          <p:nvPr/>
        </p:nvSpPr>
        <p:spPr>
          <a:xfrm flipH="1" flipV="1">
            <a:off x="3829975" y="449460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a:hlinkClick r:id="rId34" action="ppaction://hlinksldjump"/>
          </p:cNvPr>
          <p:cNvSpPr>
            <a:spLocks noChangeAspect="1"/>
          </p:cNvSpPr>
          <p:nvPr/>
        </p:nvSpPr>
        <p:spPr>
          <a:xfrm flipH="1" flipV="1">
            <a:off x="3955626" y="4306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a:hlinkClick r:id="rId35" action="ppaction://hlinksldjump"/>
          </p:cNvPr>
          <p:cNvSpPr>
            <a:spLocks noChangeAspect="1"/>
          </p:cNvSpPr>
          <p:nvPr/>
        </p:nvSpPr>
        <p:spPr>
          <a:xfrm flipH="1">
            <a:off x="3716748" y="66469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a:hlinkClick r:id="rId36" action="ppaction://hlinksldjump"/>
          </p:cNvPr>
          <p:cNvSpPr>
            <a:spLocks noChangeAspect="1"/>
          </p:cNvSpPr>
          <p:nvPr/>
        </p:nvSpPr>
        <p:spPr>
          <a:xfrm flipH="1">
            <a:off x="3857982" y="84386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a:hlinkClick r:id="rId37" action="ppaction://hlinksldjump"/>
          </p:cNvPr>
          <p:cNvSpPr>
            <a:spLocks noChangeAspect="1"/>
          </p:cNvSpPr>
          <p:nvPr/>
        </p:nvSpPr>
        <p:spPr>
          <a:xfrm flipH="1">
            <a:off x="3972375" y="10303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a:hlinkClick r:id="rId38" action="ppaction://hlinksldjump"/>
          </p:cNvPr>
          <p:cNvSpPr>
            <a:spLocks noChangeAspect="1"/>
          </p:cNvSpPr>
          <p:nvPr/>
        </p:nvSpPr>
        <p:spPr>
          <a:xfrm flipH="1">
            <a:off x="4061771" y="122415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olyamatábra: Bekötés 312">
            <a:hlinkClick r:id="rId39" action="ppaction://hlinksldjump"/>
          </p:cNvPr>
          <p:cNvSpPr>
            <a:spLocks noChangeAspect="1"/>
          </p:cNvSpPr>
          <p:nvPr/>
        </p:nvSpPr>
        <p:spPr>
          <a:xfrm flipH="1">
            <a:off x="4137165" y="141063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Folyamatábra: Bekötés 313">
            <a:hlinkClick r:id="rId40" action="ppaction://hlinksldjump"/>
          </p:cNvPr>
          <p:cNvSpPr>
            <a:spLocks noChangeAspect="1"/>
          </p:cNvSpPr>
          <p:nvPr/>
        </p:nvSpPr>
        <p:spPr>
          <a:xfrm flipH="1">
            <a:off x="4197330" y="15971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olyamatábra: Bekötés 314">
            <a:hlinkClick r:id="rId41" action="ppaction://hlinksldjump"/>
          </p:cNvPr>
          <p:cNvSpPr>
            <a:spLocks noChangeAspect="1"/>
          </p:cNvSpPr>
          <p:nvPr/>
        </p:nvSpPr>
        <p:spPr>
          <a:xfrm flipH="1">
            <a:off x="4276094" y="19554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Folyamatábra: Bekötés 315">
            <a:hlinkClick r:id="rId42" action="ppaction://hlinksldjump"/>
          </p:cNvPr>
          <p:cNvSpPr>
            <a:spLocks noChangeAspect="1"/>
          </p:cNvSpPr>
          <p:nvPr/>
        </p:nvSpPr>
        <p:spPr>
          <a:xfrm flipH="1">
            <a:off x="4305354" y="21402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olyamatábra: Bekötés 316">
            <a:hlinkClick r:id="rId43" action="ppaction://hlinksldjump"/>
          </p:cNvPr>
          <p:cNvSpPr>
            <a:spLocks noChangeAspect="1"/>
          </p:cNvSpPr>
          <p:nvPr/>
        </p:nvSpPr>
        <p:spPr>
          <a:xfrm flipH="1">
            <a:off x="4328642" y="2319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Folyamatábra: Bekötés 317">
            <a:hlinkClick r:id="rId44" action="ppaction://hlinksldjump"/>
          </p:cNvPr>
          <p:cNvSpPr>
            <a:spLocks noChangeAspect="1"/>
          </p:cNvSpPr>
          <p:nvPr/>
        </p:nvSpPr>
        <p:spPr>
          <a:xfrm flipH="1">
            <a:off x="3520581" y="47821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olyamatábra: Bekötés 318">
            <a:hlinkClick r:id="rId45" action="ppaction://hlinksldjump"/>
          </p:cNvPr>
          <p:cNvSpPr>
            <a:spLocks noChangeAspect="1"/>
          </p:cNvSpPr>
          <p:nvPr/>
        </p:nvSpPr>
        <p:spPr>
          <a:xfrm flipH="1">
            <a:off x="4334706" y="250032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olyamatábra: Bekötés 319">
            <a:hlinkClick r:id="rId46" action="ppaction://hlinksldjump"/>
          </p:cNvPr>
          <p:cNvSpPr>
            <a:spLocks noChangeAspect="1"/>
          </p:cNvSpPr>
          <p:nvPr/>
        </p:nvSpPr>
        <p:spPr>
          <a:xfrm flipH="1">
            <a:off x="4338709" y="267245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Folyamatábra: Bekötés 320">
            <a:hlinkClick r:id="rId47" action="ppaction://hlinksldjump"/>
          </p:cNvPr>
          <p:cNvSpPr>
            <a:spLocks noChangeAspect="1"/>
          </p:cNvSpPr>
          <p:nvPr/>
        </p:nvSpPr>
        <p:spPr>
          <a:xfrm flipH="1">
            <a:off x="4330769" y="283842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olyamatábra: Bekötés 321">
            <a:hlinkClick r:id="rId48" action="ppaction://hlinksldjump"/>
          </p:cNvPr>
          <p:cNvSpPr>
            <a:spLocks noChangeAspect="1"/>
          </p:cNvSpPr>
          <p:nvPr/>
        </p:nvSpPr>
        <p:spPr>
          <a:xfrm flipH="1">
            <a:off x="4322916" y="30116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Folyamatábra: Bekötés 322">
            <a:hlinkClick r:id="rId49" action="ppaction://hlinksldjump"/>
          </p:cNvPr>
          <p:cNvSpPr>
            <a:spLocks noChangeAspect="1"/>
          </p:cNvSpPr>
          <p:nvPr/>
        </p:nvSpPr>
        <p:spPr>
          <a:xfrm flipH="1">
            <a:off x="4302000" y="319114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olyamatábra: Bekötés 323">
            <a:hlinkClick r:id="rId50" action="ppaction://hlinksldjump"/>
          </p:cNvPr>
          <p:cNvSpPr>
            <a:spLocks noChangeAspect="1"/>
          </p:cNvSpPr>
          <p:nvPr/>
        </p:nvSpPr>
        <p:spPr>
          <a:xfrm flipH="1">
            <a:off x="4276653" y="338522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Folyamatábra: Bekötés 324">
            <a:hlinkClick r:id="rId51" action="ppaction://hlinksldjump"/>
          </p:cNvPr>
          <p:cNvSpPr>
            <a:spLocks noChangeAspect="1"/>
          </p:cNvSpPr>
          <p:nvPr/>
        </p:nvSpPr>
        <p:spPr>
          <a:xfrm flipH="1">
            <a:off x="4233905" y="35585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olyamatábra: Bekötés 325">
            <a:hlinkClick r:id="rId52" action="ppaction://hlinksldjump"/>
          </p:cNvPr>
          <p:cNvSpPr>
            <a:spLocks noChangeAspect="1"/>
          </p:cNvSpPr>
          <p:nvPr/>
        </p:nvSpPr>
        <p:spPr>
          <a:xfrm flipH="1">
            <a:off x="4182700" y="374582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Folyamatábra: Bekötés 326">
            <a:hlinkClick r:id="rId53" action="ppaction://hlinksldjump"/>
          </p:cNvPr>
          <p:cNvSpPr>
            <a:spLocks noChangeAspect="1"/>
          </p:cNvSpPr>
          <p:nvPr/>
        </p:nvSpPr>
        <p:spPr>
          <a:xfrm flipH="1">
            <a:off x="4125322" y="393258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Folyamatábra: Bekötés 327">
            <a:hlinkClick r:id="rId54" action="ppaction://hlinksldjump"/>
          </p:cNvPr>
          <p:cNvSpPr>
            <a:spLocks noChangeAspect="1"/>
          </p:cNvSpPr>
          <p:nvPr/>
        </p:nvSpPr>
        <p:spPr>
          <a:xfrm flipH="1">
            <a:off x="4245309" y="177234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Folyamatábra: Bekötés 328">
            <a:hlinkClick r:id="rId55" action="ppaction://hlinksldjump"/>
          </p:cNvPr>
          <p:cNvSpPr>
            <a:spLocks noChangeAspect="1"/>
          </p:cNvSpPr>
          <p:nvPr/>
        </p:nvSpPr>
        <p:spPr>
          <a:xfrm flipH="1" flipV="1">
            <a:off x="4045999" y="41199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Szövegdoboz 145"/>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Data Selection and Extraction</a:t>
            </a:r>
            <a:endParaRPr lang="en-GB" dirty="0"/>
          </a:p>
        </p:txBody>
      </p:sp>
      <p:sp>
        <p:nvSpPr>
          <p:cNvPr id="147" name="Szövegdoboz 146"/>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8" name="Szövegdoboz 147"/>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50" name="Szövegdoboz 149"/>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53" name="Szövegdoboz 152"/>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75" name="Szövegdoboz 174"/>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76" name="Szövegdoboz 175"/>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77" name="Szövegdoboz 176"/>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78" name="Szövegdoboz 17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79" name="Szövegdoboz 17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80" name="Szövegdoboz 17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81" name="Szövegdoboz 180"/>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82" name="Szövegdoboz 181"/>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83" name="Szövegdoboz 182"/>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84" name="Szövegdoboz 183"/>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85" name="Szövegdoboz 184"/>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86" name="Szövegdoboz 185"/>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87" name="Folyamatábra: Bekötés 186">
            <a:hlinkClick r:id="rId56"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olyamatábra: Bekötés 187">
            <a:hlinkClick r:id="rId57"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olyamatábra: Bekötés 188">
            <a:hlinkClick r:id="rId58"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olyamatábra: Bekötés 189">
            <a:hlinkClick r:id="rId59"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olyamatábra: Bekötés 190">
            <a:hlinkClick r:id="rId60"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olyamatábra: Bekötés 191">
            <a:hlinkClick r:id="rId61"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olyamatábra: Bekötés 192">
            <a:hlinkClick r:id="rId62"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olyamatábra: Bekötés 193">
            <a:hlinkClick r:id="rId63"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olyamatábra: Bekötés 194">
            <a:hlinkClick r:id="rId64"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olyamatábra: Bekötés 195">
            <a:hlinkClick r:id="rId65"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olyamatábra: Bekötés 196">
            <a:hlinkClick r:id="rId66"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olyamatábra: Bekötés 197">
            <a:hlinkClick r:id="rId67"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olyamatábra: Bekötés 198">
            <a:hlinkClick r:id="rId68"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Folyamatábra: Bekötés 199">
            <a:hlinkClick r:id="rId69"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70"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71"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72"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727424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áblázat 2"/>
          <p:cNvGraphicFramePr>
            <a:graphicFrameLocks noGrp="1"/>
          </p:cNvGraphicFramePr>
          <p:nvPr>
            <p:extLst>
              <p:ext uri="{D42A27DB-BD31-4B8C-83A1-F6EECF244321}">
                <p14:modId xmlns:p14="http://schemas.microsoft.com/office/powerpoint/2010/main" val="348921911"/>
              </p:ext>
            </p:extLst>
          </p:nvPr>
        </p:nvGraphicFramePr>
        <p:xfrm>
          <a:off x="251519" y="637044"/>
          <a:ext cx="8496947" cy="3977640"/>
        </p:xfrm>
        <a:graphic>
          <a:graphicData uri="http://schemas.openxmlformats.org/drawingml/2006/table">
            <a:tbl>
              <a:tblPr firstRow="1" bandRow="1">
                <a:tableStyleId>{5C22544A-7EE6-4342-B048-85BDC9FD1C3A}</a:tableStyleId>
              </a:tblPr>
              <a:tblGrid>
                <a:gridCol w="797006"/>
                <a:gridCol w="2875403"/>
                <a:gridCol w="2520280"/>
                <a:gridCol w="2304258"/>
              </a:tblGrid>
              <a:tr h="251460">
                <a:tc>
                  <a:txBody>
                    <a:bodyPr/>
                    <a:lstStyle/>
                    <a:p>
                      <a:endParaRPr lang="en-US" sz="1200" noProof="0" dirty="0">
                        <a:solidFill>
                          <a:schemeClr val="bg1"/>
                        </a:solidFill>
                      </a:endParaRPr>
                    </a:p>
                  </a:txBody>
                  <a:tcPr marT="34290" marB="34290"/>
                </a:tc>
                <a:tc>
                  <a:txBody>
                    <a:bodyPr/>
                    <a:lstStyle/>
                    <a:p>
                      <a:r>
                        <a:rPr lang="en-US" sz="1200" noProof="0" dirty="0" smtClean="0">
                          <a:solidFill>
                            <a:schemeClr val="bg1"/>
                          </a:solidFill>
                        </a:rPr>
                        <a:t>E-ARK Tools</a:t>
                      </a:r>
                      <a:endParaRPr lang="en-US" sz="1200" noProof="0" dirty="0">
                        <a:solidFill>
                          <a:schemeClr val="bg1"/>
                        </a:solidFill>
                      </a:endParaRPr>
                    </a:p>
                  </a:txBody>
                  <a:tcPr marT="34290" marB="34290"/>
                </a:tc>
                <a:tc>
                  <a:txBody>
                    <a:bodyPr/>
                    <a:lstStyle/>
                    <a:p>
                      <a:r>
                        <a:rPr lang="en-US" sz="1200" noProof="0" smtClean="0">
                          <a:solidFill>
                            <a:schemeClr val="bg1"/>
                          </a:solidFill>
                        </a:rPr>
                        <a:t>Integrated Prototype</a:t>
                      </a:r>
                      <a:endParaRPr lang="en-US" sz="1200" noProof="0">
                        <a:solidFill>
                          <a:schemeClr val="bg1"/>
                        </a:solidFill>
                      </a:endParaRPr>
                    </a:p>
                  </a:txBody>
                  <a:tcPr marT="34290" marB="34290"/>
                </a:tc>
                <a:tc>
                  <a:txBody>
                    <a:bodyPr/>
                    <a:lstStyle/>
                    <a:p>
                      <a:r>
                        <a:rPr lang="hu-HU" sz="1200" noProof="0" dirty="0" err="1" smtClean="0">
                          <a:solidFill>
                            <a:schemeClr val="bg1"/>
                          </a:solidFill>
                        </a:rPr>
                        <a:t>Third</a:t>
                      </a:r>
                      <a:r>
                        <a:rPr lang="hu-HU" sz="1200" noProof="0" dirty="0" smtClean="0">
                          <a:solidFill>
                            <a:schemeClr val="bg1"/>
                          </a:solidFill>
                        </a:rPr>
                        <a:t> </a:t>
                      </a:r>
                      <a:r>
                        <a:rPr lang="hu-HU" sz="1200" noProof="0" dirty="0" err="1" smtClean="0">
                          <a:solidFill>
                            <a:schemeClr val="bg1"/>
                          </a:solidFill>
                        </a:rPr>
                        <a:t>party</a:t>
                      </a:r>
                      <a:r>
                        <a:rPr lang="hu-HU" sz="1200" noProof="0" dirty="0" smtClean="0">
                          <a:solidFill>
                            <a:schemeClr val="bg1"/>
                          </a:solidFill>
                        </a:rPr>
                        <a:t> </a:t>
                      </a:r>
                      <a:r>
                        <a:rPr lang="hu-HU" sz="1200" noProof="0" dirty="0" err="1" smtClean="0">
                          <a:solidFill>
                            <a:schemeClr val="bg1"/>
                          </a:solidFill>
                        </a:rPr>
                        <a:t>tools</a:t>
                      </a:r>
                      <a:r>
                        <a:rPr lang="hu-HU" sz="1200" noProof="0" dirty="0" smtClean="0">
                          <a:solidFill>
                            <a:schemeClr val="bg1"/>
                          </a:solidFill>
                        </a:rPr>
                        <a:t> </a:t>
                      </a:r>
                      <a:r>
                        <a:rPr lang="hu-HU" sz="1200" noProof="0" dirty="0" err="1" smtClean="0">
                          <a:solidFill>
                            <a:schemeClr val="bg1"/>
                          </a:solidFill>
                        </a:rPr>
                        <a:t>used</a:t>
                      </a:r>
                      <a:r>
                        <a:rPr lang="hu-HU" sz="1200" noProof="0" dirty="0" smtClean="0">
                          <a:solidFill>
                            <a:schemeClr val="bg1"/>
                          </a:solidFill>
                        </a:rPr>
                        <a:t> </a:t>
                      </a:r>
                      <a:r>
                        <a:rPr lang="hu-HU" sz="1200" noProof="0" dirty="0" err="1" smtClean="0">
                          <a:solidFill>
                            <a:schemeClr val="bg1"/>
                          </a:solidFill>
                        </a:rPr>
                        <a:t>by</a:t>
                      </a:r>
                      <a:r>
                        <a:rPr lang="hu-HU" sz="1200" noProof="0" dirty="0" smtClean="0">
                          <a:solidFill>
                            <a:schemeClr val="bg1"/>
                          </a:solidFill>
                        </a:rPr>
                        <a:t> E-ARK</a:t>
                      </a:r>
                      <a:endParaRPr lang="en-US" sz="1200" noProof="0" dirty="0">
                        <a:solidFill>
                          <a:schemeClr val="bg1"/>
                        </a:solidFill>
                      </a:endParaRPr>
                    </a:p>
                  </a:txBody>
                  <a:tcPr marT="34290" marB="34290"/>
                </a:tc>
              </a:tr>
              <a:tr h="11950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noProof="0" smtClean="0">
                          <a:solidFill>
                            <a:schemeClr val="tx1"/>
                          </a:solidFill>
                        </a:rPr>
                        <a:t>Pre-Ingest</a:t>
                      </a:r>
                    </a:p>
                    <a:p>
                      <a:pPr>
                        <a:lnSpc>
                          <a:spcPct val="100000"/>
                        </a:lnSpc>
                        <a:spcBef>
                          <a:spcPts val="0"/>
                        </a:spcBef>
                        <a:spcAft>
                          <a:spcPts val="0"/>
                        </a:spcAft>
                      </a:pPr>
                      <a:endParaRPr lang="en-US" sz="1200" noProof="0">
                        <a:solidFill>
                          <a:schemeClr val="tx1"/>
                        </a:solidFill>
                      </a:endParaRPr>
                    </a:p>
                  </a:txBody>
                  <a:tcPr marT="34290" marB="34290"/>
                </a:tc>
                <a:tc>
                  <a:txBody>
                    <a:bodyPr/>
                    <a:lstStyle/>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smtClean="0">
                          <a:solidFill>
                            <a:schemeClr val="tx1"/>
                          </a:solidFill>
                        </a:rPr>
                        <a:t>Database Preservation Toolkit</a:t>
                      </a:r>
                      <a:r>
                        <a:rPr lang="hu-HU" sz="1200" noProof="0" dirty="0" smtClean="0">
                          <a:solidFill>
                            <a:schemeClr val="tx1"/>
                          </a:solidFill>
                        </a:rPr>
                        <a:t> (DBPTK)</a:t>
                      </a:r>
                      <a:endParaRPr lang="en-US" sz="1200" noProof="0" dirty="0" smtClean="0">
                        <a:solidFill>
                          <a:schemeClr val="tx1"/>
                        </a:solidFill>
                      </a:endParaRPr>
                    </a:p>
                    <a:p>
                      <a:pPr marL="266700" marR="0" indent="0" algn="l" defTabSz="914400" rtl="0" eaLnBrk="1" fontAlgn="auto" latinLnBrk="0" hangingPunct="1">
                        <a:lnSpc>
                          <a:spcPts val="1800"/>
                        </a:lnSpc>
                        <a:spcBef>
                          <a:spcPts val="0"/>
                        </a:spcBef>
                        <a:spcAft>
                          <a:spcPts val="0"/>
                        </a:spcAft>
                        <a:buClrTx/>
                        <a:buSzTx/>
                        <a:buFontTx/>
                        <a:buNone/>
                        <a:tabLst/>
                        <a:defRPr/>
                      </a:pPr>
                      <a:r>
                        <a:rPr lang="hu-HU" sz="1200" noProof="0" dirty="0" smtClean="0">
                          <a:solidFill>
                            <a:schemeClr val="tx1"/>
                          </a:solidFill>
                        </a:rPr>
                        <a:t>ERMS</a:t>
                      </a:r>
                      <a:r>
                        <a:rPr lang="en-US" sz="1200" noProof="0" dirty="0" smtClean="0">
                          <a:solidFill>
                            <a:schemeClr val="tx1"/>
                          </a:solidFill>
                        </a:rPr>
                        <a:t> Export Module</a:t>
                      </a:r>
                    </a:p>
                    <a:p>
                      <a:pPr marL="266700" indent="0">
                        <a:lnSpc>
                          <a:spcPts val="1800"/>
                        </a:lnSpc>
                        <a:spcBef>
                          <a:spcPts val="0"/>
                        </a:spcBef>
                        <a:spcAft>
                          <a:spcPts val="0"/>
                        </a:spcAft>
                      </a:pPr>
                      <a:r>
                        <a:rPr lang="hu-HU" sz="1200" noProof="0" dirty="0" err="1" smtClean="0">
                          <a:solidFill>
                            <a:schemeClr val="tx1"/>
                          </a:solidFill>
                        </a:rPr>
                        <a:t>Universal</a:t>
                      </a:r>
                      <a:r>
                        <a:rPr lang="hu-HU" sz="1200" noProof="0" dirty="0" smtClean="0">
                          <a:solidFill>
                            <a:schemeClr val="tx1"/>
                          </a:solidFill>
                        </a:rPr>
                        <a:t> </a:t>
                      </a:r>
                      <a:r>
                        <a:rPr lang="en-US" sz="1200" noProof="0" dirty="0" smtClean="0">
                          <a:solidFill>
                            <a:schemeClr val="tx1"/>
                          </a:solidFill>
                        </a:rPr>
                        <a:t>A</a:t>
                      </a:r>
                      <a:r>
                        <a:rPr lang="hu-HU" sz="1200" noProof="0" dirty="0" err="1" smtClean="0">
                          <a:solidFill>
                            <a:schemeClr val="tx1"/>
                          </a:solidFill>
                        </a:rPr>
                        <a:t>rchiving</a:t>
                      </a:r>
                      <a:r>
                        <a:rPr lang="hu-HU" sz="1200" noProof="0" dirty="0" smtClean="0">
                          <a:solidFill>
                            <a:schemeClr val="tx1"/>
                          </a:solidFill>
                        </a:rPr>
                        <a:t> </a:t>
                      </a:r>
                      <a:r>
                        <a:rPr lang="en-US" sz="1200" noProof="0" dirty="0" smtClean="0">
                          <a:solidFill>
                            <a:schemeClr val="tx1"/>
                          </a:solidFill>
                        </a:rPr>
                        <a:t>M</a:t>
                      </a:r>
                      <a:r>
                        <a:rPr lang="hu-HU" sz="1200" noProof="0" dirty="0" err="1" smtClean="0">
                          <a:solidFill>
                            <a:schemeClr val="tx1"/>
                          </a:solidFill>
                        </a:rPr>
                        <a:t>odule</a:t>
                      </a:r>
                      <a:r>
                        <a:rPr lang="hu-HU" sz="1200" baseline="0" noProof="0" dirty="0" smtClean="0">
                          <a:solidFill>
                            <a:schemeClr val="tx1"/>
                          </a:solidFill>
                        </a:rPr>
                        <a:t> (UAM)</a:t>
                      </a:r>
                      <a:endParaRPr lang="en-US" sz="1200" noProof="0" dirty="0" smtClean="0">
                        <a:solidFill>
                          <a:schemeClr val="tx1"/>
                        </a:solidFill>
                      </a:endParaRPr>
                    </a:p>
                    <a:p>
                      <a:pPr marL="266700" indent="0">
                        <a:lnSpc>
                          <a:spcPts val="1800"/>
                        </a:lnSpc>
                        <a:spcBef>
                          <a:spcPts val="0"/>
                        </a:spcBef>
                        <a:spcAft>
                          <a:spcPts val="0"/>
                        </a:spcAft>
                      </a:pPr>
                      <a:r>
                        <a:rPr lang="en-US" sz="1200" noProof="0" dirty="0" smtClean="0">
                          <a:solidFill>
                            <a:schemeClr val="tx1"/>
                          </a:solidFill>
                        </a:rPr>
                        <a:t>RODA-In</a:t>
                      </a:r>
                    </a:p>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err="1" smtClean="0">
                          <a:solidFill>
                            <a:schemeClr val="tx1"/>
                          </a:solidFill>
                        </a:rPr>
                        <a:t>ESSArch</a:t>
                      </a:r>
                      <a:r>
                        <a:rPr lang="en-US" sz="1200" noProof="0" dirty="0" smtClean="0">
                          <a:solidFill>
                            <a:schemeClr val="tx1"/>
                          </a:solidFill>
                        </a:rPr>
                        <a:t> Tool</a:t>
                      </a:r>
                      <a:r>
                        <a:rPr lang="hu-HU" sz="1200" noProof="0" dirty="0" smtClean="0">
                          <a:solidFill>
                            <a:schemeClr val="tx1"/>
                          </a:solidFill>
                        </a:rPr>
                        <a:t>s </a:t>
                      </a:r>
                      <a:r>
                        <a:rPr lang="hu-HU" sz="1200" noProof="0" dirty="0" err="1" smtClean="0">
                          <a:solidFill>
                            <a:schemeClr val="tx1"/>
                          </a:solidFill>
                        </a:rPr>
                        <a:t>for</a:t>
                      </a:r>
                      <a:r>
                        <a:rPr lang="en-US" sz="1200" noProof="0" dirty="0" smtClean="0">
                          <a:solidFill>
                            <a:schemeClr val="tx1"/>
                          </a:solidFill>
                        </a:rPr>
                        <a:t> Producer</a:t>
                      </a:r>
                    </a:p>
                  </a:txBody>
                  <a:tcPr marT="34290" marB="34290"/>
                </a:tc>
                <a:tc>
                  <a:txBody>
                    <a:bodyPr/>
                    <a:lstStyle/>
                    <a:p>
                      <a:pPr marL="266700" indent="0" algn="l">
                        <a:lnSpc>
                          <a:spcPts val="1800"/>
                        </a:lnSpc>
                        <a:spcBef>
                          <a:spcPts val="0"/>
                        </a:spcBef>
                        <a:spcAft>
                          <a:spcPts val="0"/>
                        </a:spcAft>
                      </a:pPr>
                      <a:r>
                        <a:rPr lang="en-US" sz="1200" noProof="0" smtClean="0">
                          <a:solidFill>
                            <a:schemeClr val="tx1"/>
                          </a:solidFill>
                        </a:rPr>
                        <a:t>SIP Creator</a:t>
                      </a:r>
                      <a:r>
                        <a:rPr lang="en-US" sz="1200" baseline="0" noProof="0" smtClean="0">
                          <a:solidFill>
                            <a:schemeClr val="tx1"/>
                          </a:solidFill>
                        </a:rPr>
                        <a:t> </a:t>
                      </a:r>
                      <a:r>
                        <a:rPr lang="en-US" sz="1200" noProof="0" smtClean="0">
                          <a:solidFill>
                            <a:schemeClr val="tx1"/>
                          </a:solidFill>
                        </a:rPr>
                        <a:t>(E-ARK web)</a:t>
                      </a:r>
                    </a:p>
                  </a:txBody>
                  <a:tcPr marT="34290" marB="34290"/>
                </a:tc>
                <a:tc>
                  <a:txBody>
                    <a:bodyPr/>
                    <a:lstStyle/>
                    <a:p>
                      <a:pPr marL="266700" indent="0" algn="l">
                        <a:lnSpc>
                          <a:spcPts val="1800"/>
                        </a:lnSpc>
                        <a:spcBef>
                          <a:spcPts val="0"/>
                        </a:spcBef>
                        <a:spcAft>
                          <a:spcPts val="0"/>
                        </a:spcAft>
                      </a:pPr>
                      <a:endParaRPr lang="en-US" sz="1200" noProof="0" dirty="0" smtClean="0">
                        <a:solidFill>
                          <a:schemeClr val="tx1"/>
                        </a:solidFill>
                      </a:endParaRPr>
                    </a:p>
                  </a:txBody>
                  <a:tcPr marT="34290" marB="34290"/>
                </a:tc>
              </a:tr>
              <a:tr h="27003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noProof="0" smtClean="0">
                          <a:solidFill>
                            <a:schemeClr val="tx1"/>
                          </a:solidFill>
                        </a:rPr>
                        <a:t>Ingest</a:t>
                      </a:r>
                    </a:p>
                  </a:txBody>
                  <a:tcPr marT="34290" marB="34290"/>
                </a:tc>
                <a:tc>
                  <a:txBody>
                    <a:bodyPr/>
                    <a:lstStyle/>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err="1" smtClean="0">
                          <a:solidFill>
                            <a:schemeClr val="tx1"/>
                          </a:solidFill>
                        </a:rPr>
                        <a:t>ESSArch</a:t>
                      </a:r>
                      <a:r>
                        <a:rPr lang="en-US" sz="1200" noProof="0" dirty="0" smtClean="0">
                          <a:solidFill>
                            <a:schemeClr val="tx1"/>
                          </a:solidFill>
                        </a:rPr>
                        <a:t> Tool</a:t>
                      </a:r>
                      <a:r>
                        <a:rPr lang="hu-HU" sz="1200" noProof="0" dirty="0" smtClean="0">
                          <a:solidFill>
                            <a:schemeClr val="tx1"/>
                          </a:solidFill>
                        </a:rPr>
                        <a:t>s </a:t>
                      </a:r>
                      <a:r>
                        <a:rPr lang="hu-HU" sz="1200" noProof="0" dirty="0" err="1" smtClean="0">
                          <a:solidFill>
                            <a:schemeClr val="tx1"/>
                          </a:solidFill>
                        </a:rPr>
                        <a:t>for</a:t>
                      </a:r>
                      <a:r>
                        <a:rPr lang="en-US" sz="1200" noProof="0" dirty="0" smtClean="0">
                          <a:solidFill>
                            <a:schemeClr val="tx1"/>
                          </a:solidFill>
                        </a:rPr>
                        <a:t> Archive</a:t>
                      </a:r>
                    </a:p>
                  </a:txBody>
                  <a:tcPr marT="34290" marB="34290"/>
                </a:tc>
                <a:tc>
                  <a:txBody>
                    <a:bodyPr/>
                    <a:lstStyle/>
                    <a:p>
                      <a:pPr marL="266700" indent="0">
                        <a:lnSpc>
                          <a:spcPts val="1800"/>
                        </a:lnSpc>
                        <a:spcBef>
                          <a:spcPts val="0"/>
                        </a:spcBef>
                        <a:spcAft>
                          <a:spcPts val="0"/>
                        </a:spcAft>
                      </a:pPr>
                      <a:r>
                        <a:rPr lang="en-US" sz="1200" noProof="0" smtClean="0">
                          <a:solidFill>
                            <a:schemeClr val="tx1"/>
                          </a:solidFill>
                        </a:rPr>
                        <a:t>SIP to AIP Converter</a:t>
                      </a:r>
                      <a:r>
                        <a:rPr lang="en-US" sz="1200" baseline="0" noProof="0" smtClean="0">
                          <a:solidFill>
                            <a:schemeClr val="tx1"/>
                          </a:solidFill>
                        </a:rPr>
                        <a:t> </a:t>
                      </a:r>
                      <a:r>
                        <a:rPr lang="en-US" sz="1200" noProof="0" smtClean="0">
                          <a:solidFill>
                            <a:schemeClr val="tx1"/>
                          </a:solidFill>
                        </a:rPr>
                        <a:t>(E-ARK web)</a:t>
                      </a:r>
                    </a:p>
                  </a:txBody>
                  <a:tcPr marT="34290" marB="34290"/>
                </a:tc>
                <a:tc>
                  <a:txBody>
                    <a:bodyPr/>
                    <a:lstStyle/>
                    <a:p>
                      <a:pPr marL="266700" indent="0">
                        <a:lnSpc>
                          <a:spcPts val="1800"/>
                        </a:lnSpc>
                        <a:spcBef>
                          <a:spcPts val="0"/>
                        </a:spcBef>
                        <a:spcAft>
                          <a:spcPts val="0"/>
                        </a:spcAft>
                      </a:pPr>
                      <a:endParaRPr lang="en-US" sz="1200" noProof="0" smtClean="0">
                        <a:solidFill>
                          <a:schemeClr val="tx1"/>
                        </a:solidFill>
                      </a:endParaRPr>
                    </a:p>
                  </a:txBody>
                  <a:tcPr marT="34290" marB="34290"/>
                </a:tc>
              </a:tr>
              <a:tr h="4860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noProof="0" smtClean="0">
                          <a:solidFill>
                            <a:schemeClr val="tx1"/>
                          </a:solidFill>
                        </a:rPr>
                        <a:t>Storage</a:t>
                      </a:r>
                    </a:p>
                  </a:txBody>
                  <a:tcPr marT="34290" marB="34290"/>
                </a:tc>
                <a:tc>
                  <a:txBody>
                    <a:bodyPr/>
                    <a:lstStyle/>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err="1" smtClean="0">
                          <a:solidFill>
                            <a:schemeClr val="tx1"/>
                          </a:solidFill>
                        </a:rPr>
                        <a:t>ESSArch</a:t>
                      </a:r>
                      <a:r>
                        <a:rPr lang="en-US" sz="1200" noProof="0" dirty="0" smtClean="0">
                          <a:solidFill>
                            <a:schemeClr val="tx1"/>
                          </a:solidFill>
                        </a:rPr>
                        <a:t> Preservation Platform</a:t>
                      </a:r>
                    </a:p>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smtClean="0">
                          <a:solidFill>
                            <a:schemeClr val="tx1"/>
                          </a:solidFill>
                        </a:rPr>
                        <a:t>RODA Repository</a:t>
                      </a:r>
                    </a:p>
                  </a:txBody>
                  <a:tcPr marT="34290" marB="34290"/>
                </a:tc>
                <a:tc>
                  <a:txBody>
                    <a:bodyPr/>
                    <a:lstStyle/>
                    <a:p>
                      <a:pPr marL="266700" indent="0">
                        <a:lnSpc>
                          <a:spcPts val="1800"/>
                        </a:lnSpc>
                        <a:spcBef>
                          <a:spcPts val="0"/>
                        </a:spcBef>
                        <a:spcAft>
                          <a:spcPts val="0"/>
                        </a:spcAft>
                      </a:pPr>
                      <a:r>
                        <a:rPr lang="en-US" sz="1200" noProof="0" dirty="0" smtClean="0">
                          <a:solidFill>
                            <a:schemeClr val="tx1"/>
                          </a:solidFill>
                        </a:rPr>
                        <a:t>HDFS Storage</a:t>
                      </a:r>
                      <a:r>
                        <a:rPr lang="en-US" sz="1200" baseline="0" noProof="0" dirty="0" smtClean="0">
                          <a:solidFill>
                            <a:schemeClr val="tx1"/>
                          </a:solidFill>
                        </a:rPr>
                        <a:t> </a:t>
                      </a:r>
                      <a:r>
                        <a:rPr lang="en-US" sz="1200" noProof="0" dirty="0" smtClean="0">
                          <a:solidFill>
                            <a:schemeClr val="tx1"/>
                          </a:solidFill>
                        </a:rPr>
                        <a:t>(E-ARK web)</a:t>
                      </a:r>
                    </a:p>
                    <a:p>
                      <a:pPr marL="266700" indent="0">
                        <a:lnSpc>
                          <a:spcPts val="1800"/>
                        </a:lnSpc>
                        <a:spcBef>
                          <a:spcPts val="0"/>
                        </a:spcBef>
                        <a:spcAft>
                          <a:spcPts val="0"/>
                        </a:spcAft>
                      </a:pPr>
                      <a:r>
                        <a:rPr lang="hu-HU" sz="1200" baseline="0" noProof="0" dirty="0" smtClean="0">
                          <a:solidFill>
                            <a:schemeClr val="tx1"/>
                          </a:solidFill>
                        </a:rPr>
                        <a:t>SOLR</a:t>
                      </a:r>
                      <a:r>
                        <a:rPr lang="en-US" sz="1200" baseline="0" noProof="0" dirty="0" smtClean="0">
                          <a:solidFill>
                            <a:schemeClr val="tx1"/>
                          </a:solidFill>
                        </a:rPr>
                        <a:t> </a:t>
                      </a:r>
                      <a:r>
                        <a:rPr lang="hu-HU" sz="1200" baseline="0" noProof="0" dirty="0" smtClean="0">
                          <a:solidFill>
                            <a:schemeClr val="tx1"/>
                          </a:solidFill>
                        </a:rPr>
                        <a:t>index </a:t>
                      </a:r>
                      <a:r>
                        <a:rPr lang="en-US" sz="1200" noProof="0" dirty="0" smtClean="0">
                          <a:solidFill>
                            <a:schemeClr val="tx1"/>
                          </a:solidFill>
                        </a:rPr>
                        <a:t>(E-ARK web)</a:t>
                      </a:r>
                    </a:p>
                  </a:txBody>
                  <a:tcPr marT="34290" marB="34290"/>
                </a:tc>
                <a:tc>
                  <a:txBody>
                    <a:bodyPr/>
                    <a:lstStyle/>
                    <a:p>
                      <a:pPr marL="266700" indent="0">
                        <a:lnSpc>
                          <a:spcPts val="1800"/>
                        </a:lnSpc>
                        <a:spcBef>
                          <a:spcPts val="0"/>
                        </a:spcBef>
                        <a:spcAft>
                          <a:spcPts val="0"/>
                        </a:spcAft>
                      </a:pPr>
                      <a:endParaRPr lang="en-US" sz="1200" noProof="0" dirty="0" smtClean="0">
                        <a:solidFill>
                          <a:schemeClr val="tx1"/>
                        </a:solidFill>
                      </a:endParaRPr>
                    </a:p>
                  </a:txBody>
                  <a:tcPr marT="34290" marB="34290"/>
                </a:tc>
              </a:tr>
              <a:tr h="8001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noProof="0" smtClean="0">
                          <a:solidFill>
                            <a:schemeClr val="tx1"/>
                          </a:solidFill>
                        </a:rPr>
                        <a:t>Access</a:t>
                      </a:r>
                    </a:p>
                    <a:p>
                      <a:pPr>
                        <a:lnSpc>
                          <a:spcPct val="100000"/>
                        </a:lnSpc>
                        <a:spcBef>
                          <a:spcPts val="0"/>
                        </a:spcBef>
                        <a:spcAft>
                          <a:spcPts val="0"/>
                        </a:spcAft>
                      </a:pPr>
                      <a:endParaRPr lang="en-US" sz="1200" noProof="0">
                        <a:solidFill>
                          <a:schemeClr val="tx1"/>
                        </a:solidFill>
                      </a:endParaRPr>
                    </a:p>
                  </a:txBody>
                  <a:tcPr marT="34290" marB="34290"/>
                </a:tc>
                <a:tc>
                  <a:txBody>
                    <a:bodyPr/>
                    <a:lstStyle/>
                    <a:p>
                      <a:pPr marL="266700" indent="0" algn="l" defTabSz="914400" rtl="0" eaLnBrk="1" latinLnBrk="0" hangingPunct="1">
                        <a:lnSpc>
                          <a:spcPts val="1800"/>
                        </a:lnSpc>
                        <a:spcBef>
                          <a:spcPts val="0"/>
                        </a:spcBef>
                        <a:spcAft>
                          <a:spcPts val="0"/>
                        </a:spcAft>
                      </a:pPr>
                      <a:r>
                        <a:rPr lang="en-US" sz="1200" kern="1200" noProof="0" dirty="0" smtClean="0">
                          <a:solidFill>
                            <a:schemeClr val="tx1"/>
                          </a:solidFill>
                          <a:latin typeface="+mn-lt"/>
                          <a:ea typeface="+mn-ea"/>
                          <a:cs typeface="+mn-cs"/>
                        </a:rPr>
                        <a:t>Search and D</a:t>
                      </a:r>
                      <a:r>
                        <a:rPr lang="hu-HU" sz="1200" kern="1200" noProof="0" dirty="0" smtClean="0">
                          <a:solidFill>
                            <a:schemeClr val="tx1"/>
                          </a:solidFill>
                          <a:latin typeface="+mn-lt"/>
                          <a:ea typeface="+mn-ea"/>
                          <a:cs typeface="+mn-cs"/>
                        </a:rPr>
                        <a:t>i</a:t>
                      </a:r>
                      <a:r>
                        <a:rPr lang="en-US" sz="1200" kern="1200" noProof="0" dirty="0" smtClean="0">
                          <a:solidFill>
                            <a:schemeClr val="tx1"/>
                          </a:solidFill>
                          <a:latin typeface="+mn-lt"/>
                          <a:ea typeface="+mn-ea"/>
                          <a:cs typeface="+mn-cs"/>
                        </a:rPr>
                        <a:t>splay GUI</a:t>
                      </a:r>
                    </a:p>
                    <a:p>
                      <a:pPr marL="266700" indent="0" algn="l" defTabSz="914400" rtl="0" eaLnBrk="1" latinLnBrk="0" hangingPunct="1">
                        <a:lnSpc>
                          <a:spcPts val="1800"/>
                        </a:lnSpc>
                        <a:spcBef>
                          <a:spcPts val="0"/>
                        </a:spcBef>
                        <a:spcAft>
                          <a:spcPts val="0"/>
                        </a:spcAft>
                      </a:pPr>
                      <a:r>
                        <a:rPr lang="en-US" sz="1200" kern="1200" noProof="0" dirty="0" smtClean="0">
                          <a:solidFill>
                            <a:schemeClr val="tx1"/>
                          </a:solidFill>
                          <a:latin typeface="+mn-lt"/>
                          <a:ea typeface="+mn-ea"/>
                          <a:cs typeface="+mn-cs"/>
                        </a:rPr>
                        <a:t>Order Management Tool</a:t>
                      </a:r>
                    </a:p>
                  </a:txBody>
                  <a:tcPr marT="34290" marB="34290"/>
                </a:tc>
                <a:tc>
                  <a:txBody>
                    <a:bodyPr/>
                    <a:lstStyle/>
                    <a:p>
                      <a:pPr marL="266700" marR="0" indent="0" algn="l" defTabSz="914400" rtl="0" eaLnBrk="1" fontAlgn="auto" latinLnBrk="0" hangingPunct="1">
                        <a:lnSpc>
                          <a:spcPts val="1800"/>
                        </a:lnSpc>
                        <a:spcBef>
                          <a:spcPts val="0"/>
                        </a:spcBef>
                        <a:spcAft>
                          <a:spcPts val="0"/>
                        </a:spcAft>
                        <a:buClrTx/>
                        <a:buSzTx/>
                        <a:buFontTx/>
                        <a:buNone/>
                        <a:tabLst>
                          <a:tab pos="1885950" algn="l"/>
                        </a:tabLst>
                        <a:defRPr/>
                      </a:pPr>
                      <a:r>
                        <a:rPr lang="en-US" sz="1200" noProof="0" dirty="0" smtClean="0">
                          <a:solidFill>
                            <a:schemeClr val="tx1"/>
                          </a:solidFill>
                        </a:rPr>
                        <a:t>Lily</a:t>
                      </a:r>
                      <a:r>
                        <a:rPr lang="hu-HU" sz="1200" noProof="0" dirty="0" smtClean="0">
                          <a:solidFill>
                            <a:schemeClr val="tx1"/>
                          </a:solidFill>
                        </a:rPr>
                        <a:t>-</a:t>
                      </a:r>
                      <a:r>
                        <a:rPr lang="en-US" sz="1200" noProof="0" dirty="0" smtClean="0">
                          <a:solidFill>
                            <a:schemeClr val="tx1"/>
                          </a:solidFill>
                        </a:rPr>
                        <a:t>Ingest</a:t>
                      </a:r>
                    </a:p>
                    <a:p>
                      <a:pPr marL="266700" marR="0" indent="0" algn="l" defTabSz="914400" rtl="0" eaLnBrk="1" fontAlgn="auto" latinLnBrk="0" hangingPunct="1">
                        <a:lnSpc>
                          <a:spcPts val="1800"/>
                        </a:lnSpc>
                        <a:spcBef>
                          <a:spcPts val="0"/>
                        </a:spcBef>
                        <a:spcAft>
                          <a:spcPts val="0"/>
                        </a:spcAft>
                        <a:buClrTx/>
                        <a:buSzTx/>
                        <a:buFontTx/>
                        <a:buNone/>
                        <a:tabLst>
                          <a:tab pos="1885950" algn="l"/>
                        </a:tabLst>
                        <a:defRPr/>
                      </a:pPr>
                      <a:r>
                        <a:rPr lang="en-US" sz="1200" noProof="0" dirty="0" smtClean="0">
                          <a:solidFill>
                            <a:schemeClr val="tx1"/>
                          </a:solidFill>
                        </a:rPr>
                        <a:t>E-ARK Web Search</a:t>
                      </a:r>
                    </a:p>
                    <a:p>
                      <a:pPr marL="266700" indent="0">
                        <a:lnSpc>
                          <a:spcPts val="1800"/>
                        </a:lnSpc>
                        <a:spcBef>
                          <a:spcPts val="0"/>
                        </a:spcBef>
                        <a:spcAft>
                          <a:spcPts val="0"/>
                        </a:spcAft>
                        <a:tabLst>
                          <a:tab pos="1885950" algn="l"/>
                        </a:tabLst>
                      </a:pPr>
                      <a:r>
                        <a:rPr lang="en-US" sz="1200" noProof="0" dirty="0" smtClean="0">
                          <a:solidFill>
                            <a:schemeClr val="tx1"/>
                          </a:solidFill>
                        </a:rPr>
                        <a:t>AIP2DIP (E-ARK Web)</a:t>
                      </a:r>
                    </a:p>
                  </a:txBody>
                  <a:tcPr marT="34290" marB="34290">
                    <a:lnB w="12700" cap="flat" cmpd="sng" algn="ctr">
                      <a:solidFill>
                        <a:schemeClr val="bg1"/>
                      </a:solidFill>
                      <a:prstDash val="solid"/>
                      <a:round/>
                      <a:headEnd type="none" w="med" len="med"/>
                      <a:tailEnd type="none" w="med" len="med"/>
                    </a:lnB>
                  </a:tcPr>
                </a:tc>
                <a:tc>
                  <a:txBody>
                    <a:bodyPr/>
                    <a:lstStyle/>
                    <a:p>
                      <a:pPr marL="266700" indent="0" algn="l" defTabSz="914400" rtl="0" eaLnBrk="1" latinLnBrk="0" hangingPunct="1">
                        <a:lnSpc>
                          <a:spcPts val="1800"/>
                        </a:lnSpc>
                        <a:spcBef>
                          <a:spcPts val="0"/>
                        </a:spcBef>
                        <a:spcAft>
                          <a:spcPts val="0"/>
                        </a:spcAft>
                      </a:pPr>
                      <a:r>
                        <a:rPr lang="en-US" sz="1200" kern="1200" noProof="0" dirty="0" smtClean="0">
                          <a:solidFill>
                            <a:schemeClr val="tx1"/>
                          </a:solidFill>
                          <a:latin typeface="+mn-lt"/>
                          <a:ea typeface="+mn-ea"/>
                          <a:cs typeface="+mn-cs"/>
                        </a:rPr>
                        <a:t>QGIS</a:t>
                      </a:r>
                    </a:p>
                    <a:p>
                      <a:pPr marL="266700" indent="0" algn="l" defTabSz="914400" rtl="0" eaLnBrk="1" latinLnBrk="0" hangingPunct="1">
                        <a:lnSpc>
                          <a:spcPts val="1800"/>
                        </a:lnSpc>
                        <a:spcBef>
                          <a:spcPts val="0"/>
                        </a:spcBef>
                        <a:spcAft>
                          <a:spcPts val="0"/>
                        </a:spcAft>
                      </a:pPr>
                      <a:r>
                        <a:rPr lang="en-US" sz="1200" kern="1200" noProof="0" dirty="0" err="1" smtClean="0">
                          <a:solidFill>
                            <a:schemeClr val="tx1"/>
                          </a:solidFill>
                          <a:latin typeface="+mn-lt"/>
                          <a:ea typeface="+mn-ea"/>
                          <a:cs typeface="+mn-cs"/>
                        </a:rPr>
                        <a:t>Geoserver</a:t>
                      </a:r>
                      <a:endParaRPr lang="en-US" sz="1200" kern="1200" noProof="0" dirty="0" smtClean="0">
                        <a:solidFill>
                          <a:schemeClr val="tx1"/>
                        </a:solidFill>
                        <a:latin typeface="+mn-lt"/>
                        <a:ea typeface="+mn-ea"/>
                        <a:cs typeface="+mn-cs"/>
                      </a:endParaRPr>
                    </a:p>
                    <a:p>
                      <a:pPr marL="266700" indent="0">
                        <a:lnSpc>
                          <a:spcPts val="1800"/>
                        </a:lnSpc>
                        <a:spcBef>
                          <a:spcPts val="0"/>
                        </a:spcBef>
                        <a:spcAft>
                          <a:spcPts val="0"/>
                        </a:spcAft>
                        <a:tabLst>
                          <a:tab pos="1885950" algn="l"/>
                        </a:tabLst>
                      </a:pPr>
                      <a:endParaRPr lang="en-US" sz="1200" noProof="0" dirty="0" smtClean="0">
                        <a:solidFill>
                          <a:schemeClr val="tx1"/>
                        </a:solidFill>
                      </a:endParaRPr>
                    </a:p>
                  </a:txBody>
                  <a:tcPr marT="34290" marB="34290">
                    <a:lnB w="12700" cap="flat" cmpd="sng" algn="ctr">
                      <a:solidFill>
                        <a:schemeClr val="bg1"/>
                      </a:solidFill>
                      <a:prstDash val="solid"/>
                      <a:round/>
                      <a:headEnd type="none" w="med" len="med"/>
                      <a:tailEnd type="none" w="med" len="med"/>
                    </a:lnB>
                  </a:tcPr>
                </a:tc>
              </a:tr>
              <a:tr h="87622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noProof="0" dirty="0" smtClean="0">
                          <a:solidFill>
                            <a:schemeClr val="tx1"/>
                          </a:solidFill>
                        </a:rPr>
                        <a:t>Viewer</a:t>
                      </a:r>
                    </a:p>
                    <a:p>
                      <a:pPr>
                        <a:lnSpc>
                          <a:spcPct val="100000"/>
                        </a:lnSpc>
                        <a:spcBef>
                          <a:spcPts val="0"/>
                        </a:spcBef>
                        <a:spcAft>
                          <a:spcPts val="0"/>
                        </a:spcAft>
                      </a:pPr>
                      <a:endParaRPr lang="en-US" sz="1200" noProof="0" dirty="0">
                        <a:solidFill>
                          <a:schemeClr val="tx1"/>
                        </a:solidFill>
                      </a:endParaRPr>
                    </a:p>
                  </a:txBody>
                  <a:tcPr marT="34290" marB="34290"/>
                </a:tc>
                <a:tc>
                  <a:txBody>
                    <a:bodyPr/>
                    <a:lstStyle/>
                    <a:p>
                      <a:pPr marL="266700" indent="0" algn="l" defTabSz="914400" rtl="0" eaLnBrk="1" latinLnBrk="0" hangingPunct="1">
                        <a:lnSpc>
                          <a:spcPct val="100000"/>
                        </a:lnSpc>
                        <a:spcBef>
                          <a:spcPts val="0"/>
                        </a:spcBef>
                        <a:spcAft>
                          <a:spcPts val="0"/>
                        </a:spcAft>
                      </a:pPr>
                      <a:r>
                        <a:rPr lang="en-US" sz="1200" kern="1200" noProof="0" dirty="0" smtClean="0">
                          <a:solidFill>
                            <a:schemeClr val="tx1"/>
                          </a:solidFill>
                          <a:latin typeface="+mn-lt"/>
                          <a:ea typeface="+mn-ea"/>
                          <a:cs typeface="+mn-cs"/>
                        </a:rPr>
                        <a:t>IP Viewer</a:t>
                      </a:r>
                      <a:endParaRPr lang="hu-HU" sz="1200" kern="1200" noProof="0" dirty="0" smtClean="0">
                        <a:solidFill>
                          <a:schemeClr val="tx1"/>
                        </a:solidFill>
                        <a:latin typeface="+mn-lt"/>
                        <a:ea typeface="+mn-ea"/>
                        <a:cs typeface="+mn-cs"/>
                      </a:endParaRPr>
                    </a:p>
                    <a:p>
                      <a:pPr marL="266700" indent="0" algn="l" defTabSz="914400" rtl="0" eaLnBrk="1" latinLnBrk="0" hangingPunct="1">
                        <a:lnSpc>
                          <a:spcPct val="100000"/>
                        </a:lnSpc>
                        <a:spcBef>
                          <a:spcPts val="0"/>
                        </a:spcBef>
                        <a:spcAft>
                          <a:spcPts val="0"/>
                        </a:spcAft>
                      </a:pPr>
                      <a:r>
                        <a:rPr lang="hu-HU" sz="1200" kern="1200" noProof="0" dirty="0" smtClean="0">
                          <a:solidFill>
                            <a:schemeClr val="tx1"/>
                          </a:solidFill>
                          <a:latin typeface="+mn-lt"/>
                          <a:ea typeface="+mn-ea"/>
                          <a:cs typeface="+mn-cs"/>
                        </a:rPr>
                        <a:t>(</a:t>
                      </a:r>
                      <a:r>
                        <a:rPr lang="hu-HU" sz="1200" kern="1200" noProof="0" dirty="0" err="1" smtClean="0">
                          <a:solidFill>
                            <a:schemeClr val="tx1"/>
                          </a:solidFill>
                          <a:latin typeface="+mn-lt"/>
                          <a:ea typeface="+mn-ea"/>
                          <a:cs typeface="+mn-cs"/>
                        </a:rPr>
                        <a:t>also</a:t>
                      </a:r>
                      <a:r>
                        <a:rPr lang="hu-HU" sz="1200" kern="1200" noProof="0" dirty="0" smtClean="0">
                          <a:solidFill>
                            <a:schemeClr val="tx1"/>
                          </a:solidFill>
                          <a:latin typeface="+mn-lt"/>
                          <a:ea typeface="+mn-ea"/>
                          <a:cs typeface="+mn-cs"/>
                        </a:rPr>
                        <a:t> ERMS and </a:t>
                      </a:r>
                      <a:r>
                        <a:rPr lang="hu-HU" sz="1200" kern="1200" noProof="0" dirty="0" err="1" smtClean="0">
                          <a:solidFill>
                            <a:schemeClr val="tx1"/>
                          </a:solidFill>
                          <a:latin typeface="+mn-lt"/>
                          <a:ea typeface="+mn-ea"/>
                          <a:cs typeface="+mn-cs"/>
                        </a:rPr>
                        <a:t>single</a:t>
                      </a:r>
                      <a:r>
                        <a:rPr lang="hu-HU" sz="1200" kern="1200" noProof="0" dirty="0" smtClean="0">
                          <a:solidFill>
                            <a:schemeClr val="tx1"/>
                          </a:solidFill>
                          <a:latin typeface="+mn-lt"/>
                          <a:ea typeface="+mn-ea"/>
                          <a:cs typeface="+mn-cs"/>
                        </a:rPr>
                        <a:t> file </a:t>
                      </a:r>
                      <a:r>
                        <a:rPr lang="hu-HU" sz="1200" kern="1200" noProof="0" dirty="0" err="1" smtClean="0">
                          <a:solidFill>
                            <a:schemeClr val="tx1"/>
                          </a:solidFill>
                          <a:latin typeface="+mn-lt"/>
                          <a:ea typeface="+mn-ea"/>
                          <a:cs typeface="+mn-cs"/>
                        </a:rPr>
                        <a:t>viewer</a:t>
                      </a:r>
                      <a:r>
                        <a:rPr lang="hu-HU" sz="1200" kern="1200" noProof="0" dirty="0" smtClean="0">
                          <a:solidFill>
                            <a:schemeClr val="tx1"/>
                          </a:solidFill>
                          <a:latin typeface="+mn-lt"/>
                          <a:ea typeface="+mn-ea"/>
                          <a:cs typeface="+mn-cs"/>
                        </a:rPr>
                        <a:t>)</a:t>
                      </a:r>
                      <a:endParaRPr lang="en-US" sz="1200" kern="1200" noProof="0" dirty="0" smtClean="0">
                        <a:solidFill>
                          <a:schemeClr val="tx1"/>
                        </a:solidFill>
                        <a:latin typeface="+mn-lt"/>
                        <a:ea typeface="+mn-ea"/>
                        <a:cs typeface="+mn-cs"/>
                      </a:endParaRPr>
                    </a:p>
                    <a:p>
                      <a:pPr marL="266700" marR="0" indent="0" algn="l" defTabSz="914400" rtl="0" eaLnBrk="1" fontAlgn="auto" latinLnBrk="0" hangingPunct="1">
                        <a:lnSpc>
                          <a:spcPts val="1800"/>
                        </a:lnSpc>
                        <a:spcBef>
                          <a:spcPts val="0"/>
                        </a:spcBef>
                        <a:spcAft>
                          <a:spcPts val="0"/>
                        </a:spcAft>
                        <a:buClrTx/>
                        <a:buSzTx/>
                        <a:buFontTx/>
                        <a:buNone/>
                        <a:tabLst/>
                        <a:defRPr/>
                      </a:pPr>
                      <a:r>
                        <a:rPr lang="en-US" sz="1200" noProof="0" dirty="0" smtClean="0">
                          <a:solidFill>
                            <a:schemeClr val="tx1"/>
                          </a:solidFill>
                        </a:rPr>
                        <a:t>Database </a:t>
                      </a:r>
                      <a:r>
                        <a:rPr lang="hu-HU" sz="1200" noProof="0" dirty="0" err="1" smtClean="0">
                          <a:solidFill>
                            <a:schemeClr val="tx1"/>
                          </a:solidFill>
                        </a:rPr>
                        <a:t>Visualis</a:t>
                      </a:r>
                      <a:r>
                        <a:rPr lang="en-US" sz="1200" noProof="0" dirty="0" err="1" smtClean="0">
                          <a:solidFill>
                            <a:schemeClr val="tx1"/>
                          </a:solidFill>
                        </a:rPr>
                        <a:t>ation</a:t>
                      </a:r>
                      <a:r>
                        <a:rPr lang="en-US" sz="1200" noProof="0" dirty="0" smtClean="0">
                          <a:solidFill>
                            <a:schemeClr val="tx1"/>
                          </a:solidFill>
                        </a:rPr>
                        <a:t> Toolkit</a:t>
                      </a:r>
                      <a:r>
                        <a:rPr lang="hu-HU" sz="1200" noProof="0" dirty="0" smtClean="0">
                          <a:solidFill>
                            <a:schemeClr val="tx1"/>
                          </a:solidFill>
                        </a:rPr>
                        <a:t> (DBVTK)</a:t>
                      </a:r>
                      <a:endParaRPr lang="en-US" sz="1200" kern="1200" noProof="0" dirty="0" smtClean="0">
                        <a:solidFill>
                          <a:schemeClr val="tx1"/>
                        </a:solidFill>
                        <a:latin typeface="+mn-lt"/>
                        <a:ea typeface="+mn-ea"/>
                        <a:cs typeface="+mn-cs"/>
                      </a:endParaRPr>
                    </a:p>
                    <a:p>
                      <a:pPr marL="266700" indent="0" algn="l" defTabSz="914400" rtl="0" eaLnBrk="1" latinLnBrk="0" hangingPunct="1">
                        <a:lnSpc>
                          <a:spcPts val="1800"/>
                        </a:lnSpc>
                        <a:spcBef>
                          <a:spcPts val="0"/>
                        </a:spcBef>
                        <a:spcAft>
                          <a:spcPts val="0"/>
                        </a:spcAft>
                      </a:pPr>
                      <a:r>
                        <a:rPr lang="en-US" sz="1200" kern="1200" noProof="0" dirty="0" smtClean="0">
                          <a:solidFill>
                            <a:schemeClr val="tx1"/>
                          </a:solidFill>
                          <a:latin typeface="+mn-lt"/>
                          <a:ea typeface="+mn-ea"/>
                          <a:cs typeface="+mn-cs"/>
                        </a:rPr>
                        <a:t>CMIS portal/viewer</a:t>
                      </a:r>
                      <a:endParaRPr lang="en-US" sz="1200" kern="1200" noProof="0" dirty="0">
                        <a:solidFill>
                          <a:schemeClr val="tx1"/>
                        </a:solidFill>
                        <a:latin typeface="+mn-lt"/>
                        <a:ea typeface="+mn-ea"/>
                        <a:cs typeface="+mn-cs"/>
                      </a:endParaRPr>
                    </a:p>
                  </a:txBody>
                  <a:tcPr marT="34290" marB="34290">
                    <a:lnR w="12700" cap="flat" cmpd="sng" algn="ctr">
                      <a:solidFill>
                        <a:schemeClr val="bg1"/>
                      </a:solidFill>
                      <a:prstDash val="solid"/>
                      <a:round/>
                      <a:headEnd type="none" w="med" len="med"/>
                      <a:tailEnd type="none" w="med" len="med"/>
                    </a:lnR>
                  </a:tcPr>
                </a:tc>
                <a:tc>
                  <a:txBody>
                    <a:bodyPr/>
                    <a:lstStyle/>
                    <a:p>
                      <a:pPr marL="266700" marR="0" indent="0" algn="l" defTabSz="914400" rtl="0" eaLnBrk="1" fontAlgn="auto" latinLnBrk="0" hangingPunct="1">
                        <a:lnSpc>
                          <a:spcPts val="1800"/>
                        </a:lnSpc>
                        <a:spcBef>
                          <a:spcPts val="0"/>
                        </a:spcBef>
                        <a:spcAft>
                          <a:spcPts val="0"/>
                        </a:spcAft>
                        <a:buClrTx/>
                        <a:buSzTx/>
                        <a:buFontTx/>
                        <a:buNone/>
                        <a:tabLst/>
                        <a:defRPr/>
                      </a:pPr>
                      <a:endParaRPr lang="en-US" sz="1200" kern="1200" noProof="0" dirty="0" smtClean="0">
                        <a:solidFill>
                          <a:schemeClr val="tx1"/>
                        </a:solidFill>
                        <a:latin typeface="+mn-lt"/>
                        <a:ea typeface="+mn-ea"/>
                        <a:cs typeface="+mn-cs"/>
                      </a:endParaRPr>
                    </a:p>
                    <a:p>
                      <a:pPr marL="266700" indent="0" algn="l" defTabSz="914400" rtl="0" eaLnBrk="1" latinLnBrk="0" hangingPunct="1">
                        <a:lnSpc>
                          <a:spcPts val="1800"/>
                        </a:lnSpc>
                        <a:spcBef>
                          <a:spcPts val="0"/>
                        </a:spcBef>
                        <a:spcAft>
                          <a:spcPts val="0"/>
                        </a:spcAft>
                      </a:pPr>
                      <a:endParaRPr lang="en-US" sz="1200" kern="1200" noProof="0" dirty="0">
                        <a:solidFill>
                          <a:schemeClr val="tx1"/>
                        </a:solidFill>
                        <a:latin typeface="+mn-lt"/>
                        <a:ea typeface="+mn-ea"/>
                        <a:cs typeface="+mn-cs"/>
                      </a:endParaRPr>
                    </a:p>
                  </a:txBody>
                  <a:tcPr marT="34290" marB="3429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tint val="40000"/>
                      </a:schemeClr>
                    </a:solidFill>
                  </a:tcPr>
                </a:tc>
                <a:tc>
                  <a:txBody>
                    <a:bodyPr/>
                    <a:lstStyle/>
                    <a:p>
                      <a:pPr marL="266700" marR="0" indent="0" algn="l" defTabSz="914400" rtl="0" eaLnBrk="1" fontAlgn="auto" latinLnBrk="0" hangingPunct="1">
                        <a:lnSpc>
                          <a:spcPts val="1800"/>
                        </a:lnSpc>
                        <a:spcBef>
                          <a:spcPts val="0"/>
                        </a:spcBef>
                        <a:spcAft>
                          <a:spcPts val="0"/>
                        </a:spcAft>
                        <a:buClrTx/>
                        <a:buSzTx/>
                        <a:buFontTx/>
                        <a:buNone/>
                        <a:tabLst/>
                        <a:defRPr/>
                      </a:pPr>
                      <a:r>
                        <a:rPr lang="en-US" sz="1200" kern="1200" noProof="0" dirty="0" smtClean="0">
                          <a:solidFill>
                            <a:schemeClr val="tx1"/>
                          </a:solidFill>
                          <a:latin typeface="+mn-lt"/>
                          <a:ea typeface="+mn-ea"/>
                          <a:cs typeface="+mn-cs"/>
                        </a:rPr>
                        <a:t>Oracle OLAP Viewer</a:t>
                      </a:r>
                    </a:p>
                    <a:p>
                      <a:pPr marL="266700" indent="0" algn="l" defTabSz="914400" rtl="0" eaLnBrk="1" latinLnBrk="0" hangingPunct="1">
                        <a:lnSpc>
                          <a:spcPts val="1800"/>
                        </a:lnSpc>
                        <a:spcBef>
                          <a:spcPts val="0"/>
                        </a:spcBef>
                        <a:spcAft>
                          <a:spcPts val="0"/>
                        </a:spcAft>
                      </a:pPr>
                      <a:r>
                        <a:rPr lang="en-US" sz="1200" kern="1200" noProof="0" dirty="0" err="1" smtClean="0">
                          <a:solidFill>
                            <a:schemeClr val="tx1"/>
                          </a:solidFill>
                          <a:latin typeface="+mn-lt"/>
                          <a:ea typeface="+mn-ea"/>
                          <a:cs typeface="+mn-cs"/>
                        </a:rPr>
                        <a:t>Peripleo</a:t>
                      </a:r>
                      <a:endParaRPr lang="en-US" sz="1200" kern="1200" noProof="0" dirty="0">
                        <a:solidFill>
                          <a:schemeClr val="tx1"/>
                        </a:solidFill>
                        <a:latin typeface="+mn-lt"/>
                        <a:ea typeface="+mn-ea"/>
                        <a:cs typeface="+mn-cs"/>
                      </a:endParaRPr>
                    </a:p>
                  </a:txBody>
                  <a:tcPr marT="34290" marB="3429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tint val="40000"/>
                      </a:schemeClr>
                    </a:solidFill>
                  </a:tcPr>
                </a:tc>
              </a:tr>
            </a:tbl>
          </a:graphicData>
        </a:graphic>
      </p:graphicFrame>
      <p:sp>
        <p:nvSpPr>
          <p:cNvPr id="134" name="Cím 1"/>
          <p:cNvSpPr txBox="1">
            <a:spLocks/>
          </p:cNvSpPr>
          <p:nvPr/>
        </p:nvSpPr>
        <p:spPr>
          <a:xfrm>
            <a:off x="457200" y="3445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en-US" sz="1800" dirty="0" smtClean="0">
                <a:solidFill>
                  <a:schemeClr val="tx1">
                    <a:lumMod val="75000"/>
                    <a:lumOff val="25000"/>
                  </a:schemeClr>
                </a:solidFill>
              </a:rPr>
              <a:t>E-ARK Tools and Integrated Prototype Elements</a:t>
            </a:r>
            <a:endParaRPr lang="en-US" sz="1800" dirty="0">
              <a:solidFill>
                <a:schemeClr val="tx1">
                  <a:lumMod val="75000"/>
                  <a:lumOff val="25000"/>
                </a:schemeClr>
              </a:solidFill>
            </a:endParaRPr>
          </a:p>
        </p:txBody>
      </p:sp>
      <p:sp>
        <p:nvSpPr>
          <p:cNvPr id="19" name="Folyamatábra: Bekötés 18">
            <a:hlinkClick r:id="rId3" action="ppaction://hlinksldjump"/>
          </p:cNvPr>
          <p:cNvSpPr>
            <a:spLocks/>
          </p:cNvSpPr>
          <p:nvPr/>
        </p:nvSpPr>
        <p:spPr>
          <a:xfrm flipH="1">
            <a:off x="4043642" y="981345"/>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olyamatábra: Bekötés 20">
            <a:hlinkClick r:id="rId4" action="ppaction://hlinksldjump"/>
          </p:cNvPr>
          <p:cNvSpPr>
            <a:spLocks/>
          </p:cNvSpPr>
          <p:nvPr/>
        </p:nvSpPr>
        <p:spPr>
          <a:xfrm flipH="1">
            <a:off x="4043642" y="2185379"/>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olyamatábra: Bekötés 23">
            <a:hlinkClick r:id="rId5" action="ppaction://hlinksldjump"/>
          </p:cNvPr>
          <p:cNvSpPr>
            <a:spLocks/>
          </p:cNvSpPr>
          <p:nvPr/>
        </p:nvSpPr>
        <p:spPr>
          <a:xfrm flipH="1">
            <a:off x="4043642" y="2486406"/>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olyamatábra: Bekötés 25"/>
          <p:cNvSpPr>
            <a:spLocks/>
          </p:cNvSpPr>
          <p:nvPr/>
        </p:nvSpPr>
        <p:spPr>
          <a:xfrm flipH="1">
            <a:off x="4043642" y="2705659"/>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olyamatábra: Bekötés 27">
            <a:hlinkClick r:id="rId6" action="ppaction://hlinksldjump"/>
          </p:cNvPr>
          <p:cNvSpPr>
            <a:spLocks/>
          </p:cNvSpPr>
          <p:nvPr/>
        </p:nvSpPr>
        <p:spPr>
          <a:xfrm>
            <a:off x="4043642" y="3011316"/>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olyamatábra: Bekötés 28">
            <a:hlinkClick r:id="rId7" action="ppaction://hlinksldjump"/>
          </p:cNvPr>
          <p:cNvSpPr>
            <a:spLocks/>
          </p:cNvSpPr>
          <p:nvPr/>
        </p:nvSpPr>
        <p:spPr>
          <a:xfrm>
            <a:off x="4043642" y="3235740"/>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olyamatábra: Bekötés 29">
            <a:hlinkClick r:id="rId8" action="ppaction://hlinksldjump"/>
          </p:cNvPr>
          <p:cNvSpPr>
            <a:spLocks/>
          </p:cNvSpPr>
          <p:nvPr/>
        </p:nvSpPr>
        <p:spPr>
          <a:xfrm>
            <a:off x="4043642" y="3459715"/>
            <a:ext cx="144000" cy="144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olyamatábra: Bekötés 30">
            <a:hlinkClick r:id="rId9" action="ppaction://hlinksldjump"/>
          </p:cNvPr>
          <p:cNvSpPr>
            <a:spLocks/>
          </p:cNvSpPr>
          <p:nvPr/>
        </p:nvSpPr>
        <p:spPr>
          <a:xfrm>
            <a:off x="6575641" y="4044163"/>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olyamatábra: Bekötés 34">
            <a:hlinkClick r:id="rId10" action="ppaction://hlinksldjump"/>
          </p:cNvPr>
          <p:cNvSpPr>
            <a:spLocks/>
          </p:cNvSpPr>
          <p:nvPr/>
        </p:nvSpPr>
        <p:spPr>
          <a:xfrm flipH="1">
            <a:off x="1163771" y="1891441"/>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olyamatábra: Bekötés 35">
            <a:hlinkClick r:id="rId11" action="ppaction://hlinksldjump"/>
          </p:cNvPr>
          <p:cNvSpPr>
            <a:spLocks/>
          </p:cNvSpPr>
          <p:nvPr/>
        </p:nvSpPr>
        <p:spPr>
          <a:xfrm flipH="1">
            <a:off x="1163771" y="2171522"/>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olyamatábra: Bekötés 36">
            <a:hlinkClick r:id="rId12" action="ppaction://hlinksldjump"/>
          </p:cNvPr>
          <p:cNvSpPr>
            <a:spLocks/>
          </p:cNvSpPr>
          <p:nvPr/>
        </p:nvSpPr>
        <p:spPr>
          <a:xfrm flipH="1">
            <a:off x="1163771" y="1435540"/>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olyamatábra: Bekötés 37">
            <a:hlinkClick r:id="rId13" action="ppaction://hlinksldjump"/>
          </p:cNvPr>
          <p:cNvSpPr>
            <a:spLocks/>
          </p:cNvSpPr>
          <p:nvPr/>
        </p:nvSpPr>
        <p:spPr>
          <a:xfrm flipH="1">
            <a:off x="1163771" y="1659499"/>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olyamatábra: Bekötés 38">
            <a:hlinkClick r:id="rId14" action="ppaction://hlinksldjump"/>
          </p:cNvPr>
          <p:cNvSpPr>
            <a:spLocks/>
          </p:cNvSpPr>
          <p:nvPr/>
        </p:nvSpPr>
        <p:spPr>
          <a:xfrm flipH="1">
            <a:off x="1163771" y="972587"/>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olyamatábra: Bekötés 45">
            <a:hlinkClick r:id="rId15" action="ppaction://hlinksldjump"/>
          </p:cNvPr>
          <p:cNvSpPr>
            <a:spLocks/>
          </p:cNvSpPr>
          <p:nvPr/>
        </p:nvSpPr>
        <p:spPr>
          <a:xfrm flipH="1">
            <a:off x="1163771" y="1203614"/>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olyamatábra: Bekötés 47">
            <a:hlinkClick r:id="rId16" action="ppaction://hlinksldjump"/>
          </p:cNvPr>
          <p:cNvSpPr>
            <a:spLocks/>
          </p:cNvSpPr>
          <p:nvPr/>
        </p:nvSpPr>
        <p:spPr>
          <a:xfrm flipH="1">
            <a:off x="1163771" y="2467505"/>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olyamatábra: Bekötés 49">
            <a:hlinkClick r:id="rId17" action="ppaction://hlinksldjump"/>
          </p:cNvPr>
          <p:cNvSpPr>
            <a:spLocks/>
          </p:cNvSpPr>
          <p:nvPr/>
        </p:nvSpPr>
        <p:spPr>
          <a:xfrm flipH="1">
            <a:off x="1163771" y="2707382"/>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olyamatábra: Bekötés 53">
            <a:hlinkClick r:id="rId18" action="ppaction://hlinksldjump"/>
          </p:cNvPr>
          <p:cNvSpPr>
            <a:spLocks/>
          </p:cNvSpPr>
          <p:nvPr/>
        </p:nvSpPr>
        <p:spPr>
          <a:xfrm flipH="1">
            <a:off x="6572322" y="3013993"/>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olyamatábra: Bekötés 54">
            <a:hlinkClick r:id="rId19" action="ppaction://hlinksldjump"/>
          </p:cNvPr>
          <p:cNvSpPr>
            <a:spLocks/>
          </p:cNvSpPr>
          <p:nvPr/>
        </p:nvSpPr>
        <p:spPr>
          <a:xfrm flipH="1">
            <a:off x="6572322" y="3237968"/>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olyamatábra: Bekötés 55">
            <a:hlinkClick r:id="rId20" action="ppaction://hlinksldjump"/>
          </p:cNvPr>
          <p:cNvSpPr>
            <a:spLocks/>
          </p:cNvSpPr>
          <p:nvPr/>
        </p:nvSpPr>
        <p:spPr>
          <a:xfrm flipH="1">
            <a:off x="1163771" y="3003365"/>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olyamatábra: Bekötés 56">
            <a:hlinkClick r:id="rId21" action="ppaction://hlinksldjump"/>
          </p:cNvPr>
          <p:cNvSpPr>
            <a:spLocks/>
          </p:cNvSpPr>
          <p:nvPr/>
        </p:nvSpPr>
        <p:spPr>
          <a:xfrm flipH="1">
            <a:off x="1163771" y="3227324"/>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olyamatábra: Bekötés 59">
            <a:hlinkClick r:id="rId22" action="ppaction://hlinksldjump"/>
          </p:cNvPr>
          <p:cNvSpPr>
            <a:spLocks/>
          </p:cNvSpPr>
          <p:nvPr/>
        </p:nvSpPr>
        <p:spPr>
          <a:xfrm flipH="1">
            <a:off x="1163771" y="4395819"/>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olyamatábra: Bekötés 60">
            <a:hlinkClick r:id="rId23" action="ppaction://hlinksldjump"/>
          </p:cNvPr>
          <p:cNvSpPr>
            <a:spLocks/>
          </p:cNvSpPr>
          <p:nvPr/>
        </p:nvSpPr>
        <p:spPr>
          <a:xfrm flipH="1">
            <a:off x="6575641" y="3812261"/>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olyamatábra: Bekötés 61">
            <a:hlinkClick r:id="rId24" action="ppaction://hlinksldjump"/>
          </p:cNvPr>
          <p:cNvSpPr>
            <a:spLocks/>
          </p:cNvSpPr>
          <p:nvPr/>
        </p:nvSpPr>
        <p:spPr>
          <a:xfrm flipH="1">
            <a:off x="1163771" y="3811788"/>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olyamatábra: Bekötés 62">
            <a:hlinkClick r:id="rId25" action="ppaction://hlinksldjump"/>
          </p:cNvPr>
          <p:cNvSpPr>
            <a:spLocks/>
          </p:cNvSpPr>
          <p:nvPr/>
        </p:nvSpPr>
        <p:spPr>
          <a:xfrm flipH="1">
            <a:off x="1163771" y="4171844"/>
            <a:ext cx="144000" cy="144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Csoportba foglalás 44"/>
          <p:cNvGrpSpPr/>
          <p:nvPr/>
        </p:nvGrpSpPr>
        <p:grpSpPr>
          <a:xfrm>
            <a:off x="8109418" y="65722"/>
            <a:ext cx="325136" cy="288000"/>
            <a:chOff x="7756336" y="42844"/>
            <a:chExt cx="325136" cy="288000"/>
          </a:xfrm>
        </p:grpSpPr>
        <p:sp>
          <p:nvSpPr>
            <p:cNvPr id="47" name="Folyamatábra: Feldolgozás 46">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40" name="Jobbra nyíl 3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Tree>
    <p:extLst>
      <p:ext uri="{BB962C8B-B14F-4D97-AF65-F5344CB8AC3E}">
        <p14:creationId xmlns:p14="http://schemas.microsoft.com/office/powerpoint/2010/main" val="2133504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73" idx="7"/>
          </p:cNvCxnSpPr>
          <p:nvPr/>
        </p:nvCxnSpPr>
        <p:spPr>
          <a:xfrm flipH="1" flipV="1">
            <a:off x="2113020" y="1016363"/>
            <a:ext cx="722326" cy="107923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a:stCxn id="273" idx="2"/>
          </p:cNvCxnSpPr>
          <p:nvPr/>
        </p:nvCxnSpPr>
        <p:spPr>
          <a:xfrm flipV="1">
            <a:off x="2927530" y="1868723"/>
            <a:ext cx="1321766" cy="26506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endCxn id="273" idx="5"/>
          </p:cNvCxnSpPr>
          <p:nvPr/>
        </p:nvCxnSpPr>
        <p:spPr>
          <a:xfrm flipV="1">
            <a:off x="1954641" y="2171969"/>
            <a:ext cx="880705" cy="196238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Egyenes összekötő 133"/>
          <p:cNvCxnSpPr>
            <a:stCxn id="273" idx="7"/>
          </p:cNvCxnSpPr>
          <p:nvPr/>
        </p:nvCxnSpPr>
        <p:spPr>
          <a:xfrm flipH="1" flipV="1">
            <a:off x="1925411" y="1339653"/>
            <a:ext cx="909935" cy="75594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sp>
        <p:nvSpPr>
          <p:cNvPr id="260" name="Téglalap 259"/>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Szövegdoboz 136"/>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NAE</a:t>
            </a:r>
            <a:endParaRPr lang="en-US" sz="1200" dirty="0" smtClean="0">
              <a:solidFill>
                <a:schemeClr val="tx1">
                  <a:lumMod val="75000"/>
                  <a:lumOff val="25000"/>
                </a:schemeClr>
              </a:solidFill>
            </a:endParaRPr>
          </a:p>
        </p:txBody>
      </p:sp>
      <p:sp>
        <p:nvSpPr>
          <p:cNvPr id="138" name="Szövegdoboz 137"/>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39" name="Szövegdoboz 138"/>
          <p:cNvSpPr txBox="1"/>
          <p:nvPr/>
        </p:nvSpPr>
        <p:spPr>
          <a:xfrm>
            <a:off x="7731566" y="4566449"/>
            <a:ext cx="1440995"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User Manual</a:t>
            </a:r>
            <a:endParaRPr lang="en-US" sz="1200" dirty="0" smtClean="0">
              <a:solidFill>
                <a:schemeClr val="tx1">
                  <a:lumMod val="65000"/>
                  <a:lumOff val="35000"/>
                </a:schemeClr>
              </a:solidFill>
            </a:endParaRPr>
          </a:p>
        </p:txBody>
      </p:sp>
      <p:sp>
        <p:nvSpPr>
          <p:cNvPr id="140" name="Szövegdoboz 139"/>
          <p:cNvSpPr txBox="1"/>
          <p:nvPr/>
        </p:nvSpPr>
        <p:spPr>
          <a:xfrm>
            <a:off x="7523487" y="4822582"/>
            <a:ext cx="164907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sp>
        <p:nvSpPr>
          <p:cNvPr id="141" name="Szövegdoboz 140"/>
          <p:cNvSpPr txBox="1"/>
          <p:nvPr/>
        </p:nvSpPr>
        <p:spPr>
          <a:xfrm>
            <a:off x="6959527" y="-4187"/>
            <a:ext cx="2184474" cy="738664"/>
          </a:xfrm>
          <a:prstGeom prst="rect">
            <a:avLst/>
          </a:prstGeom>
          <a:noFill/>
        </p:spPr>
        <p:txBody>
          <a:bodyPr wrap="square" rtlCol="0">
            <a:spAutoFit/>
          </a:bodyPr>
          <a:lstStyle/>
          <a:p>
            <a:pPr>
              <a:lnSpc>
                <a:spcPct val="150000"/>
              </a:lnSpc>
            </a:pPr>
            <a:r>
              <a:rPr lang="hu-HU" sz="1400" dirty="0" err="1">
                <a:solidFill>
                  <a:schemeClr val="tx1">
                    <a:lumMod val="75000"/>
                    <a:lumOff val="25000"/>
                  </a:schemeClr>
                </a:solidFill>
              </a:rPr>
              <a:t>Universal</a:t>
            </a:r>
            <a:r>
              <a:rPr lang="hu-HU" sz="1400" dirty="0">
                <a:solidFill>
                  <a:schemeClr val="tx1">
                    <a:lumMod val="75000"/>
                    <a:lumOff val="25000"/>
                  </a:schemeClr>
                </a:solidFill>
              </a:rPr>
              <a:t> </a:t>
            </a:r>
            <a:r>
              <a:rPr lang="hu-HU" sz="1400" dirty="0" err="1">
                <a:solidFill>
                  <a:schemeClr val="tx1">
                    <a:lumMod val="75000"/>
                    <a:lumOff val="25000"/>
                  </a:schemeClr>
                </a:solidFill>
              </a:rPr>
              <a:t>Archiving</a:t>
            </a:r>
            <a:r>
              <a:rPr lang="hu-HU" sz="1400" dirty="0">
                <a:solidFill>
                  <a:schemeClr val="tx1">
                    <a:lumMod val="75000"/>
                    <a:lumOff val="25000"/>
                  </a:schemeClr>
                </a:solidFill>
              </a:rPr>
              <a:t> </a:t>
            </a:r>
            <a:r>
              <a:rPr lang="hu-HU" sz="1400" dirty="0" err="1">
                <a:solidFill>
                  <a:schemeClr val="tx1">
                    <a:lumMod val="75000"/>
                    <a:lumOff val="25000"/>
                  </a:schemeClr>
                </a:solidFill>
              </a:rPr>
              <a:t>Module</a:t>
            </a:r>
            <a:r>
              <a:rPr lang="hu-HU" sz="1400" dirty="0">
                <a:solidFill>
                  <a:schemeClr val="tx1">
                    <a:lumMod val="75000"/>
                    <a:lumOff val="25000"/>
                  </a:schemeClr>
                </a:solidFill>
              </a:rPr>
              <a:t> (UAM)</a:t>
            </a:r>
            <a:endParaRPr lang="en-US" sz="100" dirty="0">
              <a:solidFill>
                <a:schemeClr val="tx1">
                  <a:lumMod val="75000"/>
                  <a:lumOff val="25000"/>
                </a:schemeClr>
              </a:solidFill>
            </a:endParaRPr>
          </a:p>
        </p:txBody>
      </p:sp>
      <p:sp>
        <p:nvSpPr>
          <p:cNvPr id="142" name="Szövegdoboz 141"/>
          <p:cNvSpPr txBox="1"/>
          <p:nvPr/>
        </p:nvSpPr>
        <p:spPr>
          <a:xfrm>
            <a:off x="6977876" y="699542"/>
            <a:ext cx="2166123" cy="2492990"/>
          </a:xfrm>
          <a:prstGeom prst="rect">
            <a:avLst/>
          </a:prstGeom>
          <a:noFill/>
        </p:spPr>
        <p:txBody>
          <a:bodyPr wrap="square" rtlCol="0">
            <a:spAutoFit/>
          </a:bodyPr>
          <a:lstStyle/>
          <a:p>
            <a:pPr algn="just"/>
            <a:r>
              <a:rPr lang="en-US" sz="1200" dirty="0">
                <a:solidFill>
                  <a:schemeClr val="tx1">
                    <a:lumMod val="75000"/>
                    <a:lumOff val="25000"/>
                  </a:schemeClr>
                </a:solidFill>
              </a:rPr>
              <a:t>UAM allows data owners to prepare the transfer themselves – import data from records and content management systems; rearrange, classify and further describe the contents of the </a:t>
            </a:r>
            <a:r>
              <a:rPr lang="hu-HU" sz="1200" dirty="0">
                <a:solidFill>
                  <a:schemeClr val="tx1">
                    <a:lumMod val="75000"/>
                    <a:lumOff val="25000"/>
                  </a:schemeClr>
                </a:solidFill>
              </a:rPr>
              <a:t>t</a:t>
            </a:r>
            <a:r>
              <a:rPr lang="en-US" sz="1200" dirty="0" err="1">
                <a:solidFill>
                  <a:schemeClr val="tx1">
                    <a:lumMod val="75000"/>
                    <a:lumOff val="25000"/>
                  </a:schemeClr>
                </a:solidFill>
              </a:rPr>
              <a:t>ransfer</a:t>
            </a:r>
            <a:r>
              <a:rPr lang="en-US" sz="1200" dirty="0">
                <a:solidFill>
                  <a:schemeClr val="tx1">
                    <a:lumMod val="75000"/>
                    <a:lumOff val="25000"/>
                  </a:schemeClr>
                </a:solidFill>
              </a:rPr>
              <a:t>; validate the transfer according to the rules established by the National Archives of Estonia</a:t>
            </a:r>
            <a:r>
              <a:rPr lang="hu-HU" sz="1200" dirty="0">
                <a:solidFill>
                  <a:schemeClr val="tx1">
                    <a:lumMod val="75000"/>
                    <a:lumOff val="25000"/>
                  </a:schemeClr>
                </a:solidFill>
              </a:rPr>
              <a:t> </a:t>
            </a:r>
            <a:r>
              <a:rPr lang="en-US" sz="1200" dirty="0">
                <a:solidFill>
                  <a:schemeClr val="tx1">
                    <a:lumMod val="75000"/>
                    <a:lumOff val="25000"/>
                  </a:schemeClr>
                </a:solidFill>
              </a:rPr>
              <a:t>and finally create SIP packages to be transferred to the digital repository.</a:t>
            </a:r>
          </a:p>
        </p:txBody>
      </p:sp>
      <p:grpSp>
        <p:nvGrpSpPr>
          <p:cNvPr id="219" name="Csoportba foglalás 218"/>
          <p:cNvGrpSpPr/>
          <p:nvPr/>
        </p:nvGrpSpPr>
        <p:grpSpPr>
          <a:xfrm>
            <a:off x="2718906" y="4732022"/>
            <a:ext cx="576000" cy="288000"/>
            <a:chOff x="2718906" y="4732022"/>
            <a:chExt cx="576000" cy="288000"/>
          </a:xfrm>
        </p:grpSpPr>
        <p:sp>
          <p:nvSpPr>
            <p:cNvPr id="220" name="Folyamatábra: Bekötés 21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2" name="Csoportba foglalás 221"/>
          <p:cNvGrpSpPr/>
          <p:nvPr/>
        </p:nvGrpSpPr>
        <p:grpSpPr>
          <a:xfrm>
            <a:off x="2632046" y="576000"/>
            <a:ext cx="723133" cy="288000"/>
            <a:chOff x="2632046" y="627566"/>
            <a:chExt cx="723133" cy="288000"/>
          </a:xfrm>
        </p:grpSpPr>
        <p:sp>
          <p:nvSpPr>
            <p:cNvPr id="223" name="Folyamatábra: Bekötés 222">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Szövegdoboz 223">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43" name="Folyamatábra: Bekötés 142">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olyamatábra: Bekötés 150">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olyamatábra: Bekötés 151">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olyamatábra: Bekötés 224">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olyamatábra: Bekötés 225">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Folyamatábra: Bekötés 226">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Folyamatábra: Bekötés 236">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Folyamatábra: Bekötés 237">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Lekerekített téglalap 244"/>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6" name="Lekerekített téglalap 245"/>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47" name="Lekerekített téglalap 246"/>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48" name="Lekerekített téglalap 247"/>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49" name="Lekerekített téglalap 248"/>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1" name="Lekerekített téglalap 250"/>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4" name="Lekerekített téglalap 253"/>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5" name="Lekerekített téglalap 254"/>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6" name="Lekerekített téglalap 255"/>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57" name="Lekerekített téglalap 256"/>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58" name="Lekerekített téglalap 257"/>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59" name="Lekerekített téglalap 258"/>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1" name="Lekerekített téglalap 260"/>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62" name="Téglalap 261"/>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63" name="Téglalap 262"/>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64" name="Téglalap 263"/>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65" name="Téglalap 264"/>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66" name="Lekerekített téglalap 265"/>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67" name="Lekerekített téglalap 266"/>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68" name="Lekerekített téglalap 267"/>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69" name="Lekerekített téglalap 268"/>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0" name="Lekerekített téglalap 269"/>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graphicFrame>
        <p:nvGraphicFramePr>
          <p:cNvPr id="271" name="Táblázat 270"/>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2" name="Folyamatábra: Bekötés 271">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olyamatábra: Bekötés 272">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olyamatábra: Bekötés 273">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Folyamatábra: Bekötés 274">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Folyamatábra: Bekötés 275">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olyamatábra: Bekötés 276">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Folyamatábra: Bekötés 277">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Folyamatábra: Bekötés 278">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Folyamatábra: Bekötés 279">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Folyamatábra: Bekötés 280">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Lekerekített téglalap 30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04" name="Lekerekített téglalap 303"/>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05" name="Lekerekített téglalap 304"/>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06" name="Lekerekített téglalap 305"/>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07" name="Lekerekített téglalap 306"/>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35" name="Szövegdoboz 134"/>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4" name="Szövegdoboz 143"/>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5" name="Szövegdoboz 144"/>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6" name="Szövegdoboz 145"/>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7" name="Szövegdoboz 146"/>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8" name="Szövegdoboz 147"/>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49" name="Szövegdoboz 148"/>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0" name="Szövegdoboz 149"/>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3" name="Szövegdoboz 152"/>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4" name="Szövegdoboz 153"/>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55" name="Szövegdoboz 154"/>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56" name="Szövegdoboz 155"/>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57" name="Szövegdoboz 156"/>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58" name="Szövegdoboz 157"/>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59" name="Szövegdoboz 158"/>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0" name="Szövegdoboz 159"/>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1" name="Szövegdoboz 160"/>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2" name="Folyamatábra: Bekötés 161">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olyamatábra: Bekötés 162">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olyamatábra: Bekötés 163">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olyamatábra: Bekötés 164">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olyamatábra: Bekötés 165">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olyamatábra: Bekötés 166">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olyamatábra: Bekötés 167">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759327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églalap 66"/>
          <p:cNvSpPr/>
          <p:nvPr/>
        </p:nvSpPr>
        <p:spPr>
          <a:xfrm>
            <a:off x="-44463" y="504056"/>
            <a:ext cx="9180000" cy="4659982"/>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24" name="Táblázat 23"/>
          <p:cNvGraphicFramePr>
            <a:graphicFrameLocks noGrp="1"/>
          </p:cNvGraphicFramePr>
          <p:nvPr>
            <p:extLst>
              <p:ext uri="{D42A27DB-BD31-4B8C-83A1-F6EECF244321}">
                <p14:modId xmlns:p14="http://schemas.microsoft.com/office/powerpoint/2010/main" val="3272288789"/>
              </p:ext>
            </p:extLst>
          </p:nvPr>
        </p:nvGraphicFramePr>
        <p:xfrm>
          <a:off x="451" y="489435"/>
          <a:ext cx="9140427" cy="876251"/>
        </p:xfrm>
        <a:graphic>
          <a:graphicData uri="http://schemas.openxmlformats.org/drawingml/2006/table">
            <a:tbl>
              <a:tblPr>
                <a:tableStyleId>{5C22544A-7EE6-4342-B048-85BDC9FD1C3A}</a:tableStyleId>
              </a:tblPr>
              <a:tblGrid>
                <a:gridCol w="2054302"/>
                <a:gridCol w="933071"/>
                <a:gridCol w="725562"/>
                <a:gridCol w="1188000"/>
                <a:gridCol w="1213432"/>
                <a:gridCol w="1298060"/>
                <a:gridCol w="1728000"/>
              </a:tblGrid>
              <a:tr h="395124">
                <a:tc gridSpan="2">
                  <a:txBody>
                    <a:bodyPr/>
                    <a:lstStyle/>
                    <a:p>
                      <a:pPr algn="ctr"/>
                      <a:r>
                        <a:rPr lang="hu-HU" sz="1100" dirty="0" err="1" smtClean="0"/>
                        <a:t>Pre-Ingest</a:t>
                      </a:r>
                      <a:endParaRPr lang="hu-HU" sz="1100" dirty="0"/>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oFill/>
                  </a:tcPr>
                </a:tc>
                <a:tc>
                  <a:txBody>
                    <a:bodyPr/>
                    <a:lstStyle/>
                    <a:p>
                      <a:pPr algn="ctr"/>
                      <a:r>
                        <a:rPr lang="hu-HU" sz="1100" dirty="0" smtClean="0"/>
                        <a:t>Ingest</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dirty="0" smtClean="0">
                          <a:ea typeface="Times New Roman"/>
                          <a:cs typeface="Times New Roman"/>
                        </a:rPr>
                        <a:t>Archival Storage</a:t>
                      </a:r>
                    </a:p>
                    <a:p>
                      <a:pPr algn="ctr"/>
                      <a:r>
                        <a:rPr lang="en-US" sz="1100" b="1" dirty="0" smtClean="0">
                          <a:solidFill>
                            <a:srgbClr val="0DB39F"/>
                          </a:solidFill>
                          <a:ea typeface="Times New Roman"/>
                          <a:cs typeface="Times New Roman"/>
                        </a:rPr>
                        <a:t>Preservation</a:t>
                      </a: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hu-HU" sz="1100" dirty="0" smtClean="0"/>
                        <a:t>Access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hu-HU" sz="1200" dirty="0"/>
                    </a:p>
                  </a:txBody>
                  <a:tcPr anchor="ctr">
                    <a:noFill/>
                  </a:tcPr>
                </a:tc>
                <a:tc hMerge="1">
                  <a:txBody>
                    <a:bodyPr/>
                    <a:lstStyle/>
                    <a:p>
                      <a:pPr algn="ctr"/>
                      <a:endParaRPr lang="hu-HU" sz="1200" dirty="0"/>
                    </a:p>
                  </a:txBody>
                  <a:tcPr anchor="ctr">
                    <a:noFill/>
                  </a:tcPr>
                </a:tc>
              </a:tr>
              <a:tr h="468971">
                <a:tc>
                  <a:txBody>
                    <a:bodyPr/>
                    <a:lstStyle/>
                    <a:p>
                      <a:pPr algn="ctr"/>
                      <a:r>
                        <a:rPr lang="hu-HU" sz="1100" dirty="0" smtClean="0">
                          <a:solidFill>
                            <a:schemeClr val="tx1">
                              <a:lumMod val="65000"/>
                              <a:lumOff val="35000"/>
                            </a:schemeClr>
                          </a:solidFill>
                        </a:rPr>
                        <a:t>Export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SIP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smtClean="0">
                          <a:solidFill>
                            <a:srgbClr val="0DB39F"/>
                          </a:solidFill>
                          <a:ea typeface="Times New Roman"/>
                          <a:cs typeface="Times New Roman"/>
                        </a:rPr>
                        <a:t>Data </a:t>
                      </a:r>
                      <a:r>
                        <a:rPr lang="en-US" sz="1100" b="1" dirty="0" err="1" smtClean="0">
                          <a:solidFill>
                            <a:srgbClr val="0DB39F"/>
                          </a:solidFill>
                          <a:ea typeface="Times New Roman"/>
                          <a:cs typeface="Times New Roman"/>
                        </a:rPr>
                        <a:t>Managemen</a:t>
                      </a:r>
                      <a:r>
                        <a:rPr lang="hu-HU" sz="1100" b="1" dirty="0" smtClean="0">
                          <a:solidFill>
                            <a:srgbClr val="0DB39F"/>
                          </a:solidFill>
                          <a:ea typeface="Times New Roman"/>
                          <a:cs typeface="Times New Roman"/>
                        </a:rPr>
                        <a:t>t</a:t>
                      </a:r>
                      <a:endParaRPr lang="hu-HU" sz="1100" b="1" dirty="0">
                        <a:solidFill>
                          <a:srgbClr val="0DB39F"/>
                        </a:solidFill>
                      </a:endParaRPr>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hu-HU" sz="1100" dirty="0" err="1" smtClean="0">
                          <a:solidFill>
                            <a:schemeClr val="tx1">
                              <a:lumMod val="65000"/>
                              <a:lumOff val="35000"/>
                            </a:schemeClr>
                          </a:solidFill>
                          <a:ea typeface="Times New Roman"/>
                          <a:cs typeface="Times New Roman"/>
                        </a:rPr>
                        <a:t>Search</a:t>
                      </a:r>
                      <a:r>
                        <a:rPr lang="hu-HU" sz="1100" dirty="0" smtClean="0">
                          <a:solidFill>
                            <a:schemeClr val="tx1">
                              <a:lumMod val="65000"/>
                              <a:lumOff val="35000"/>
                            </a:schemeClr>
                          </a:solidFill>
                          <a:ea typeface="Times New Roman"/>
                          <a:cs typeface="Times New Roman"/>
                        </a:rPr>
                        <a:t> and </a:t>
                      </a:r>
                      <a:r>
                        <a:rPr lang="hu-HU" sz="1100" dirty="0" err="1" smtClean="0">
                          <a:solidFill>
                            <a:schemeClr val="tx1">
                              <a:lumMod val="65000"/>
                              <a:lumOff val="35000"/>
                            </a:schemeClr>
                          </a:solidFill>
                          <a:ea typeface="Times New Roman"/>
                          <a:cs typeface="Times New Roman"/>
                        </a:rPr>
                        <a:t>Order</a:t>
                      </a:r>
                      <a:r>
                        <a:rPr lang="hu-HU" sz="1100" dirty="0" smtClean="0">
                          <a:solidFill>
                            <a:schemeClr val="tx1">
                              <a:lumMod val="65000"/>
                              <a:lumOff val="35000"/>
                            </a:schemeClr>
                          </a:solidFill>
                          <a:ea typeface="Times New Roman"/>
                          <a:cs typeface="Times New Roman"/>
                        </a:rPr>
                        <a:t> management </a:t>
                      </a:r>
                      <a:r>
                        <a:rPr lang="hu-HU" sz="1100" dirty="0" err="1" smtClean="0">
                          <a:solidFill>
                            <a:schemeClr val="tx1">
                              <a:lumMod val="65000"/>
                              <a:lumOff val="35000"/>
                            </a:schemeClr>
                          </a:solidFill>
                          <a:ea typeface="Times New Roman"/>
                          <a:cs typeface="Times New Roman"/>
                        </a:rPr>
                        <a:t>tools</a:t>
                      </a:r>
                      <a:endParaRPr lang="hu-HU" sz="1100" dirty="0"/>
                    </a:p>
                  </a:txBody>
                  <a:tcPr marL="36000" marR="36000"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smtClean="0">
                          <a:solidFill>
                            <a:schemeClr val="tx1">
                              <a:lumMod val="65000"/>
                              <a:lumOff val="35000"/>
                            </a:schemeClr>
                          </a:solidFill>
                        </a:rPr>
                        <a:t>DIP </a:t>
                      </a:r>
                      <a:r>
                        <a:rPr lang="hu-HU" sz="1100" dirty="0" err="1" smtClean="0">
                          <a:solidFill>
                            <a:schemeClr val="tx1">
                              <a:lumMod val="65000"/>
                              <a:lumOff val="35000"/>
                            </a:schemeClr>
                          </a:solidFill>
                        </a:rPr>
                        <a:t>Creation</a:t>
                      </a:r>
                      <a:r>
                        <a:rPr lang="hu-HU" sz="1100" dirty="0" smtClean="0">
                          <a:solidFill>
                            <a:schemeClr val="tx1">
                              <a:lumMod val="65000"/>
                              <a:lumOff val="35000"/>
                            </a:schemeClr>
                          </a:solidFill>
                        </a:rPr>
                        <a:t> </a:t>
                      </a:r>
                      <a:r>
                        <a:rPr lang="hu-HU" sz="1100" dirty="0" err="1" smtClean="0">
                          <a:solidFill>
                            <a:schemeClr val="tx1">
                              <a:lumMod val="65000"/>
                              <a:lumOff val="35000"/>
                            </a:schemeClr>
                          </a:solidFill>
                        </a:rPr>
                        <a:t>tools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100" dirty="0" err="1" smtClean="0">
                          <a:solidFill>
                            <a:schemeClr val="tx1">
                              <a:lumMod val="65000"/>
                              <a:lumOff val="35000"/>
                            </a:schemeClr>
                          </a:solidFill>
                        </a:rPr>
                        <a:t>Viewers</a:t>
                      </a:r>
                      <a:endParaRPr lang="hu-HU" sz="1100" dirty="0">
                        <a:solidFill>
                          <a:schemeClr val="tx1">
                            <a:lumMod val="65000"/>
                            <a:lumOff val="35000"/>
                          </a:schemeClr>
                        </a:solidFill>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Times New Roman"/>
              </a:rPr>
              <a:t>Tools</a:t>
            </a:r>
            <a:r>
              <a:rPr lang="hu-HU" dirty="0" smtClean="0">
                <a:solidFill>
                  <a:srgbClr val="000000"/>
                </a:solidFill>
                <a:ea typeface="Times New Roman"/>
              </a:rPr>
              <a:t> and </a:t>
            </a:r>
            <a:r>
              <a:rPr lang="hu-HU" dirty="0" err="1" smtClean="0">
                <a:solidFill>
                  <a:srgbClr val="000000"/>
                </a:solidFill>
                <a:ea typeface="Times New Roman"/>
              </a:rPr>
              <a:t>Content</a:t>
            </a:r>
            <a:r>
              <a:rPr lang="hu-HU" dirty="0" smtClean="0">
                <a:solidFill>
                  <a:srgbClr val="000000"/>
                </a:solidFill>
                <a:ea typeface="Times New Roman"/>
              </a:rPr>
              <a:t> </a:t>
            </a:r>
            <a:r>
              <a:rPr lang="hu-HU" dirty="0" err="1" smtClean="0">
                <a:solidFill>
                  <a:srgbClr val="000000"/>
                </a:solidFill>
                <a:ea typeface="Times New Roman"/>
              </a:rPr>
              <a:t>formats</a:t>
            </a:r>
            <a:endParaRPr lang="en-US" dirty="0">
              <a:effectLst/>
              <a:ea typeface="Times New Roman"/>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Csoportba foglalás 1"/>
          <p:cNvGrpSpPr/>
          <p:nvPr/>
        </p:nvGrpSpPr>
        <p:grpSpPr>
          <a:xfrm>
            <a:off x="8460504" y="3619421"/>
            <a:ext cx="648000" cy="546796"/>
            <a:chOff x="8198278" y="2889050"/>
            <a:chExt cx="891936" cy="546796"/>
          </a:xfrm>
        </p:grpSpPr>
        <p:pic>
          <p:nvPicPr>
            <p:cNvPr id="301" name="Picture 4" descr="C:\Users\alfisti\AppData\Local\Microsoft\Windows\Temporary Internet Files\Content.IE5\90OG1GHQ\cubo_olap[1].png"/>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8198278" y="2889050"/>
              <a:ext cx="891936" cy="546796"/>
            </a:xfrm>
            <a:prstGeom prst="rect">
              <a:avLst/>
            </a:prstGeom>
            <a:noFill/>
            <a:ln w="6350">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302" name="Szövegdoboz 3"/>
            <p:cNvSpPr txBox="1"/>
            <p:nvPr/>
          </p:nvSpPr>
          <p:spPr>
            <a:xfrm>
              <a:off x="8204016" y="2897346"/>
              <a:ext cx="587226" cy="170360"/>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13" name="Csoportba foglalás 12"/>
          <p:cNvGrpSpPr/>
          <p:nvPr/>
        </p:nvGrpSpPr>
        <p:grpSpPr>
          <a:xfrm>
            <a:off x="8441679" y="2843431"/>
            <a:ext cx="648000" cy="404395"/>
            <a:chOff x="8163774" y="2590777"/>
            <a:chExt cx="903586" cy="404395"/>
          </a:xfrm>
        </p:grpSpPr>
        <p:grpSp>
          <p:nvGrpSpPr>
            <p:cNvPr id="294" name="Csoportba foglalás 293"/>
            <p:cNvGrpSpPr/>
            <p:nvPr/>
          </p:nvGrpSpPr>
          <p:grpSpPr>
            <a:xfrm>
              <a:off x="8163774" y="2590777"/>
              <a:ext cx="903586" cy="404395"/>
              <a:chOff x="4260292" y="1765418"/>
              <a:chExt cx="903586" cy="404395"/>
            </a:xfrm>
          </p:grpSpPr>
          <p:sp>
            <p:nvSpPr>
              <p:cNvPr id="295" name="Téglalap 29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07" name="Csoportba foglalás 306"/>
          <p:cNvGrpSpPr/>
          <p:nvPr/>
        </p:nvGrpSpPr>
        <p:grpSpPr>
          <a:xfrm>
            <a:off x="8452412" y="1628698"/>
            <a:ext cx="648000" cy="534857"/>
            <a:chOff x="4875030" y="497199"/>
            <a:chExt cx="900000" cy="534857"/>
          </a:xfrm>
        </p:grpSpPr>
        <p:pic>
          <p:nvPicPr>
            <p:cNvPr id="308" name="Kép 30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26" name="Csoportba foglalás 325"/>
          <p:cNvGrpSpPr/>
          <p:nvPr/>
        </p:nvGrpSpPr>
        <p:grpSpPr>
          <a:xfrm>
            <a:off x="8452412" y="2229888"/>
            <a:ext cx="648000" cy="541535"/>
            <a:chOff x="7010890" y="3110335"/>
            <a:chExt cx="900000" cy="541535"/>
          </a:xfrm>
        </p:grpSpPr>
        <p:pic>
          <p:nvPicPr>
            <p:cNvPr id="327" name="Kép 326"/>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329"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66" name="Jobbra nyíl 6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
        <p:nvSpPr>
          <p:cNvPr id="69" name="Szabadkézi sokszög 68">
            <a:hlinkClick r:id="rId9" action="ppaction://hlinksldjump"/>
          </p:cNvPr>
          <p:cNvSpPr/>
          <p:nvPr/>
        </p:nvSpPr>
        <p:spPr>
          <a:xfrm>
            <a:off x="4120581" y="4513345"/>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72" name="Folyamatábra: Bekötés 71">
            <a:hlinkClick r:id="rId10" action="ppaction://hlinksldjump"/>
          </p:cNvPr>
          <p:cNvSpPr>
            <a:spLocks noChangeAspect="1"/>
          </p:cNvSpPr>
          <p:nvPr/>
        </p:nvSpPr>
        <p:spPr>
          <a:xfrm flipH="1">
            <a:off x="3924873" y="486929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Lekerekített téglalap 72"/>
          <p:cNvSpPr/>
          <p:nvPr/>
        </p:nvSpPr>
        <p:spPr>
          <a:xfrm>
            <a:off x="4059564" y="4847123"/>
            <a:ext cx="768664" cy="153233"/>
          </a:xfrm>
          <a:prstGeom prst="roundRect">
            <a:avLst/>
          </a:prstGeom>
          <a:noFill/>
        </p:spPr>
        <p:txBody>
          <a:bodyPr wrap="square" lIns="36000" tIns="0" rIns="36000" bIns="0" rtlCol="0">
            <a:spAutoFit/>
          </a:bodyPr>
          <a:lstStyle/>
          <a:p>
            <a:r>
              <a:rPr lang="en-US" sz="900" dirty="0" smtClean="0">
                <a:ea typeface="Times New Roman"/>
                <a:cs typeface="Times New Roman"/>
              </a:rPr>
              <a:t>HDFS Storage</a:t>
            </a:r>
            <a:endParaRPr lang="en-US" sz="900" dirty="0">
              <a:ea typeface="Times New Roman"/>
              <a:cs typeface="Times New Roman"/>
            </a:endParaRPr>
          </a:p>
        </p:txBody>
      </p:sp>
      <p:cxnSp>
        <p:nvCxnSpPr>
          <p:cNvPr id="79" name="Egyenes összekötő 78"/>
          <p:cNvCxnSpPr/>
          <p:nvPr/>
        </p:nvCxnSpPr>
        <p:spPr>
          <a:xfrm>
            <a:off x="4896248" y="1635646"/>
            <a:ext cx="2284"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flipH="1">
            <a:off x="6600395" y="1892894"/>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1" name="Egyenes összekötő 80"/>
          <p:cNvCxnSpPr/>
          <p:nvPr/>
        </p:nvCxnSpPr>
        <p:spPr>
          <a:xfrm flipH="1">
            <a:off x="6596023" y="2504535"/>
            <a:ext cx="180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2" name="Egyenes összekötő 81"/>
          <p:cNvCxnSpPr/>
          <p:nvPr/>
        </p:nvCxnSpPr>
        <p:spPr>
          <a:xfrm flipH="1">
            <a:off x="4500389" y="4701817"/>
            <a:ext cx="396000"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84" name="Egyenes összekötő 83"/>
          <p:cNvCxnSpPr/>
          <p:nvPr/>
        </p:nvCxnSpPr>
        <p:spPr>
          <a:xfrm>
            <a:off x="4906624" y="313704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85" name="Folyamatábra: Bekötés 84">
            <a:hlinkClick r:id="rId11" action="ppaction://hlinksldjump"/>
          </p:cNvPr>
          <p:cNvSpPr>
            <a:spLocks noChangeAspect="1"/>
          </p:cNvSpPr>
          <p:nvPr/>
        </p:nvSpPr>
        <p:spPr>
          <a:xfrm flipH="1">
            <a:off x="4969781" y="294756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Lekerekített téglalap 85"/>
          <p:cNvSpPr/>
          <p:nvPr/>
        </p:nvSpPr>
        <p:spPr>
          <a:xfrm>
            <a:off x="5089944" y="2849439"/>
            <a:ext cx="110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Search</a:t>
            </a:r>
            <a:endParaRPr lang="hu-HU" sz="900" dirty="0" smtClean="0">
              <a:ea typeface="Times New Roman"/>
              <a:cs typeface="Times New Roman"/>
            </a:endParaRPr>
          </a:p>
          <a:p>
            <a:r>
              <a:rPr lang="hu-HU" sz="900" dirty="0" smtClean="0">
                <a:ea typeface="Times New Roman"/>
                <a:cs typeface="Times New Roman"/>
              </a:rPr>
              <a:t>and Display GUI</a:t>
            </a:r>
          </a:p>
        </p:txBody>
      </p:sp>
      <p:cxnSp>
        <p:nvCxnSpPr>
          <p:cNvPr id="89" name="Egyenes összekötő 88"/>
          <p:cNvCxnSpPr/>
          <p:nvPr/>
        </p:nvCxnSpPr>
        <p:spPr>
          <a:xfrm>
            <a:off x="4906624" y="3497088"/>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0" name="Folyamatábra: Bekötés 89">
            <a:hlinkClick r:id="rId12" action="ppaction://hlinksldjump"/>
          </p:cNvPr>
          <p:cNvSpPr>
            <a:spLocks noChangeAspect="1"/>
          </p:cNvSpPr>
          <p:nvPr/>
        </p:nvSpPr>
        <p:spPr>
          <a:xfrm flipH="1">
            <a:off x="4969781" y="330397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Lekerekített téglalap 90"/>
          <p:cNvSpPr/>
          <p:nvPr/>
        </p:nvSpPr>
        <p:spPr>
          <a:xfrm>
            <a:off x="5089944" y="3201387"/>
            <a:ext cx="1234524" cy="306467"/>
          </a:xfrm>
          <a:prstGeom prst="roundRect">
            <a:avLst/>
          </a:prstGeom>
          <a:noFill/>
        </p:spPr>
        <p:txBody>
          <a:bodyPr wrap="square" lIns="36000" tIns="0" rIns="36000" bIns="0" rtlCol="0">
            <a:spAutoFit/>
          </a:bodyPr>
          <a:lstStyle/>
          <a:p>
            <a:r>
              <a:rPr lang="hu-HU" sz="900" dirty="0" err="1" smtClean="0">
                <a:ea typeface="Times New Roman"/>
                <a:cs typeface="Times New Roman"/>
              </a:rPr>
              <a:t>Order</a:t>
            </a:r>
            <a:endParaRPr lang="hu-HU" sz="900" dirty="0">
              <a:ea typeface="Times New Roman"/>
              <a:cs typeface="Times New Roman"/>
            </a:endParaRPr>
          </a:p>
          <a:p>
            <a:r>
              <a:rPr lang="hu-HU" sz="900" dirty="0" smtClean="0">
                <a:ea typeface="Times New Roman"/>
                <a:cs typeface="Times New Roman"/>
              </a:rPr>
              <a:t>Management </a:t>
            </a:r>
            <a:r>
              <a:rPr lang="hu-HU" sz="900" dirty="0" err="1" smtClean="0">
                <a:ea typeface="Times New Roman"/>
                <a:cs typeface="Times New Roman"/>
              </a:rPr>
              <a:t>Tool</a:t>
            </a:r>
            <a:endParaRPr lang="hu-HU" sz="900" dirty="0" smtClean="0">
              <a:ea typeface="Times New Roman"/>
              <a:cs typeface="Times New Roman"/>
            </a:endParaRPr>
          </a:p>
        </p:txBody>
      </p:sp>
      <p:cxnSp>
        <p:nvCxnSpPr>
          <p:cNvPr id="92" name="Egyenes összekötő 91"/>
          <p:cNvCxnSpPr/>
          <p:nvPr/>
        </p:nvCxnSpPr>
        <p:spPr>
          <a:xfrm>
            <a:off x="4908187" y="4264900"/>
            <a:ext cx="115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3" name="Folyamatábra: Bekötés 92">
            <a:hlinkClick r:id="rId13" action="ppaction://hlinksldjump"/>
          </p:cNvPr>
          <p:cNvSpPr>
            <a:spLocks noChangeAspect="1"/>
          </p:cNvSpPr>
          <p:nvPr/>
        </p:nvSpPr>
        <p:spPr>
          <a:xfrm flipH="1">
            <a:off x="4971344" y="41077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Lekerekített téglalap 93"/>
          <p:cNvSpPr/>
          <p:nvPr/>
        </p:nvSpPr>
        <p:spPr>
          <a:xfrm>
            <a:off x="5091507" y="4120749"/>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GeoServer</a:t>
            </a:r>
            <a:endParaRPr lang="hu-HU" sz="900" dirty="0" smtClean="0">
              <a:ea typeface="Times New Roman"/>
              <a:cs typeface="Times New Roman"/>
            </a:endParaRPr>
          </a:p>
        </p:txBody>
      </p:sp>
      <p:cxnSp>
        <p:nvCxnSpPr>
          <p:cNvPr id="95" name="Egyenes összekötő 94"/>
          <p:cNvCxnSpPr/>
          <p:nvPr/>
        </p:nvCxnSpPr>
        <p:spPr>
          <a:xfrm>
            <a:off x="690840" y="4070209"/>
            <a:ext cx="61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96" name="Folyamatábra: Bekötés 95">
            <a:hlinkClick r:id="rId14" action="ppaction://hlinksldjump"/>
          </p:cNvPr>
          <p:cNvSpPr>
            <a:spLocks noChangeAspect="1"/>
          </p:cNvSpPr>
          <p:nvPr/>
        </p:nvSpPr>
        <p:spPr>
          <a:xfrm flipH="1">
            <a:off x="771478" y="39130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Lekerekített téglalap 96"/>
          <p:cNvSpPr/>
          <p:nvPr/>
        </p:nvSpPr>
        <p:spPr>
          <a:xfrm>
            <a:off x="883690" y="3926058"/>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98" name="Egyenes összekötő 97"/>
          <p:cNvCxnSpPr/>
          <p:nvPr/>
        </p:nvCxnSpPr>
        <p:spPr>
          <a:xfrm>
            <a:off x="4906624" y="488911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99" name="Folyamatábra: Bekötés 98">
            <a:hlinkClick r:id="rId15" action="ppaction://hlinksldjump"/>
          </p:cNvPr>
          <p:cNvSpPr>
            <a:spLocks noChangeAspect="1"/>
          </p:cNvSpPr>
          <p:nvPr/>
        </p:nvSpPr>
        <p:spPr>
          <a:xfrm flipH="1">
            <a:off x="4969781" y="473199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Lekerekített téglalap 99"/>
          <p:cNvSpPr/>
          <p:nvPr/>
        </p:nvSpPr>
        <p:spPr>
          <a:xfrm>
            <a:off x="5089944" y="4744968"/>
            <a:ext cx="1234524" cy="153233"/>
          </a:xfrm>
          <a:prstGeom prst="roundRect">
            <a:avLst/>
          </a:prstGeom>
          <a:noFill/>
        </p:spPr>
        <p:txBody>
          <a:bodyPr wrap="square" lIns="36000" tIns="0" rIns="36000" bIns="0" rtlCol="0">
            <a:spAutoFit/>
          </a:bodyPr>
          <a:lstStyle/>
          <a:p>
            <a:r>
              <a:rPr lang="hu-HU" sz="900" dirty="0" smtClean="0">
                <a:ea typeface="Times New Roman"/>
                <a:cs typeface="Times New Roman"/>
              </a:rPr>
              <a:t>E-ARK Web </a:t>
            </a:r>
            <a:r>
              <a:rPr lang="hu-HU" sz="900" dirty="0" err="1" smtClean="0">
                <a:ea typeface="Times New Roman"/>
                <a:cs typeface="Times New Roman"/>
              </a:rPr>
              <a:t>Search</a:t>
            </a:r>
            <a:r>
              <a:rPr lang="hu-HU" sz="900" dirty="0" smtClean="0">
                <a:ea typeface="Times New Roman"/>
                <a:cs typeface="Times New Roman"/>
              </a:rPr>
              <a:t> </a:t>
            </a:r>
          </a:p>
        </p:txBody>
      </p:sp>
      <p:cxnSp>
        <p:nvCxnSpPr>
          <p:cNvPr id="101" name="Egyenes összekötő 100"/>
          <p:cNvCxnSpPr/>
          <p:nvPr/>
        </p:nvCxnSpPr>
        <p:spPr>
          <a:xfrm>
            <a:off x="4906624" y="4635669"/>
            <a:ext cx="115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02" name="Folyamatábra: Bekötés 101">
            <a:hlinkClick r:id="rId16" action="ppaction://hlinksldjump"/>
          </p:cNvPr>
          <p:cNvSpPr>
            <a:spLocks noChangeAspect="1"/>
          </p:cNvSpPr>
          <p:nvPr/>
        </p:nvSpPr>
        <p:spPr>
          <a:xfrm flipH="1">
            <a:off x="4969781" y="447854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Lekerekített téglalap 102"/>
          <p:cNvSpPr/>
          <p:nvPr/>
        </p:nvSpPr>
        <p:spPr>
          <a:xfrm>
            <a:off x="5089944" y="4491518"/>
            <a:ext cx="1104524" cy="153233"/>
          </a:xfrm>
          <a:prstGeom prst="roundRect">
            <a:avLst/>
          </a:prstGeom>
          <a:noFill/>
        </p:spPr>
        <p:txBody>
          <a:bodyPr wrap="square" lIns="36000" tIns="0" rIns="36000" bIns="0" rtlCol="0">
            <a:spAutoFit/>
          </a:bodyPr>
          <a:lstStyle/>
          <a:p>
            <a:r>
              <a:rPr lang="hu-HU" sz="900" dirty="0" err="1" smtClean="0">
                <a:ea typeface="Times New Roman"/>
                <a:cs typeface="Times New Roman"/>
              </a:rPr>
              <a:t>Lily</a:t>
            </a:r>
            <a:r>
              <a:rPr lang="hu-HU" sz="900" dirty="0" smtClean="0">
                <a:ea typeface="Times New Roman"/>
                <a:cs typeface="Times New Roman"/>
              </a:rPr>
              <a:t> – Ingest</a:t>
            </a:r>
          </a:p>
        </p:txBody>
      </p:sp>
      <p:cxnSp>
        <p:nvCxnSpPr>
          <p:cNvPr id="107" name="Egyenes összekötő 106"/>
          <p:cNvCxnSpPr/>
          <p:nvPr/>
        </p:nvCxnSpPr>
        <p:spPr>
          <a:xfrm flipH="1">
            <a:off x="6051364" y="1635646"/>
            <a:ext cx="7260" cy="3456384"/>
          </a:xfrm>
          <a:prstGeom prst="line">
            <a:avLst/>
          </a:prstGeom>
        </p:spPr>
        <p:style>
          <a:lnRef idx="1">
            <a:schemeClr val="accent1"/>
          </a:lnRef>
          <a:fillRef idx="0">
            <a:schemeClr val="accent1"/>
          </a:fillRef>
          <a:effectRef idx="0">
            <a:schemeClr val="accent1"/>
          </a:effectRef>
          <a:fontRef idx="minor">
            <a:schemeClr val="tx1"/>
          </a:fontRef>
        </p:style>
      </p:cxnSp>
      <p:sp>
        <p:nvSpPr>
          <p:cNvPr id="108" name="Szabadkézi sokszög 107">
            <a:hlinkClick r:id="rId9" action="ppaction://hlinksldjump"/>
          </p:cNvPr>
          <p:cNvSpPr/>
          <p:nvPr/>
        </p:nvSpPr>
        <p:spPr>
          <a:xfrm>
            <a:off x="6796316" y="173642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t>
            </a:r>
            <a:r>
              <a:rPr lang="hu-HU" sz="900" dirty="0" smtClean="0">
                <a:solidFill>
                  <a:schemeClr val="tx1"/>
                </a:solidFill>
              </a:rPr>
              <a:t>D</a:t>
            </a:r>
            <a:r>
              <a:rPr lang="en-US" sz="900" dirty="0" smtClean="0">
                <a:solidFill>
                  <a:schemeClr val="tx1"/>
                </a:solidFill>
              </a:rPr>
              <a:t>IP</a:t>
            </a:r>
            <a:endParaRPr lang="en-US" sz="900" b="0" kern="1200" dirty="0">
              <a:solidFill>
                <a:schemeClr val="tx1"/>
              </a:solidFill>
            </a:endParaRPr>
          </a:p>
        </p:txBody>
      </p:sp>
      <p:sp>
        <p:nvSpPr>
          <p:cNvPr id="109" name="Szabadkézi sokszög 108">
            <a:hlinkClick r:id="rId9" action="ppaction://hlinksldjump"/>
          </p:cNvPr>
          <p:cNvSpPr/>
          <p:nvPr/>
        </p:nvSpPr>
        <p:spPr>
          <a:xfrm>
            <a:off x="6796316" y="2347102"/>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sp>
        <p:nvSpPr>
          <p:cNvPr id="110" name="Szabadkézi sokszög 109">
            <a:hlinkClick r:id="rId9" action="ppaction://hlinksldjump"/>
          </p:cNvPr>
          <p:cNvSpPr/>
          <p:nvPr/>
        </p:nvSpPr>
        <p:spPr>
          <a:xfrm>
            <a:off x="6804408" y="455354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800100">
              <a:lnSpc>
                <a:spcPct val="90000"/>
              </a:lnSpc>
              <a:spcBef>
                <a:spcPct val="0"/>
              </a:spcBef>
              <a:spcAft>
                <a:spcPct val="35000"/>
              </a:spcAft>
            </a:pPr>
            <a:r>
              <a:rPr lang="en-US" sz="900" dirty="0">
                <a:solidFill>
                  <a:schemeClr val="tx1"/>
                </a:solidFill>
              </a:rPr>
              <a:t>E-ARK </a:t>
            </a:r>
            <a:r>
              <a:rPr lang="hu-HU" sz="900" dirty="0">
                <a:solidFill>
                  <a:schemeClr val="tx1"/>
                </a:solidFill>
              </a:rPr>
              <a:t>D</a:t>
            </a:r>
            <a:r>
              <a:rPr lang="en-US" sz="900" dirty="0">
                <a:solidFill>
                  <a:schemeClr val="tx1"/>
                </a:solidFill>
              </a:rPr>
              <a:t>IP</a:t>
            </a:r>
          </a:p>
        </p:txBody>
      </p:sp>
      <p:cxnSp>
        <p:nvCxnSpPr>
          <p:cNvPr id="114" name="Egyenes összekötő 113"/>
          <p:cNvCxnSpPr/>
          <p:nvPr/>
        </p:nvCxnSpPr>
        <p:spPr>
          <a:xfrm>
            <a:off x="6056340" y="4707451"/>
            <a:ext cx="756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15" name="Folyamatábra: Bekötés 114">
            <a:hlinkClick r:id="rId17" action="ppaction://hlinksldjump"/>
          </p:cNvPr>
          <p:cNvSpPr>
            <a:spLocks noChangeAspect="1"/>
          </p:cNvSpPr>
          <p:nvPr/>
        </p:nvSpPr>
        <p:spPr>
          <a:xfrm flipH="1">
            <a:off x="6123481" y="4525242"/>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Lekerekített téglalap 115"/>
          <p:cNvSpPr/>
          <p:nvPr/>
        </p:nvSpPr>
        <p:spPr>
          <a:xfrm>
            <a:off x="6237096" y="4427114"/>
            <a:ext cx="831728" cy="306467"/>
          </a:xfrm>
          <a:prstGeom prst="roundRect">
            <a:avLst/>
          </a:prstGeom>
          <a:noFill/>
        </p:spPr>
        <p:txBody>
          <a:bodyPr wrap="square" lIns="36000" tIns="0" rIns="36000" bIns="0" rtlCol="0">
            <a:spAutoFit/>
          </a:bodyPr>
          <a:lstStyle/>
          <a:p>
            <a:r>
              <a:rPr lang="hu-HU" sz="900" dirty="0" smtClean="0">
                <a:ea typeface="Times New Roman"/>
                <a:cs typeface="Times New Roman"/>
              </a:rPr>
              <a:t>AIP2DIP </a:t>
            </a:r>
            <a:r>
              <a:rPr lang="hu-HU" sz="900" dirty="0" err="1" smtClean="0">
                <a:ea typeface="Times New Roman"/>
                <a:cs typeface="Times New Roman"/>
              </a:rPr>
              <a:t>Converter</a:t>
            </a:r>
            <a:r>
              <a:rPr lang="hu-HU" sz="900" dirty="0" smtClean="0">
                <a:ea typeface="Times New Roman"/>
                <a:cs typeface="Times New Roman"/>
              </a:rPr>
              <a:t> </a:t>
            </a:r>
          </a:p>
        </p:txBody>
      </p:sp>
      <p:cxnSp>
        <p:nvCxnSpPr>
          <p:cNvPr id="117" name="Egyenes összekötő 116"/>
          <p:cNvCxnSpPr/>
          <p:nvPr/>
        </p:nvCxnSpPr>
        <p:spPr>
          <a:xfrm flipH="1">
            <a:off x="7372340" y="1635646"/>
            <a:ext cx="7972"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Egyenes összekötő 117"/>
          <p:cNvCxnSpPr/>
          <p:nvPr/>
        </p:nvCxnSpPr>
        <p:spPr>
          <a:xfrm flipH="1">
            <a:off x="7164312" y="1886828"/>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19" name="Egyenes összekötő 118"/>
          <p:cNvCxnSpPr/>
          <p:nvPr/>
        </p:nvCxnSpPr>
        <p:spPr>
          <a:xfrm flipH="1">
            <a:off x="7159940" y="2514512"/>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p:nvPr/>
        </p:nvCxnSpPr>
        <p:spPr>
          <a:xfrm>
            <a:off x="7372508" y="3456628"/>
            <a:ext cx="1080000" cy="8316"/>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1" name="Folyamatábra: Bekötés 120">
            <a:hlinkClick r:id="rId18" action="ppaction://hlinksldjump"/>
          </p:cNvPr>
          <p:cNvSpPr>
            <a:spLocks noChangeAspect="1"/>
          </p:cNvSpPr>
          <p:nvPr/>
        </p:nvSpPr>
        <p:spPr>
          <a:xfrm flipH="1">
            <a:off x="7447741" y="329949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Lekerekített téglalap 121"/>
          <p:cNvSpPr/>
          <p:nvPr/>
        </p:nvSpPr>
        <p:spPr>
          <a:xfrm>
            <a:off x="7571900" y="3299102"/>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23" name="Egyenes összekötő 122"/>
          <p:cNvCxnSpPr/>
          <p:nvPr/>
        </p:nvCxnSpPr>
        <p:spPr>
          <a:xfrm>
            <a:off x="7372340" y="2715766"/>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24" name="Folyamatábra: Bekötés 123">
            <a:hlinkClick r:id="rId19" action="ppaction://hlinksldjump"/>
          </p:cNvPr>
          <p:cNvSpPr>
            <a:spLocks noChangeAspect="1"/>
          </p:cNvSpPr>
          <p:nvPr/>
        </p:nvSpPr>
        <p:spPr>
          <a:xfrm flipH="1">
            <a:off x="7447573" y="254278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Lekerekített téglalap 124"/>
          <p:cNvSpPr/>
          <p:nvPr/>
        </p:nvSpPr>
        <p:spPr>
          <a:xfrm>
            <a:off x="7580972" y="2438827"/>
            <a:ext cx="982768" cy="306467"/>
          </a:xfrm>
          <a:prstGeom prst="roundRect">
            <a:avLst/>
          </a:prstGeom>
          <a:noFill/>
        </p:spPr>
        <p:txBody>
          <a:bodyPr wrap="square" lIns="36000" tIns="0" rIns="36000" bIns="0" rtlCol="0">
            <a:spAutoFit/>
          </a:bodyPr>
          <a:lstStyle/>
          <a:p>
            <a:r>
              <a:rPr lang="hu-HU" sz="900" dirty="0" smtClean="0">
                <a:ea typeface="Times New Roman"/>
                <a:cs typeface="Times New Roman"/>
              </a:rPr>
              <a:t>CMIS </a:t>
            </a:r>
            <a:r>
              <a:rPr lang="hu-HU" sz="900" dirty="0" err="1" smtClean="0">
                <a:ea typeface="Times New Roman"/>
                <a:cs typeface="Times New Roman"/>
              </a:rPr>
              <a:t>Portal</a:t>
            </a:r>
            <a:r>
              <a:rPr lang="hu-HU" sz="900" dirty="0">
                <a:ea typeface="Times New Roman"/>
                <a:cs typeface="Times New Roman"/>
              </a:rPr>
              <a:t> </a:t>
            </a:r>
            <a:r>
              <a:rPr lang="hu-HU" sz="900" dirty="0" smtClean="0">
                <a:ea typeface="Times New Roman"/>
                <a:cs typeface="Times New Roman"/>
              </a:rPr>
              <a:t> </a:t>
            </a:r>
            <a:r>
              <a:rPr lang="hu-HU" sz="900" dirty="0" err="1" smtClean="0">
                <a:ea typeface="Times New Roman"/>
                <a:cs typeface="Times New Roman"/>
              </a:rPr>
              <a:t>Viewer</a:t>
            </a:r>
            <a:endParaRPr lang="hu-HU" sz="900" dirty="0" smtClean="0">
              <a:ea typeface="Times New Roman"/>
              <a:cs typeface="Times New Roman"/>
            </a:endParaRPr>
          </a:p>
        </p:txBody>
      </p:sp>
      <p:grpSp>
        <p:nvGrpSpPr>
          <p:cNvPr id="11" name="Csoportba foglalás 10"/>
          <p:cNvGrpSpPr>
            <a:grpSpLocks/>
          </p:cNvGrpSpPr>
          <p:nvPr/>
        </p:nvGrpSpPr>
        <p:grpSpPr>
          <a:xfrm>
            <a:off x="8442718" y="3266402"/>
            <a:ext cx="648000" cy="288000"/>
            <a:chOff x="8172400" y="1519097"/>
            <a:chExt cx="903600" cy="548597"/>
          </a:xfrm>
        </p:grpSpPr>
        <p:sp>
          <p:nvSpPr>
            <p:cNvPr id="126" name="Téglalap 125"/>
            <p:cNvSpPr/>
            <p:nvPr/>
          </p:nvSpPr>
          <p:spPr>
            <a:xfrm>
              <a:off x="8172400" y="1519097"/>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650"/>
            </a:p>
          </p:txBody>
        </p:sp>
        <p:sp>
          <p:nvSpPr>
            <p:cNvPr id="128" name="Szövegdoboz 3"/>
            <p:cNvSpPr txBox="1"/>
            <p:nvPr/>
          </p:nvSpPr>
          <p:spPr>
            <a:xfrm>
              <a:off x="8302583" y="1529759"/>
              <a:ext cx="750850" cy="151848"/>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spcAft>
                  <a:spcPts val="1000"/>
                </a:spcAft>
              </a:pPr>
              <a:r>
                <a:rPr lang="hu-HU" sz="900" b="1" dirty="0" smtClean="0">
                  <a:solidFill>
                    <a:srgbClr val="960000"/>
                  </a:solidFill>
                  <a:ea typeface="Calibri"/>
                  <a:cs typeface="Times New Roman"/>
                </a:rPr>
                <a:t>EAD</a:t>
              </a:r>
              <a:r>
                <a:rPr lang="hu-HU" sz="800" b="1" dirty="0">
                  <a:solidFill>
                    <a:srgbClr val="960000"/>
                  </a:solidFill>
                  <a:ea typeface="Calibri"/>
                  <a:cs typeface="Times New Roman"/>
                </a:rPr>
                <a:t> </a:t>
              </a:r>
              <a:r>
                <a:rPr lang="hu-HU" sz="700" b="1" dirty="0" err="1" smtClean="0">
                  <a:solidFill>
                    <a:srgbClr val="960000"/>
                  </a:solidFill>
                  <a:ea typeface="Calibri"/>
                  <a:cs typeface="Times New Roman"/>
                </a:rPr>
                <a:t>Metadata</a:t>
              </a:r>
              <a:endParaRPr lang="en-US" sz="700" b="1" dirty="0">
                <a:effectLst/>
                <a:ea typeface="Calibri"/>
                <a:cs typeface="Times New Roman"/>
              </a:endParaRPr>
            </a:p>
          </p:txBody>
        </p:sp>
      </p:grpSp>
      <p:cxnSp>
        <p:nvCxnSpPr>
          <p:cNvPr id="130" name="Egyenes összekötő 129"/>
          <p:cNvCxnSpPr/>
          <p:nvPr/>
        </p:nvCxnSpPr>
        <p:spPr>
          <a:xfrm>
            <a:off x="7380432" y="1894195"/>
            <a:ext cx="1080000" cy="6347"/>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1" name="Folyamatábra: Bekötés 130">
            <a:hlinkClick r:id="rId20" action="ppaction://hlinksldjump"/>
          </p:cNvPr>
          <p:cNvSpPr>
            <a:spLocks noChangeAspect="1"/>
          </p:cNvSpPr>
          <p:nvPr/>
        </p:nvSpPr>
        <p:spPr>
          <a:xfrm flipH="1">
            <a:off x="7447573" y="171279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Lekerekített téglalap 131"/>
          <p:cNvSpPr/>
          <p:nvPr/>
        </p:nvSpPr>
        <p:spPr>
          <a:xfrm>
            <a:off x="7572879" y="1600745"/>
            <a:ext cx="974677" cy="306467"/>
          </a:xfrm>
          <a:prstGeom prst="roundRect">
            <a:avLst/>
          </a:prstGeom>
          <a:noFill/>
        </p:spPr>
        <p:txBody>
          <a:bodyPr wrap="square" lIns="36000" tIns="0" rIns="36000" bIns="0" rtlCol="0">
            <a:spAutoFit/>
          </a:bodyPr>
          <a:lstStyle/>
          <a:p>
            <a:r>
              <a:rPr lang="hu-HU" sz="900" dirty="0" smtClean="0">
                <a:ea typeface="Times New Roman"/>
                <a:cs typeface="Times New Roman"/>
              </a:rPr>
              <a:t>DB </a:t>
            </a:r>
            <a:r>
              <a:rPr lang="hu-HU" sz="900" dirty="0" err="1" smtClean="0">
                <a:ea typeface="Times New Roman"/>
                <a:cs typeface="Times New Roman"/>
              </a:rPr>
              <a:t>Visualisation</a:t>
            </a:r>
            <a:r>
              <a:rPr lang="hu-HU" sz="900" dirty="0" smtClean="0">
                <a:ea typeface="Times New Roman"/>
                <a:cs typeface="Times New Roman"/>
              </a:rPr>
              <a:t> </a:t>
            </a:r>
            <a:r>
              <a:rPr lang="hu-HU" sz="900" dirty="0" err="1" smtClean="0">
                <a:ea typeface="Times New Roman"/>
                <a:cs typeface="Times New Roman"/>
              </a:rPr>
              <a:t>Toolkit</a:t>
            </a:r>
            <a:r>
              <a:rPr lang="hu-HU" sz="900" dirty="0" smtClean="0">
                <a:ea typeface="Times New Roman"/>
                <a:cs typeface="Times New Roman"/>
              </a:rPr>
              <a:t> </a:t>
            </a:r>
          </a:p>
        </p:txBody>
      </p:sp>
      <p:cxnSp>
        <p:nvCxnSpPr>
          <p:cNvPr id="133" name="Egyenes összekötő 132"/>
          <p:cNvCxnSpPr/>
          <p:nvPr/>
        </p:nvCxnSpPr>
        <p:spPr>
          <a:xfrm flipV="1">
            <a:off x="7372340" y="2403702"/>
            <a:ext cx="1080000" cy="0"/>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4" name="Folyamatábra: Bekötés 133">
            <a:hlinkClick r:id="rId18" action="ppaction://hlinksldjump"/>
          </p:cNvPr>
          <p:cNvSpPr>
            <a:spLocks noChangeAspect="1"/>
          </p:cNvSpPr>
          <p:nvPr/>
        </p:nvSpPr>
        <p:spPr>
          <a:xfrm flipH="1">
            <a:off x="7447573" y="224545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Lekerekített téglalap 134"/>
          <p:cNvSpPr/>
          <p:nvPr/>
        </p:nvSpPr>
        <p:spPr>
          <a:xfrm>
            <a:off x="7580024" y="2258685"/>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36" name="Egyenes összekötő 135"/>
          <p:cNvCxnSpPr/>
          <p:nvPr/>
        </p:nvCxnSpPr>
        <p:spPr>
          <a:xfrm flipV="1">
            <a:off x="7380432" y="3051566"/>
            <a:ext cx="1080000" cy="1018"/>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37" name="Folyamatábra: Bekötés 136">
            <a:hlinkClick r:id="rId18" action="ppaction://hlinksldjump"/>
          </p:cNvPr>
          <p:cNvSpPr>
            <a:spLocks noChangeAspect="1"/>
          </p:cNvSpPr>
          <p:nvPr/>
        </p:nvSpPr>
        <p:spPr>
          <a:xfrm flipH="1">
            <a:off x="7455665" y="288736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Lekerekített téglalap 137"/>
          <p:cNvSpPr/>
          <p:nvPr/>
        </p:nvSpPr>
        <p:spPr>
          <a:xfrm>
            <a:off x="7587916" y="2900341"/>
            <a:ext cx="1104524" cy="153233"/>
          </a:xfrm>
          <a:prstGeom prst="roundRect">
            <a:avLst/>
          </a:prstGeom>
          <a:noFill/>
        </p:spPr>
        <p:txBody>
          <a:bodyPr wrap="square" lIns="36000" tIns="0" rIns="36000" bIns="0" rtlCol="0">
            <a:spAutoFit/>
          </a:bodyPr>
          <a:lstStyle/>
          <a:p>
            <a:r>
              <a:rPr lang="hu-HU" sz="900" dirty="0" smtClean="0">
                <a:ea typeface="Times New Roman"/>
                <a:cs typeface="Times New Roman"/>
              </a:rPr>
              <a:t>IP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56" name="Egyenes összekötő 155"/>
          <p:cNvCxnSpPr/>
          <p:nvPr/>
        </p:nvCxnSpPr>
        <p:spPr>
          <a:xfrm flipH="1">
            <a:off x="7164312" y="4721779"/>
            <a:ext cx="216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57" name="Egyenes összekötő 156"/>
          <p:cNvCxnSpPr/>
          <p:nvPr/>
        </p:nvCxnSpPr>
        <p:spPr>
          <a:xfrm>
            <a:off x="7372340" y="3883347"/>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58" name="Folyamatábra: Bekötés 157">
            <a:hlinkClick r:id="rId21" action="ppaction://hlinksldjump"/>
          </p:cNvPr>
          <p:cNvSpPr>
            <a:spLocks noChangeAspect="1"/>
          </p:cNvSpPr>
          <p:nvPr/>
        </p:nvSpPr>
        <p:spPr>
          <a:xfrm flipH="1">
            <a:off x="7447573" y="37023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Lekerekített téglalap 161"/>
          <p:cNvSpPr/>
          <p:nvPr/>
        </p:nvSpPr>
        <p:spPr>
          <a:xfrm>
            <a:off x="7580272" y="3595315"/>
            <a:ext cx="711988" cy="306467"/>
          </a:xfrm>
          <a:prstGeom prst="roundRect">
            <a:avLst/>
          </a:prstGeom>
          <a:noFill/>
        </p:spPr>
        <p:txBody>
          <a:bodyPr wrap="square" lIns="36000" tIns="0" rIns="36000" bIns="0" rtlCol="0">
            <a:spAutoFit/>
          </a:bodyPr>
          <a:lstStyle/>
          <a:p>
            <a:r>
              <a:rPr lang="hu-HU" sz="900" dirty="0" smtClean="0">
                <a:ea typeface="Times New Roman"/>
                <a:cs typeface="Times New Roman"/>
              </a:rPr>
              <a:t>Oracle OLAP </a:t>
            </a:r>
            <a:r>
              <a:rPr lang="hu-HU" sz="900" dirty="0" err="1" smtClean="0">
                <a:ea typeface="Times New Roman"/>
                <a:cs typeface="Times New Roman"/>
              </a:rPr>
              <a:t>Viewer</a:t>
            </a:r>
            <a:endParaRPr lang="hu-HU" sz="900" dirty="0" smtClean="0">
              <a:ea typeface="Times New Roman"/>
              <a:cs typeface="Times New Roman"/>
            </a:endParaRPr>
          </a:p>
        </p:txBody>
      </p:sp>
      <p:cxnSp>
        <p:nvCxnSpPr>
          <p:cNvPr id="166" name="Egyenes összekötő 165"/>
          <p:cNvCxnSpPr/>
          <p:nvPr/>
        </p:nvCxnSpPr>
        <p:spPr>
          <a:xfrm>
            <a:off x="7372340" y="4273300"/>
            <a:ext cx="1080000" cy="2674"/>
          </a:xfrm>
          <a:prstGeom prst="line">
            <a:avLst/>
          </a:prstGeom>
          <a:ln w="12700">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67" name="Folyamatábra: Bekötés 166">
            <a:hlinkClick r:id="rId14" action="ppaction://hlinksldjump"/>
          </p:cNvPr>
          <p:cNvSpPr>
            <a:spLocks noChangeAspect="1"/>
          </p:cNvSpPr>
          <p:nvPr/>
        </p:nvSpPr>
        <p:spPr>
          <a:xfrm flipH="1">
            <a:off x="7447573" y="411617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Lekerekített téglalap 167"/>
          <p:cNvSpPr/>
          <p:nvPr/>
        </p:nvSpPr>
        <p:spPr>
          <a:xfrm>
            <a:off x="7579824" y="4121057"/>
            <a:ext cx="830837" cy="153233"/>
          </a:xfrm>
          <a:prstGeom prst="roundRect">
            <a:avLst/>
          </a:prstGeom>
          <a:noFill/>
        </p:spPr>
        <p:txBody>
          <a:bodyPr wrap="square" lIns="36000" tIns="0" rIns="36000" bIns="0" rtlCol="0">
            <a:spAutoFit/>
          </a:bodyPr>
          <a:lstStyle/>
          <a:p>
            <a:r>
              <a:rPr lang="hu-HU" sz="900" dirty="0" smtClean="0">
                <a:ea typeface="Times New Roman"/>
                <a:cs typeface="Times New Roman"/>
              </a:rPr>
              <a:t>QGIS</a:t>
            </a:r>
          </a:p>
        </p:txBody>
      </p:sp>
      <p:cxnSp>
        <p:nvCxnSpPr>
          <p:cNvPr id="169" name="Egyenes összekötő 168"/>
          <p:cNvCxnSpPr/>
          <p:nvPr/>
        </p:nvCxnSpPr>
        <p:spPr>
          <a:xfrm>
            <a:off x="7372340" y="4717486"/>
            <a:ext cx="1080000" cy="2674"/>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170" name="Folyamatábra: Bekötés 169">
            <a:hlinkClick r:id="rId22" action="ppaction://hlinksldjump"/>
          </p:cNvPr>
          <p:cNvSpPr>
            <a:spLocks noChangeAspect="1"/>
          </p:cNvSpPr>
          <p:nvPr/>
        </p:nvSpPr>
        <p:spPr>
          <a:xfrm flipH="1">
            <a:off x="7447573" y="456035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Lekerekített téglalap 170"/>
          <p:cNvSpPr/>
          <p:nvPr/>
        </p:nvSpPr>
        <p:spPr>
          <a:xfrm>
            <a:off x="7579824" y="4565243"/>
            <a:ext cx="1280288" cy="153233"/>
          </a:xfrm>
          <a:prstGeom prst="roundRect">
            <a:avLst/>
          </a:prstGeom>
          <a:noFill/>
        </p:spPr>
        <p:txBody>
          <a:bodyPr wrap="square" lIns="36000" tIns="0" rIns="36000" bIns="0" rtlCol="0">
            <a:spAutoFit/>
          </a:bodyPr>
          <a:lstStyle/>
          <a:p>
            <a:r>
              <a:rPr lang="hu-HU" sz="900" dirty="0" err="1" smtClean="0">
                <a:ea typeface="Times New Roman"/>
                <a:cs typeface="Times New Roman"/>
              </a:rPr>
              <a:t>Peripleo</a:t>
            </a:r>
            <a:endParaRPr lang="hu-HU" sz="900" dirty="0" smtClean="0">
              <a:ea typeface="Times New Roman"/>
              <a:cs typeface="Times New Roman"/>
            </a:endParaRPr>
          </a:p>
        </p:txBody>
      </p:sp>
      <p:cxnSp>
        <p:nvCxnSpPr>
          <p:cNvPr id="220" name="Egyenes összekötő 219"/>
          <p:cNvCxnSpPr/>
          <p:nvPr/>
        </p:nvCxnSpPr>
        <p:spPr>
          <a:xfrm flipV="1">
            <a:off x="2035818" y="1880298"/>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1" name="Folyamatábra: Bekötés 220">
            <a:hlinkClick r:id="rId23" action="ppaction://hlinksldjump"/>
          </p:cNvPr>
          <p:cNvSpPr>
            <a:spLocks noChangeAspect="1"/>
          </p:cNvSpPr>
          <p:nvPr/>
        </p:nvSpPr>
        <p:spPr>
          <a:xfrm flipH="1">
            <a:off x="2112691" y="171560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Lekerekített téglalap 221"/>
          <p:cNvSpPr/>
          <p:nvPr/>
        </p:nvSpPr>
        <p:spPr>
          <a:xfrm>
            <a:off x="2250881" y="1728196"/>
            <a:ext cx="587318" cy="153233"/>
          </a:xfrm>
          <a:prstGeom prst="roundRect">
            <a:avLst/>
          </a:prstGeom>
          <a:noFill/>
        </p:spPr>
        <p:txBody>
          <a:bodyPr wrap="square" lIns="36000" tIns="0" rIns="36000" bIns="0" rtlCol="0">
            <a:spAutoFit/>
          </a:bodyPr>
          <a:lstStyle/>
          <a:p>
            <a:r>
              <a:rPr lang="en-US" sz="900" dirty="0" smtClean="0">
                <a:ea typeface="Times New Roman"/>
                <a:cs typeface="Times New Roman"/>
              </a:rPr>
              <a:t>RODA-In</a:t>
            </a:r>
            <a:endParaRPr lang="en-US" sz="900" dirty="0">
              <a:ea typeface="Times New Roman"/>
              <a:cs typeface="Times New Roman"/>
            </a:endParaRPr>
          </a:p>
        </p:txBody>
      </p:sp>
      <p:sp>
        <p:nvSpPr>
          <p:cNvPr id="223" name="Szabadkézi sokszög 222">
            <a:hlinkClick r:id="rId9" action="ppaction://hlinksldjump"/>
          </p:cNvPr>
          <p:cNvSpPr/>
          <p:nvPr/>
        </p:nvSpPr>
        <p:spPr>
          <a:xfrm>
            <a:off x="2834817" y="1732499"/>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24" name="Egyenes összekötő 223"/>
          <p:cNvCxnSpPr/>
          <p:nvPr/>
        </p:nvCxnSpPr>
        <p:spPr>
          <a:xfrm>
            <a:off x="2036818" y="1635646"/>
            <a:ext cx="0" cy="3456384"/>
          </a:xfrm>
          <a:prstGeom prst="line">
            <a:avLst/>
          </a:prstGeom>
        </p:spPr>
        <p:style>
          <a:lnRef idx="1">
            <a:schemeClr val="accent1"/>
          </a:lnRef>
          <a:fillRef idx="0">
            <a:schemeClr val="accent1"/>
          </a:fillRef>
          <a:effectRef idx="0">
            <a:schemeClr val="accent1"/>
          </a:effectRef>
          <a:fontRef idx="minor">
            <a:schemeClr val="tx1"/>
          </a:fontRef>
        </p:style>
      </p:cxnSp>
      <p:cxnSp>
        <p:nvCxnSpPr>
          <p:cNvPr id="225" name="Egyenes összekötő 224"/>
          <p:cNvCxnSpPr/>
          <p:nvPr/>
        </p:nvCxnSpPr>
        <p:spPr>
          <a:xfrm flipV="1">
            <a:off x="2035818" y="2505332"/>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26" name="Folyamatábra: Bekötés 225">
            <a:hlinkClick r:id="rId24" action="ppaction://hlinksldjump"/>
          </p:cNvPr>
          <p:cNvSpPr>
            <a:spLocks noChangeAspect="1"/>
          </p:cNvSpPr>
          <p:nvPr/>
        </p:nvSpPr>
        <p:spPr>
          <a:xfrm flipH="1">
            <a:off x="2112691" y="231888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Lekerekített téglalap 226"/>
          <p:cNvSpPr/>
          <p:nvPr/>
        </p:nvSpPr>
        <p:spPr>
          <a:xfrm>
            <a:off x="2238551" y="2203310"/>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endParaRPr lang="hu-HU" sz="900" dirty="0" smtClean="0">
              <a:ea typeface="Times New Roman"/>
              <a:cs typeface="Times New Roman"/>
            </a:endParaRPr>
          </a:p>
          <a:p>
            <a:r>
              <a:rPr lang="hu-HU" sz="900" dirty="0" smtClean="0">
                <a:ea typeface="Times New Roman"/>
                <a:cs typeface="Times New Roman"/>
              </a:rPr>
              <a:t>Producer</a:t>
            </a:r>
            <a:endParaRPr lang="en-US" sz="900" dirty="0">
              <a:ea typeface="Times New Roman"/>
              <a:cs typeface="Times New Roman"/>
            </a:endParaRPr>
          </a:p>
        </p:txBody>
      </p:sp>
      <p:sp>
        <p:nvSpPr>
          <p:cNvPr id="229" name="Folyamatábra: Bekötés 228">
            <a:hlinkClick r:id="rId25" action="ppaction://hlinksldjump"/>
          </p:cNvPr>
          <p:cNvSpPr>
            <a:spLocks noChangeAspect="1"/>
          </p:cNvSpPr>
          <p:nvPr/>
        </p:nvSpPr>
        <p:spPr>
          <a:xfrm flipH="1">
            <a:off x="2105356" y="4498868"/>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Lekerekített téglalap 229"/>
          <p:cNvSpPr/>
          <p:nvPr/>
        </p:nvSpPr>
        <p:spPr>
          <a:xfrm>
            <a:off x="2244326" y="4389254"/>
            <a:ext cx="560304" cy="306467"/>
          </a:xfrm>
          <a:prstGeom prst="roundRect">
            <a:avLst/>
          </a:prstGeom>
          <a:noFill/>
        </p:spPr>
        <p:txBody>
          <a:bodyPr wrap="square" lIns="36000" tIns="0" rIns="36000" bIns="0" rtlCol="0">
            <a:spAutoFit/>
          </a:bodyPr>
          <a:lstStyle/>
          <a:p>
            <a:r>
              <a:rPr lang="hu-HU" sz="900" dirty="0" smtClean="0">
                <a:ea typeface="Times New Roman"/>
                <a:cs typeface="Times New Roman"/>
              </a:rPr>
              <a:t>SI</a:t>
            </a:r>
            <a:r>
              <a:rPr lang="en-US" sz="900" dirty="0" smtClean="0">
                <a:ea typeface="Times New Roman"/>
                <a:cs typeface="Times New Roman"/>
              </a:rPr>
              <a:t>P</a:t>
            </a:r>
            <a:r>
              <a:rPr lang="hu-HU" sz="900" dirty="0" smtClean="0">
                <a:ea typeface="Times New Roman"/>
                <a:cs typeface="Times New Roman"/>
              </a:rPr>
              <a:t> </a:t>
            </a:r>
            <a:r>
              <a:rPr lang="en-US" sz="900" dirty="0" smtClean="0">
                <a:ea typeface="Times New Roman"/>
                <a:cs typeface="Times New Roman"/>
              </a:rPr>
              <a:t>Creator</a:t>
            </a:r>
          </a:p>
        </p:txBody>
      </p:sp>
      <p:sp>
        <p:nvSpPr>
          <p:cNvPr id="231" name="Szabadkézi sokszög 230">
            <a:hlinkClick r:id="rId9" action="ppaction://hlinksldjump"/>
          </p:cNvPr>
          <p:cNvSpPr/>
          <p:nvPr/>
        </p:nvSpPr>
        <p:spPr>
          <a:xfrm>
            <a:off x="2836412" y="2353451"/>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sp>
        <p:nvSpPr>
          <p:cNvPr id="232" name="Szabadkézi sokszög 231">
            <a:hlinkClick r:id="rId9" action="ppaction://hlinksldjump"/>
          </p:cNvPr>
          <p:cNvSpPr/>
          <p:nvPr/>
        </p:nvSpPr>
        <p:spPr>
          <a:xfrm>
            <a:off x="2830025" y="4536430"/>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cxnSp>
        <p:nvCxnSpPr>
          <p:cNvPr id="233" name="Egyenes összekötő 232"/>
          <p:cNvCxnSpPr/>
          <p:nvPr/>
        </p:nvCxnSpPr>
        <p:spPr>
          <a:xfrm flipV="1">
            <a:off x="3200173" y="4689669"/>
            <a:ext cx="908249" cy="6052"/>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sp>
        <p:nvSpPr>
          <p:cNvPr id="234" name="Folyamatábra: Bekötés 233">
            <a:hlinkClick r:id="rId26" action="ppaction://hlinksldjump"/>
          </p:cNvPr>
          <p:cNvSpPr>
            <a:spLocks noChangeAspect="1"/>
          </p:cNvSpPr>
          <p:nvPr/>
        </p:nvSpPr>
        <p:spPr>
          <a:xfrm flipH="1">
            <a:off x="3297899" y="451980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Lekerekített téglalap 234"/>
          <p:cNvSpPr/>
          <p:nvPr/>
        </p:nvSpPr>
        <p:spPr>
          <a:xfrm>
            <a:off x="3419150" y="4403046"/>
            <a:ext cx="604404" cy="306467"/>
          </a:xfrm>
          <a:prstGeom prst="roundRect">
            <a:avLst/>
          </a:prstGeom>
          <a:noFill/>
        </p:spPr>
        <p:txBody>
          <a:bodyPr wrap="square" lIns="36000" tIns="0" rIns="36000" bIns="0" rtlCol="0">
            <a:spAutoFit/>
          </a:bodyPr>
          <a:lstStyle/>
          <a:p>
            <a:r>
              <a:rPr lang="en-US" sz="900" dirty="0" smtClean="0">
                <a:ea typeface="Times New Roman"/>
                <a:cs typeface="Times New Roman"/>
              </a:rPr>
              <a:t>SIP2AIP </a:t>
            </a:r>
            <a:endParaRPr lang="hu-HU" sz="900" dirty="0" smtClean="0">
              <a:ea typeface="Times New Roman"/>
              <a:cs typeface="Times New Roman"/>
            </a:endParaRPr>
          </a:p>
          <a:p>
            <a:r>
              <a:rPr lang="en-US" sz="900" dirty="0" smtClean="0">
                <a:ea typeface="Times New Roman"/>
                <a:cs typeface="Times New Roman"/>
              </a:rPr>
              <a:t>Converter</a:t>
            </a:r>
            <a:endParaRPr lang="hu-HU" sz="900" dirty="0" smtClean="0">
              <a:ea typeface="Times New Roman"/>
              <a:cs typeface="Times New Roman"/>
            </a:endParaRPr>
          </a:p>
        </p:txBody>
      </p:sp>
      <p:sp>
        <p:nvSpPr>
          <p:cNvPr id="237" name="Folyamatábra: Bekötés 236">
            <a:hlinkClick r:id="rId27" action="ppaction://hlinksldjump"/>
          </p:cNvPr>
          <p:cNvSpPr>
            <a:spLocks noChangeAspect="1"/>
          </p:cNvSpPr>
          <p:nvPr/>
        </p:nvSpPr>
        <p:spPr>
          <a:xfrm flipH="1">
            <a:off x="2106304" y="343584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Lekerekített téglalap 237"/>
          <p:cNvSpPr/>
          <p:nvPr/>
        </p:nvSpPr>
        <p:spPr>
          <a:xfrm>
            <a:off x="2252586" y="3444632"/>
            <a:ext cx="552044" cy="153233"/>
          </a:xfrm>
          <a:prstGeom prst="roundRect">
            <a:avLst/>
          </a:prstGeom>
          <a:noFill/>
        </p:spPr>
        <p:txBody>
          <a:bodyPr wrap="square" lIns="36000" tIns="0" rIns="36000" bIns="0" rtlCol="0">
            <a:spAutoFit/>
          </a:bodyPr>
          <a:lstStyle/>
          <a:p>
            <a:r>
              <a:rPr lang="en-US" sz="900" dirty="0" smtClean="0">
                <a:ea typeface="Times New Roman"/>
                <a:cs typeface="Times New Roman"/>
              </a:rPr>
              <a:t>UAM</a:t>
            </a:r>
            <a:endParaRPr lang="en-US" sz="900" dirty="0">
              <a:ea typeface="Times New Roman"/>
              <a:cs typeface="Times New Roman"/>
            </a:endParaRPr>
          </a:p>
        </p:txBody>
      </p:sp>
      <p:sp>
        <p:nvSpPr>
          <p:cNvPr id="239" name="Szabadkézi sokszög 238">
            <a:hlinkClick r:id="rId9" action="ppaction://hlinksldjump"/>
          </p:cNvPr>
          <p:cNvSpPr/>
          <p:nvPr/>
        </p:nvSpPr>
        <p:spPr>
          <a:xfrm>
            <a:off x="2836522" y="3444648"/>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SIP</a:t>
            </a:r>
            <a:endParaRPr lang="en-US" sz="900" b="0" kern="1200" dirty="0">
              <a:solidFill>
                <a:schemeClr val="tx1"/>
              </a:solidFill>
            </a:endParaRPr>
          </a:p>
        </p:txBody>
      </p:sp>
      <p:grpSp>
        <p:nvGrpSpPr>
          <p:cNvPr id="242" name="Csoportba foglalás 241"/>
          <p:cNvGrpSpPr/>
          <p:nvPr/>
        </p:nvGrpSpPr>
        <p:grpSpPr>
          <a:xfrm>
            <a:off x="29435" y="3103459"/>
            <a:ext cx="648000" cy="404395"/>
            <a:chOff x="8163774" y="2590777"/>
            <a:chExt cx="903586" cy="404395"/>
          </a:xfrm>
        </p:grpSpPr>
        <p:grpSp>
          <p:nvGrpSpPr>
            <p:cNvPr id="243" name="Csoportba foglalás 242"/>
            <p:cNvGrpSpPr/>
            <p:nvPr/>
          </p:nvGrpSpPr>
          <p:grpSpPr>
            <a:xfrm>
              <a:off x="8163774" y="2590777"/>
              <a:ext cx="903586" cy="404395"/>
              <a:chOff x="4260292" y="1765418"/>
              <a:chExt cx="903586" cy="404395"/>
            </a:xfrm>
          </p:grpSpPr>
          <p:sp>
            <p:nvSpPr>
              <p:cNvPr id="245" name="Téglalap 244"/>
              <p:cNvSpPr/>
              <p:nvPr/>
            </p:nvSpPr>
            <p:spPr>
              <a:xfrm>
                <a:off x="4260292" y="1765418"/>
                <a:ext cx="903586"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46" name="Kép 245"/>
              <p:cNvPicPr preferRelativeResize="0">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244"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47" name="Csoportba foglalás 246"/>
          <p:cNvGrpSpPr/>
          <p:nvPr/>
        </p:nvGrpSpPr>
        <p:grpSpPr>
          <a:xfrm>
            <a:off x="40168" y="1579540"/>
            <a:ext cx="648000" cy="534857"/>
            <a:chOff x="4875030" y="497199"/>
            <a:chExt cx="900000" cy="534857"/>
          </a:xfrm>
        </p:grpSpPr>
        <p:pic>
          <p:nvPicPr>
            <p:cNvPr id="248" name="Kép 247"/>
            <p:cNvPicPr preferRelativeResize="0">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249" name="Szövegdoboz 3"/>
            <p:cNvSpPr txBox="1"/>
            <p:nvPr/>
          </p:nvSpPr>
          <p:spPr>
            <a:xfrm>
              <a:off x="5394297" y="852185"/>
              <a:ext cx="365351" cy="158142"/>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0" name="Csoportba foglalás 249"/>
          <p:cNvGrpSpPr/>
          <p:nvPr/>
        </p:nvGrpSpPr>
        <p:grpSpPr>
          <a:xfrm>
            <a:off x="29220" y="3779086"/>
            <a:ext cx="648000" cy="548597"/>
            <a:chOff x="8195422" y="3895361"/>
            <a:chExt cx="903600" cy="548597"/>
          </a:xfrm>
        </p:grpSpPr>
        <p:sp>
          <p:nvSpPr>
            <p:cNvPr id="251" name="Téglalap 250"/>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52" name="Kép 251"/>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253"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254" name="Csoportba foglalás 253"/>
          <p:cNvGrpSpPr/>
          <p:nvPr/>
        </p:nvGrpSpPr>
        <p:grpSpPr>
          <a:xfrm>
            <a:off x="40168" y="2363818"/>
            <a:ext cx="648000" cy="541535"/>
            <a:chOff x="7010890" y="3110335"/>
            <a:chExt cx="900000" cy="541535"/>
          </a:xfrm>
        </p:grpSpPr>
        <p:pic>
          <p:nvPicPr>
            <p:cNvPr id="255" name="Kép 254"/>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10890" y="3110335"/>
              <a:ext cx="900000" cy="541535"/>
            </a:xfrm>
            <a:prstGeom prst="rect">
              <a:avLst/>
            </a:prstGeom>
            <a:ln w="6350">
              <a:solidFill>
                <a:schemeClr val="accent5">
                  <a:lumMod val="50000"/>
                </a:schemeClr>
              </a:solidFill>
            </a:ln>
          </p:spPr>
        </p:pic>
        <p:pic>
          <p:nvPicPr>
            <p:cNvPr id="256" name="Kép 255"/>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18982" y="3361854"/>
              <a:ext cx="604078" cy="218008"/>
            </a:xfrm>
            <a:prstGeom prst="rect">
              <a:avLst/>
            </a:prstGeom>
          </p:spPr>
        </p:pic>
        <p:sp>
          <p:nvSpPr>
            <p:cNvPr id="257" name="Szövegdoboz 3"/>
            <p:cNvSpPr txBox="1"/>
            <p:nvPr/>
          </p:nvSpPr>
          <p:spPr>
            <a:xfrm>
              <a:off x="7360829" y="3470375"/>
              <a:ext cx="519250" cy="12035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58" name="Folyamatábra: Bekötés 257">
            <a:hlinkClick r:id="rId29" action="ppaction://hlinksldjump"/>
          </p:cNvPr>
          <p:cNvSpPr>
            <a:spLocks noChangeAspect="1"/>
          </p:cNvSpPr>
          <p:nvPr/>
        </p:nvSpPr>
        <p:spPr>
          <a:xfrm flipH="1">
            <a:off x="776801" y="172300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Lekerekített téglalap 258"/>
          <p:cNvSpPr/>
          <p:nvPr/>
        </p:nvSpPr>
        <p:spPr>
          <a:xfrm>
            <a:off x="899230" y="1729681"/>
            <a:ext cx="423136" cy="154075"/>
          </a:xfrm>
          <a:prstGeom prst="roundRect">
            <a:avLst/>
          </a:prstGeom>
          <a:noFill/>
        </p:spPr>
        <p:txBody>
          <a:bodyPr wrap="square" lIns="36000" tIns="0" rIns="36000" bIns="0" rtlCol="0">
            <a:spAutoFit/>
          </a:bodyPr>
          <a:lstStyle/>
          <a:p>
            <a:r>
              <a:rPr lang="en-US" sz="900" dirty="0" smtClean="0">
                <a:ea typeface="Times New Roman"/>
                <a:cs typeface="Times New Roman"/>
              </a:rPr>
              <a:t>DBPTK</a:t>
            </a:r>
            <a:endParaRPr lang="en-US" sz="900" dirty="0">
              <a:ea typeface="Times New Roman"/>
              <a:cs typeface="Times New Roman"/>
            </a:endParaRPr>
          </a:p>
        </p:txBody>
      </p:sp>
      <p:sp>
        <p:nvSpPr>
          <p:cNvPr id="260" name="Folyamatábra: Bekötés 259">
            <a:hlinkClick r:id="rId30" action="ppaction://hlinksldjump"/>
          </p:cNvPr>
          <p:cNvSpPr>
            <a:spLocks noChangeAspect="1"/>
          </p:cNvSpPr>
          <p:nvPr/>
        </p:nvSpPr>
        <p:spPr>
          <a:xfrm flipH="1">
            <a:off x="780425" y="2450600"/>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Lekerekített téglalap 260"/>
          <p:cNvSpPr/>
          <p:nvPr/>
        </p:nvSpPr>
        <p:spPr>
          <a:xfrm>
            <a:off x="884686" y="2211710"/>
            <a:ext cx="534784" cy="459700"/>
          </a:xfrm>
          <a:prstGeom prst="roundRect">
            <a:avLst/>
          </a:prstGeom>
          <a:noFill/>
        </p:spPr>
        <p:txBody>
          <a:bodyPr wrap="square" lIns="36000" tIns="0" rIns="36000" bIns="0" rtlCol="0">
            <a:spAutoFit/>
          </a:bodyPr>
          <a:lstStyle/>
          <a:p>
            <a:r>
              <a:rPr lang="hu-HU" sz="900" dirty="0" smtClean="0">
                <a:ea typeface="Times New Roman"/>
                <a:cs typeface="Times New Roman"/>
              </a:rPr>
              <a:t>ERMS</a:t>
            </a:r>
            <a:r>
              <a:rPr lang="en-US" sz="900" dirty="0" smtClean="0">
                <a:ea typeface="Times New Roman"/>
                <a:cs typeface="Times New Roman"/>
              </a:rPr>
              <a:t> </a:t>
            </a:r>
          </a:p>
          <a:p>
            <a:r>
              <a:rPr lang="en-US" sz="900" dirty="0" smtClean="0">
                <a:ea typeface="Times New Roman"/>
                <a:cs typeface="Times New Roman"/>
              </a:rPr>
              <a:t>Export Module</a:t>
            </a:r>
            <a:endParaRPr lang="en-US" sz="900" dirty="0">
              <a:ea typeface="Times New Roman"/>
              <a:cs typeface="Times New Roman"/>
            </a:endParaRPr>
          </a:p>
        </p:txBody>
      </p:sp>
      <p:cxnSp>
        <p:nvCxnSpPr>
          <p:cNvPr id="262" name="Egyenes összekötő 261"/>
          <p:cNvCxnSpPr/>
          <p:nvPr/>
        </p:nvCxnSpPr>
        <p:spPr>
          <a:xfrm flipV="1">
            <a:off x="692760" y="1883756"/>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63" name="Egyenes összekötő 262"/>
          <p:cNvCxnSpPr/>
          <p:nvPr/>
        </p:nvCxnSpPr>
        <p:spPr>
          <a:xfrm flipV="1">
            <a:off x="692656" y="2651850"/>
            <a:ext cx="684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264" name="Szabadkézi sokszög 263">
            <a:hlinkClick r:id="rId31" action="ppaction://hlinksldjump"/>
          </p:cNvPr>
          <p:cNvSpPr/>
          <p:nvPr/>
        </p:nvSpPr>
        <p:spPr>
          <a:xfrm>
            <a:off x="1382828" y="1728048"/>
            <a:ext cx="468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54000" rIns="36000" bIns="36000" numCol="1" spcCol="1270" anchor="ctr" anchorCtr="0">
            <a:noAutofit/>
          </a:bodyPr>
          <a:lstStyle/>
          <a:p>
            <a:pPr lvl="0" algn="ctr" defTabSz="800100">
              <a:lnSpc>
                <a:spcPct val="90000"/>
              </a:lnSpc>
              <a:spcBef>
                <a:spcPct val="0"/>
              </a:spcBef>
              <a:spcAft>
                <a:spcPct val="35000"/>
              </a:spcAft>
            </a:pPr>
            <a:r>
              <a:rPr lang="en-US" sz="900" smtClean="0">
                <a:solidFill>
                  <a:schemeClr val="tx1"/>
                </a:solidFill>
              </a:rPr>
              <a:t>SIARD 2.0</a:t>
            </a:r>
            <a:endParaRPr lang="en-US" sz="900" b="0" kern="1200">
              <a:solidFill>
                <a:schemeClr val="tx1"/>
              </a:solidFill>
            </a:endParaRPr>
          </a:p>
        </p:txBody>
      </p:sp>
      <p:sp>
        <p:nvSpPr>
          <p:cNvPr id="265" name="Szabadkézi sokszög 264">
            <a:hlinkClick r:id="rId32" action="ppaction://hlinksldjump"/>
          </p:cNvPr>
          <p:cNvSpPr/>
          <p:nvPr/>
        </p:nvSpPr>
        <p:spPr>
          <a:xfrm>
            <a:off x="1368692" y="2488049"/>
            <a:ext cx="468000" cy="417303"/>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hu-HU" sz="900" dirty="0" smtClean="0">
                <a:solidFill>
                  <a:schemeClr val="tx1"/>
                </a:solidFill>
              </a:rPr>
              <a:t>E-ARK </a:t>
            </a:r>
            <a:r>
              <a:rPr lang="en-US" sz="900" dirty="0" smtClean="0">
                <a:solidFill>
                  <a:schemeClr val="tx1"/>
                </a:solidFill>
              </a:rPr>
              <a:t>SMURF</a:t>
            </a:r>
            <a:r>
              <a:rPr lang="hu-HU" sz="900" dirty="0" smtClean="0">
                <a:solidFill>
                  <a:schemeClr val="tx1"/>
                </a:solidFill>
              </a:rPr>
              <a:t> (ERMS)</a:t>
            </a:r>
            <a:endParaRPr lang="en-US" sz="900" b="0" kern="1200" dirty="0">
              <a:solidFill>
                <a:schemeClr val="tx1"/>
              </a:solidFill>
            </a:endParaRPr>
          </a:p>
        </p:txBody>
      </p:sp>
      <p:cxnSp>
        <p:nvCxnSpPr>
          <p:cNvPr id="266" name="Egyenes összekötő 265"/>
          <p:cNvCxnSpPr/>
          <p:nvPr/>
        </p:nvCxnSpPr>
        <p:spPr>
          <a:xfrm flipH="1">
            <a:off x="1853696" y="1880046"/>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267" name="Egyenes összekötő 266"/>
          <p:cNvCxnSpPr/>
          <p:nvPr/>
        </p:nvCxnSpPr>
        <p:spPr>
          <a:xfrm flipH="1">
            <a:off x="1853720" y="2656232"/>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269" name="Egyenes összekötő 268"/>
          <p:cNvCxnSpPr/>
          <p:nvPr/>
        </p:nvCxnSpPr>
        <p:spPr>
          <a:xfrm flipH="1">
            <a:off x="677293" y="3303299"/>
            <a:ext cx="1374403"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272" name="Szabadkézi sokszög 271">
            <a:hlinkClick r:id="rId9" action="ppaction://hlinksldjump"/>
          </p:cNvPr>
          <p:cNvSpPr/>
          <p:nvPr/>
        </p:nvSpPr>
        <p:spPr>
          <a:xfrm>
            <a:off x="1295688" y="3915491"/>
            <a:ext cx="540008"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spcBef>
                <a:spcPct val="0"/>
              </a:spcBef>
              <a:spcAft>
                <a:spcPct val="35000"/>
              </a:spcAft>
            </a:pPr>
            <a:r>
              <a:rPr lang="hu-HU" sz="900" dirty="0" smtClean="0">
                <a:solidFill>
                  <a:schemeClr val="tx1"/>
                </a:solidFill>
              </a:rPr>
              <a:t>Geo Data </a:t>
            </a:r>
            <a:r>
              <a:rPr lang="hu-HU" sz="900" b="0" kern="1200" dirty="0" smtClean="0">
                <a:solidFill>
                  <a:schemeClr val="tx1"/>
                </a:solidFill>
              </a:rPr>
              <a:t>(SMURF)</a:t>
            </a:r>
            <a:endParaRPr lang="en-US" sz="900" b="0" kern="1200" dirty="0">
              <a:solidFill>
                <a:schemeClr val="tx1"/>
              </a:solidFill>
            </a:endParaRPr>
          </a:p>
        </p:txBody>
      </p:sp>
      <p:cxnSp>
        <p:nvCxnSpPr>
          <p:cNvPr id="273" name="Egyenes összekötő 272"/>
          <p:cNvCxnSpPr/>
          <p:nvPr/>
        </p:nvCxnSpPr>
        <p:spPr>
          <a:xfrm flipH="1">
            <a:off x="1842968" y="4075581"/>
            <a:ext cx="198000" cy="371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cxnSp>
        <p:nvCxnSpPr>
          <p:cNvPr id="147" name="Egyenes összekötő 146"/>
          <p:cNvCxnSpPr/>
          <p:nvPr/>
        </p:nvCxnSpPr>
        <p:spPr>
          <a:xfrm>
            <a:off x="3208124" y="2505332"/>
            <a:ext cx="740709"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sp>
        <p:nvSpPr>
          <p:cNvPr id="148" name="Folyamatábra: Bekötés 147">
            <a:hlinkClick r:id="rId26" action="ppaction://hlinksldjump"/>
          </p:cNvPr>
          <p:cNvSpPr>
            <a:spLocks noChangeAspect="1"/>
          </p:cNvSpPr>
          <p:nvPr/>
        </p:nvSpPr>
        <p:spPr>
          <a:xfrm flipH="1">
            <a:off x="3309627" y="232683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Lekerekített téglalap 148"/>
          <p:cNvSpPr/>
          <p:nvPr/>
        </p:nvSpPr>
        <p:spPr>
          <a:xfrm>
            <a:off x="3443438" y="2206211"/>
            <a:ext cx="672476" cy="459700"/>
          </a:xfrm>
          <a:prstGeom prst="roundRect">
            <a:avLst/>
          </a:prstGeom>
          <a:noFill/>
        </p:spPr>
        <p:txBody>
          <a:bodyPr wrap="square" lIns="36000" tIns="0" rIns="36000" bIns="0" rtlCol="0">
            <a:spAutoFit/>
          </a:bodyPr>
          <a:lstStyle/>
          <a:p>
            <a:r>
              <a:rPr lang="en-US" sz="900" dirty="0" err="1" smtClean="0">
                <a:ea typeface="Times New Roman"/>
                <a:cs typeface="Times New Roman"/>
              </a:rPr>
              <a:t>ESSArch</a:t>
            </a:r>
            <a:r>
              <a:rPr lang="en-US" sz="900" dirty="0" smtClean="0">
                <a:ea typeface="Times New Roman"/>
                <a:cs typeface="Times New Roman"/>
              </a:rPr>
              <a:t> Tools</a:t>
            </a:r>
            <a:r>
              <a:rPr lang="hu-HU" sz="900" dirty="0" smtClean="0">
                <a:ea typeface="Times New Roman"/>
                <a:cs typeface="Times New Roman"/>
              </a:rPr>
              <a:t> </a:t>
            </a:r>
            <a:r>
              <a:rPr lang="hu-HU" sz="900" dirty="0" err="1" smtClean="0">
                <a:ea typeface="Times New Roman"/>
                <a:cs typeface="Times New Roman"/>
              </a:rPr>
              <a:t>for</a:t>
            </a:r>
            <a:r>
              <a:rPr lang="hu-HU" sz="900" dirty="0" smtClean="0">
                <a:ea typeface="Times New Roman"/>
                <a:cs typeface="Times New Roman"/>
              </a:rPr>
              <a:t> </a:t>
            </a:r>
          </a:p>
          <a:p>
            <a:r>
              <a:rPr lang="hu-HU" sz="900" dirty="0" err="1" smtClean="0">
                <a:ea typeface="Times New Roman"/>
                <a:cs typeface="Times New Roman"/>
              </a:rPr>
              <a:t>Archive</a:t>
            </a:r>
            <a:endParaRPr lang="en-US" sz="900" dirty="0">
              <a:ea typeface="Times New Roman"/>
              <a:cs typeface="Times New Roman"/>
            </a:endParaRPr>
          </a:p>
        </p:txBody>
      </p:sp>
      <p:cxnSp>
        <p:nvCxnSpPr>
          <p:cNvPr id="228" name="Egyenes összekötő 227"/>
          <p:cNvCxnSpPr/>
          <p:nvPr/>
        </p:nvCxnSpPr>
        <p:spPr>
          <a:xfrm>
            <a:off x="2029572" y="4689669"/>
            <a:ext cx="792000" cy="0"/>
          </a:xfrm>
          <a:prstGeom prst="line">
            <a:avLst/>
          </a:prstGeom>
          <a:ln w="22225">
            <a:solidFill>
              <a:schemeClr val="accent6">
                <a:lumMod val="50000"/>
              </a:schemeClr>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236" name="Egyenes összekötő 235"/>
          <p:cNvCxnSpPr/>
          <p:nvPr/>
        </p:nvCxnSpPr>
        <p:spPr>
          <a:xfrm>
            <a:off x="2037523" y="3594279"/>
            <a:ext cx="792000" cy="0"/>
          </a:xfrm>
          <a:prstGeom prst="line">
            <a:avLst/>
          </a:prstGeom>
          <a:ln w="22225">
            <a:solidFill>
              <a:srgbClr val="F5750B"/>
            </a:solidFill>
            <a:tailEnd type="stealth" w="med" len="lg"/>
          </a:ln>
        </p:spPr>
        <p:style>
          <a:lnRef idx="1">
            <a:schemeClr val="accent1"/>
          </a:lnRef>
          <a:fillRef idx="0">
            <a:schemeClr val="accent1"/>
          </a:fillRef>
          <a:effectRef idx="0">
            <a:schemeClr val="accent1"/>
          </a:effectRef>
          <a:fontRef idx="minor">
            <a:schemeClr val="tx1"/>
          </a:fontRef>
        </p:style>
      </p:cxnSp>
      <p:cxnSp>
        <p:nvCxnSpPr>
          <p:cNvPr id="150" name="Egyenes összekötő 149"/>
          <p:cNvCxnSpPr>
            <a:stCxn id="7" idx="1"/>
          </p:cNvCxnSpPr>
          <p:nvPr/>
        </p:nvCxnSpPr>
        <p:spPr>
          <a:xfrm flipH="1">
            <a:off x="3208124" y="1902506"/>
            <a:ext cx="257765" cy="0"/>
          </a:xfrm>
          <a:prstGeom prst="line">
            <a:avLst/>
          </a:prstGeom>
          <a:ln>
            <a:headEnd type="stealth" w="med" len="lg"/>
            <a:tailEnd type="none" w="med" len="lg"/>
          </a:ln>
        </p:spPr>
        <p:style>
          <a:lnRef idx="1">
            <a:schemeClr val="accent1"/>
          </a:lnRef>
          <a:fillRef idx="0">
            <a:schemeClr val="accent1"/>
          </a:fillRef>
          <a:effectRef idx="0">
            <a:schemeClr val="accent1"/>
          </a:effectRef>
          <a:fontRef idx="minor">
            <a:schemeClr val="tx1"/>
          </a:fontRef>
        </p:style>
      </p:cxnSp>
      <p:sp>
        <p:nvSpPr>
          <p:cNvPr id="7" name="Lekerekített téglalap 6"/>
          <p:cNvSpPr/>
          <p:nvPr/>
        </p:nvSpPr>
        <p:spPr>
          <a:xfrm>
            <a:off x="3465889" y="1691303"/>
            <a:ext cx="3134506"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160" name="Lekerekített téglalap 159"/>
          <p:cNvSpPr/>
          <p:nvPr/>
        </p:nvSpPr>
        <p:spPr>
          <a:xfrm>
            <a:off x="3948833" y="2293361"/>
            <a:ext cx="2647190" cy="422405"/>
          </a:xfrm>
          <a:prstGeom prst="roundRect">
            <a:avLst/>
          </a:prstGeom>
          <a:solidFill>
            <a:schemeClr val="accent5">
              <a:lumMod val="20000"/>
              <a:lumOff val="80000"/>
            </a:schemeClr>
          </a:solidFill>
          <a:ln w="28575">
            <a:solidFill>
              <a:srgbClr val="0DB3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70" name="Téglalap 69"/>
          <p:cNvSpPr/>
          <p:nvPr/>
        </p:nvSpPr>
        <p:spPr>
          <a:xfrm>
            <a:off x="4626021" y="1783788"/>
            <a:ext cx="1266425" cy="283906"/>
          </a:xfrm>
          <a:prstGeom prst="rect">
            <a:avLst/>
          </a:prstGeom>
          <a:noFill/>
          <a:ln w="12700">
            <a:noFill/>
          </a:ln>
        </p:spPr>
        <p:txBody>
          <a:bodyPr wrap="square" lIns="36000" tIns="72000" rIns="0" bIns="72000" rtlCol="0">
            <a:spAutoFit/>
          </a:bodyPr>
          <a:lstStyle/>
          <a:p>
            <a:pPr marL="269875" indent="-3175"/>
            <a:r>
              <a:rPr lang="en-US" sz="900" dirty="0">
                <a:solidFill>
                  <a:schemeClr val="tx1"/>
                </a:solidFill>
                <a:ea typeface="Times New Roman"/>
                <a:cs typeface="Times New Roman"/>
              </a:rPr>
              <a:t>RODA </a:t>
            </a:r>
            <a:r>
              <a:rPr lang="en-US" sz="900" dirty="0" smtClean="0">
                <a:solidFill>
                  <a:schemeClr val="tx1"/>
                </a:solidFill>
                <a:ea typeface="Times New Roman"/>
                <a:cs typeface="Times New Roman"/>
              </a:rPr>
              <a:t>Repository</a:t>
            </a:r>
            <a:endParaRPr lang="hu-HU" sz="900" dirty="0" smtClean="0">
              <a:solidFill>
                <a:schemeClr val="tx1"/>
              </a:solidFill>
              <a:ea typeface="Times New Roman"/>
              <a:cs typeface="Times New Roman"/>
            </a:endParaRPr>
          </a:p>
        </p:txBody>
      </p:sp>
      <p:sp>
        <p:nvSpPr>
          <p:cNvPr id="71" name="Téglalap 70"/>
          <p:cNvSpPr/>
          <p:nvPr/>
        </p:nvSpPr>
        <p:spPr>
          <a:xfrm>
            <a:off x="4628769" y="2411383"/>
            <a:ext cx="1871545" cy="211203"/>
          </a:xfrm>
          <a:prstGeom prst="rect">
            <a:avLst/>
          </a:prstGeom>
          <a:noFill/>
          <a:ln w="12700">
            <a:noFill/>
          </a:ln>
        </p:spPr>
        <p:txBody>
          <a:bodyPr wrap="square" lIns="36000" tIns="36000" rIns="0" bIns="36000" rtlCol="0">
            <a:spAutoFit/>
          </a:bodyPr>
          <a:lstStyle/>
          <a:p>
            <a:pPr marL="269875" indent="-3175"/>
            <a:r>
              <a:rPr lang="en-US" sz="900" dirty="0" err="1">
                <a:solidFill>
                  <a:schemeClr val="tx1"/>
                </a:solidFill>
                <a:ea typeface="Times New Roman"/>
                <a:cs typeface="Times New Roman"/>
              </a:rPr>
              <a:t>ESSArch</a:t>
            </a:r>
            <a:r>
              <a:rPr lang="en-US" sz="900" dirty="0">
                <a:solidFill>
                  <a:schemeClr val="tx1"/>
                </a:solidFill>
                <a:ea typeface="Times New Roman"/>
                <a:cs typeface="Times New Roman"/>
              </a:rPr>
              <a:t> </a:t>
            </a:r>
            <a:r>
              <a:rPr lang="en-US" sz="900" dirty="0" smtClean="0">
                <a:solidFill>
                  <a:schemeClr val="tx1"/>
                </a:solidFill>
                <a:ea typeface="Times New Roman"/>
                <a:cs typeface="Times New Roman"/>
              </a:rPr>
              <a:t>Preservation Platform</a:t>
            </a:r>
            <a:endParaRPr lang="en-US" sz="800" dirty="0">
              <a:solidFill>
                <a:schemeClr val="tx1"/>
              </a:solidFill>
              <a:ea typeface="Times New Roman"/>
              <a:cs typeface="Times New Roman"/>
            </a:endParaRPr>
          </a:p>
        </p:txBody>
      </p:sp>
      <p:sp>
        <p:nvSpPr>
          <p:cNvPr id="75" name="Folyamatábra: Bekötés 74">
            <a:hlinkClick r:id="rId33" action="ppaction://hlinksldjump"/>
          </p:cNvPr>
          <p:cNvSpPr>
            <a:spLocks noChangeAspect="1"/>
          </p:cNvSpPr>
          <p:nvPr/>
        </p:nvSpPr>
        <p:spPr>
          <a:xfrm flipH="1">
            <a:off x="4723394" y="2468869"/>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olyamatábra: Bekötés 75">
            <a:hlinkClick r:id="rId34" action="ppaction://hlinksldjump"/>
          </p:cNvPr>
          <p:cNvSpPr>
            <a:spLocks noChangeAspect="1"/>
          </p:cNvSpPr>
          <p:nvPr/>
        </p:nvSpPr>
        <p:spPr>
          <a:xfrm flipH="1">
            <a:off x="4731469" y="18593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Szabadkézi sokszög 154">
            <a:hlinkClick r:id="rId9" action="ppaction://hlinksldjump"/>
          </p:cNvPr>
          <p:cNvSpPr/>
          <p:nvPr/>
        </p:nvSpPr>
        <p:spPr>
          <a:xfrm>
            <a:off x="4124050" y="1743694"/>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59" name="Szabadkézi sokszög 158">
            <a:hlinkClick r:id="rId9" action="ppaction://hlinksldjump"/>
          </p:cNvPr>
          <p:cNvSpPr/>
          <p:nvPr/>
        </p:nvSpPr>
        <p:spPr>
          <a:xfrm>
            <a:off x="4124487" y="2347326"/>
            <a:ext cx="360000" cy="324000"/>
          </a:xfrm>
          <a:custGeom>
            <a:avLst/>
            <a:gdLst>
              <a:gd name="connsiteX0" fmla="*/ 0 w 1655999"/>
              <a:gd name="connsiteY0" fmla="*/ 156004 h 936003"/>
              <a:gd name="connsiteX1" fmla="*/ 156004 w 1655999"/>
              <a:gd name="connsiteY1" fmla="*/ 0 h 936003"/>
              <a:gd name="connsiteX2" fmla="*/ 1499995 w 1655999"/>
              <a:gd name="connsiteY2" fmla="*/ 0 h 936003"/>
              <a:gd name="connsiteX3" fmla="*/ 1655999 w 1655999"/>
              <a:gd name="connsiteY3" fmla="*/ 156004 h 936003"/>
              <a:gd name="connsiteX4" fmla="*/ 1655999 w 1655999"/>
              <a:gd name="connsiteY4" fmla="*/ 779999 h 936003"/>
              <a:gd name="connsiteX5" fmla="*/ 1499995 w 1655999"/>
              <a:gd name="connsiteY5" fmla="*/ 936003 h 936003"/>
              <a:gd name="connsiteX6" fmla="*/ 156004 w 1655999"/>
              <a:gd name="connsiteY6" fmla="*/ 936003 h 936003"/>
              <a:gd name="connsiteX7" fmla="*/ 0 w 1655999"/>
              <a:gd name="connsiteY7" fmla="*/ 779999 h 936003"/>
              <a:gd name="connsiteX8" fmla="*/ 0 w 1655999"/>
              <a:gd name="connsiteY8" fmla="*/ 156004 h 93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999" h="936003">
                <a:moveTo>
                  <a:pt x="0" y="156004"/>
                </a:moveTo>
                <a:cubicBezTo>
                  <a:pt x="0" y="69845"/>
                  <a:pt x="69845" y="0"/>
                  <a:pt x="156004" y="0"/>
                </a:cubicBezTo>
                <a:lnTo>
                  <a:pt x="1499995" y="0"/>
                </a:lnTo>
                <a:cubicBezTo>
                  <a:pt x="1586154" y="0"/>
                  <a:pt x="1655999" y="69845"/>
                  <a:pt x="1655999" y="156004"/>
                </a:cubicBezTo>
                <a:lnTo>
                  <a:pt x="1655999" y="779999"/>
                </a:lnTo>
                <a:cubicBezTo>
                  <a:pt x="1655999" y="866158"/>
                  <a:pt x="1586154" y="936003"/>
                  <a:pt x="1499995" y="936003"/>
                </a:cubicBezTo>
                <a:lnTo>
                  <a:pt x="156004" y="936003"/>
                </a:lnTo>
                <a:cubicBezTo>
                  <a:pt x="69845" y="936003"/>
                  <a:pt x="0" y="866158"/>
                  <a:pt x="0" y="779999"/>
                </a:cubicBezTo>
                <a:lnTo>
                  <a:pt x="0" y="156004"/>
                </a:lnTo>
                <a:close/>
              </a:path>
            </a:pathLst>
          </a:custGeom>
          <a:solidFill>
            <a:schemeClr val="bg1"/>
          </a:solidFill>
          <a:ln w="6350">
            <a:solidFill>
              <a:schemeClr val="bg1">
                <a:lumMod val="65000"/>
              </a:schemeClr>
            </a:solidFill>
          </a:ln>
          <a:scene3d>
            <a:camera prst="orthographicFront"/>
            <a:lightRig rig="threePt" dir="t"/>
          </a:scene3d>
          <a:sp3d>
            <a:bevelT w="101600" h="38100" prst="coolSlant"/>
          </a:sp3d>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lvl="0" algn="ctr" defTabSz="800100">
              <a:lnSpc>
                <a:spcPct val="90000"/>
              </a:lnSpc>
              <a:spcBef>
                <a:spcPct val="0"/>
              </a:spcBef>
              <a:spcAft>
                <a:spcPct val="35000"/>
              </a:spcAft>
            </a:pPr>
            <a:r>
              <a:rPr lang="en-US" sz="900" dirty="0" smtClean="0">
                <a:solidFill>
                  <a:schemeClr val="tx1"/>
                </a:solidFill>
              </a:rPr>
              <a:t>E-ARK AIP</a:t>
            </a:r>
            <a:endParaRPr lang="en-US" sz="900" b="0" kern="1200" dirty="0">
              <a:solidFill>
                <a:schemeClr val="tx1"/>
              </a:solidFill>
            </a:endParaRPr>
          </a:p>
        </p:txBody>
      </p:sp>
      <p:sp>
        <p:nvSpPr>
          <p:cNvPr id="172" name="Folyamatábra: Bekötés 171">
            <a:hlinkClick r:id="rId10" action="ppaction://hlinksldjump"/>
          </p:cNvPr>
          <p:cNvSpPr>
            <a:spLocks noChangeAspect="1"/>
          </p:cNvSpPr>
          <p:nvPr/>
        </p:nvSpPr>
        <p:spPr>
          <a:xfrm flipH="1">
            <a:off x="3923813" y="501707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Lekerekített téglalap 172"/>
          <p:cNvSpPr/>
          <p:nvPr/>
        </p:nvSpPr>
        <p:spPr>
          <a:xfrm>
            <a:off x="4058504" y="5002854"/>
            <a:ext cx="768664" cy="153233"/>
          </a:xfrm>
          <a:prstGeom prst="roundRect">
            <a:avLst/>
          </a:prstGeom>
          <a:noFill/>
        </p:spPr>
        <p:txBody>
          <a:bodyPr wrap="square" lIns="36000" tIns="0" rIns="36000" bIns="0" rtlCol="0">
            <a:spAutoFit/>
          </a:bodyPr>
          <a:lstStyle/>
          <a:p>
            <a:r>
              <a:rPr lang="hu-HU" sz="900" dirty="0" smtClean="0">
                <a:ea typeface="Times New Roman"/>
                <a:cs typeface="Times New Roman"/>
              </a:rPr>
              <a:t>SOLR index</a:t>
            </a:r>
            <a:endParaRPr lang="en-US" sz="900" dirty="0">
              <a:ea typeface="Times New Roman"/>
              <a:cs typeface="Times New Roman"/>
            </a:endParaRPr>
          </a:p>
        </p:txBody>
      </p:sp>
      <p:cxnSp>
        <p:nvCxnSpPr>
          <p:cNvPr id="177" name="Egyenes összekötő 176"/>
          <p:cNvCxnSpPr/>
          <p:nvPr/>
        </p:nvCxnSpPr>
        <p:spPr>
          <a:xfrm>
            <a:off x="996840" y="4371950"/>
            <a:ext cx="8147160" cy="0"/>
          </a:xfrm>
          <a:prstGeom prst="line">
            <a:avLst/>
          </a:prstGeom>
          <a:ln w="12700">
            <a:solidFill>
              <a:schemeClr val="accent6">
                <a:lumMod val="50000"/>
              </a:schemeClr>
            </a:solidFill>
            <a:prstDash val="lgDash"/>
            <a:tailEnd type="none" w="med" len="lg"/>
          </a:ln>
        </p:spPr>
        <p:style>
          <a:lnRef idx="1">
            <a:schemeClr val="accent1"/>
          </a:lnRef>
          <a:fillRef idx="0">
            <a:schemeClr val="accent1"/>
          </a:fillRef>
          <a:effectRef idx="0">
            <a:schemeClr val="accent1"/>
          </a:effectRef>
          <a:fontRef idx="minor">
            <a:schemeClr val="tx1"/>
          </a:fontRef>
        </p:style>
      </p:cxnSp>
      <p:grpSp>
        <p:nvGrpSpPr>
          <p:cNvPr id="10" name="Csoportba foglalás 9"/>
          <p:cNvGrpSpPr/>
          <p:nvPr/>
        </p:nvGrpSpPr>
        <p:grpSpPr>
          <a:xfrm>
            <a:off x="8441464" y="4226912"/>
            <a:ext cx="648000" cy="548597"/>
            <a:chOff x="8195422" y="3895361"/>
            <a:chExt cx="903600" cy="548597"/>
          </a:xfrm>
        </p:grpSpPr>
        <p:sp>
          <p:nvSpPr>
            <p:cNvPr id="292" name="Téglalap 291"/>
            <p:cNvSpPr/>
            <p:nvPr/>
          </p:nvSpPr>
          <p:spPr>
            <a:xfrm>
              <a:off x="8195422" y="3895361"/>
              <a:ext cx="9036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93" name="Kép 292"/>
            <p:cNvPicPr preferRelativeResize="0">
              <a:picLocks noChangeAspect="1"/>
            </p:cNvPicPr>
            <p:nvPr/>
          </p:nvPicPr>
          <p:blipFill rotWithShape="1">
            <a:blip r:embed="rId28" cstate="screen">
              <a:extLst>
                <a:ext uri="{28A0092B-C50C-407E-A947-70E740481C1C}">
                  <a14:useLocalDpi xmlns:a14="http://schemas.microsoft.com/office/drawing/2010/main"/>
                </a:ext>
              </a:extLst>
            </a:blip>
            <a:srcRect/>
            <a:stretch/>
          </p:blipFill>
          <p:spPr>
            <a:xfrm>
              <a:off x="8217840" y="3907213"/>
              <a:ext cx="878030" cy="445198"/>
            </a:xfrm>
            <a:prstGeom prst="rect">
              <a:avLst/>
            </a:prstGeom>
          </p:spPr>
        </p:pic>
        <p:sp>
          <p:nvSpPr>
            <p:cNvPr id="310" name="Szövegdoboz 3"/>
            <p:cNvSpPr txBox="1"/>
            <p:nvPr/>
          </p:nvSpPr>
          <p:spPr>
            <a:xfrm>
              <a:off x="8647223" y="4267116"/>
              <a:ext cx="431118"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179" name="Lekerekített téglalap 178"/>
          <p:cNvSpPr/>
          <p:nvPr/>
        </p:nvSpPr>
        <p:spPr>
          <a:xfrm>
            <a:off x="1120275" y="4396252"/>
            <a:ext cx="844660" cy="204311"/>
          </a:xfrm>
          <a:prstGeom prst="roundRect">
            <a:avLst/>
          </a:prstGeom>
          <a:noFill/>
        </p:spPr>
        <p:txBody>
          <a:bodyPr vert="horz" wrap="square" lIns="36000" tIns="0" rIns="36000" bIns="0" rtlCol="0">
            <a:spAutoFit/>
          </a:bodyPr>
          <a:lstStyle/>
          <a:p>
            <a:r>
              <a:rPr lang="hu-HU" sz="1200" b="1" dirty="0" smtClean="0">
                <a:solidFill>
                  <a:srgbClr val="A40000"/>
                </a:solidFill>
                <a:ea typeface="Times New Roman"/>
                <a:cs typeface="Times New Roman"/>
              </a:rPr>
              <a:t>E-ARK Web</a:t>
            </a:r>
            <a:endParaRPr lang="en-US" sz="1200" b="1" dirty="0" smtClean="0">
              <a:solidFill>
                <a:srgbClr val="A40000"/>
              </a:solidFill>
              <a:ea typeface="Times New Roman"/>
              <a:cs typeface="Times New Roman"/>
            </a:endParaRPr>
          </a:p>
        </p:txBody>
      </p:sp>
    </p:spTree>
    <p:extLst>
      <p:ext uri="{BB962C8B-B14F-4D97-AF65-F5344CB8AC3E}">
        <p14:creationId xmlns:p14="http://schemas.microsoft.com/office/powerpoint/2010/main" val="245394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2">
                <a:lumMod val="40000"/>
                <a:lumOff val="60000"/>
              </a:schemeClr>
            </a:gs>
            <a:gs pos="53000">
              <a:srgbClr val="D4DEFF"/>
            </a:gs>
            <a:gs pos="83000">
              <a:srgbClr val="D4DEFF"/>
            </a:gs>
            <a:gs pos="100000">
              <a:srgbClr val="96AB94"/>
            </a:gs>
          </a:gsLst>
          <a:lin ang="5400000" scaled="0"/>
          <a:tileRect/>
        </a:gradFill>
        <a:effectLst/>
      </p:bgPr>
    </p:bg>
    <p:spTree>
      <p:nvGrpSpPr>
        <p:cNvPr id="1" name=""/>
        <p:cNvGrpSpPr/>
        <p:nvPr/>
      </p:nvGrpSpPr>
      <p:grpSpPr>
        <a:xfrm>
          <a:off x="0" y="0"/>
          <a:ext cx="0" cy="0"/>
          <a:chOff x="0" y="0"/>
          <a:chExt cx="0" cy="0"/>
        </a:xfrm>
      </p:grpSpPr>
      <p:sp>
        <p:nvSpPr>
          <p:cNvPr id="134" name="Cím 1"/>
          <p:cNvSpPr txBox="1">
            <a:spLocks/>
          </p:cNvSpPr>
          <p:nvPr/>
        </p:nvSpPr>
        <p:spPr>
          <a:xfrm>
            <a:off x="457200" y="6669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endParaRPr lang="en-US" sz="1800" dirty="0">
              <a:solidFill>
                <a:schemeClr val="tx1">
                  <a:lumMod val="75000"/>
                  <a:lumOff val="25000"/>
                </a:schemeClr>
              </a:solidFill>
            </a:endParaRPr>
          </a:p>
        </p:txBody>
      </p:sp>
      <p:sp>
        <p:nvSpPr>
          <p:cNvPr id="3" name="Szövegdoboz 2"/>
          <p:cNvSpPr txBox="1"/>
          <p:nvPr/>
        </p:nvSpPr>
        <p:spPr>
          <a:xfrm>
            <a:off x="251520" y="761672"/>
            <a:ext cx="8646274" cy="3970318"/>
          </a:xfrm>
          <a:prstGeom prst="rect">
            <a:avLst/>
          </a:prstGeom>
          <a:noFill/>
        </p:spPr>
        <p:txBody>
          <a:bodyPr wrap="square" rtlCol="0">
            <a:spAutoFit/>
          </a:bodyPr>
          <a:lstStyle/>
          <a:p>
            <a:r>
              <a:rPr lang="en-GB" sz="1400" dirty="0"/>
              <a:t>In order to make the E-ARK service as widely as possible to demonstrate the functionality of the service built on </a:t>
            </a:r>
            <a:r>
              <a:rPr lang="en-GB" sz="1400" i="1" dirty="0" smtClean="0"/>
              <a:t>D2.1</a:t>
            </a:r>
            <a:r>
              <a:rPr lang="hu-HU" sz="1400" i="1" dirty="0" smtClean="0"/>
              <a:t> E-ARK General </a:t>
            </a:r>
            <a:r>
              <a:rPr lang="hu-HU" sz="1400" i="1" dirty="0" err="1" smtClean="0"/>
              <a:t>Model</a:t>
            </a:r>
            <a:r>
              <a:rPr lang="en-GB" sz="1400" dirty="0" smtClean="0"/>
              <a:t> </a:t>
            </a:r>
            <a:r>
              <a:rPr lang="en-GB" sz="1400" dirty="0"/>
              <a:t>from the pilot will be finalized around the pilot sites. In order to plan ahead for a pilot project previously identified three levels</a:t>
            </a:r>
            <a:r>
              <a:rPr lang="en-GB" sz="1400" dirty="0" smtClean="0"/>
              <a:t>:</a:t>
            </a:r>
            <a:endParaRPr lang="hu-HU" sz="1400" dirty="0" smtClean="0"/>
          </a:p>
          <a:p>
            <a:endParaRPr lang="hu-HU" sz="1400" dirty="0"/>
          </a:p>
          <a:p>
            <a:r>
              <a:rPr lang="hu-HU" sz="1400" dirty="0" smtClean="0">
                <a:hlinkClick r:id="rId4" action="ppaction://hlinksldjump"/>
              </a:rPr>
              <a:t>1. </a:t>
            </a:r>
            <a:r>
              <a:rPr lang="en-GB" sz="1400" dirty="0" smtClean="0">
                <a:hlinkClick r:id="rId4" action="ppaction://hlinksldjump"/>
              </a:rPr>
              <a:t>Full </a:t>
            </a:r>
            <a:r>
              <a:rPr lang="en-GB" sz="1400" dirty="0">
                <a:hlinkClick r:id="rId4" action="ppaction://hlinksldjump"/>
              </a:rPr>
              <a:t>scale project pilot </a:t>
            </a:r>
            <a:r>
              <a:rPr lang="en-GB" sz="1400" dirty="0" smtClean="0">
                <a:hlinkClick r:id="rId4" action="ppaction://hlinksldjump"/>
              </a:rPr>
              <a:t>activities</a:t>
            </a:r>
            <a:r>
              <a:rPr lang="hu-HU" sz="1400" dirty="0"/>
              <a:t/>
            </a:r>
            <a:br>
              <a:rPr lang="hu-HU" sz="1400" dirty="0"/>
            </a:br>
            <a:r>
              <a:rPr lang="hu-HU" sz="1400" dirty="0" smtClean="0"/>
              <a:t>I</a:t>
            </a:r>
            <a:r>
              <a:rPr lang="en-GB" sz="1400" dirty="0" err="1" smtClean="0"/>
              <a:t>mplementation</a:t>
            </a:r>
            <a:r>
              <a:rPr lang="en-GB" sz="1400" dirty="0"/>
              <a:t>, by consortium members, of one or more scenarios at one or more locations for a period of six months or longer. Members of DLM forum and DPC will receive details of the pilot implementation and be invited to participate as observers. There are seven full scale pilots. </a:t>
            </a:r>
            <a:endParaRPr lang="hu-HU" sz="1400" dirty="0" smtClean="0"/>
          </a:p>
          <a:p>
            <a:endParaRPr lang="hu-HU" sz="1400" dirty="0" smtClean="0"/>
          </a:p>
          <a:p>
            <a:r>
              <a:rPr lang="hu-HU" sz="1400" dirty="0" smtClean="0">
                <a:hlinkClick r:id="rId5" action="ppaction://hlinksldjump"/>
              </a:rPr>
              <a:t>2. </a:t>
            </a:r>
            <a:r>
              <a:rPr lang="en-GB" sz="1400" dirty="0" smtClean="0">
                <a:hlinkClick r:id="rId5" action="ppaction://hlinksldjump"/>
              </a:rPr>
              <a:t>Additional </a:t>
            </a:r>
            <a:r>
              <a:rPr lang="en-GB" sz="1400" dirty="0">
                <a:hlinkClick r:id="rId5" action="ppaction://hlinksldjump"/>
              </a:rPr>
              <a:t>project pilot activities </a:t>
            </a:r>
            <a:endParaRPr lang="hu-HU" sz="1400" dirty="0"/>
          </a:p>
          <a:p>
            <a:r>
              <a:rPr lang="hu-HU" sz="1400" dirty="0" smtClean="0"/>
              <a:t>I</a:t>
            </a:r>
            <a:r>
              <a:rPr lang="en-GB" sz="1400" dirty="0" err="1" smtClean="0"/>
              <a:t>mplementation</a:t>
            </a:r>
            <a:r>
              <a:rPr lang="en-GB" sz="1400" dirty="0"/>
              <a:t>, by consortium members of shorter ‘stretch’ pilots that extend the scenarios or apply them in different contexts. This may include the participation of members of DLM Forum and DPC who are directly not members of the E-ARK </a:t>
            </a:r>
            <a:r>
              <a:rPr lang="en-GB" sz="1400" dirty="0" smtClean="0"/>
              <a:t>consortium</a:t>
            </a:r>
            <a:endParaRPr lang="hu-HU" sz="1400" dirty="0" smtClean="0"/>
          </a:p>
          <a:p>
            <a:endParaRPr lang="hu-HU" sz="1400" dirty="0"/>
          </a:p>
          <a:p>
            <a:r>
              <a:rPr lang="en-GB" sz="1400" dirty="0">
                <a:hlinkClick r:id="rId6" action="ppaction://hlinksldjump"/>
              </a:rPr>
              <a:t>3. External validation </a:t>
            </a:r>
            <a:r>
              <a:rPr lang="en-GB" sz="1400" dirty="0" smtClean="0">
                <a:hlinkClick r:id="rId6" action="ppaction://hlinksldjump"/>
              </a:rPr>
              <a:t>activities</a:t>
            </a:r>
            <a:r>
              <a:rPr lang="hu-HU" sz="1400" dirty="0" smtClean="0"/>
              <a:t/>
            </a:r>
            <a:br>
              <a:rPr lang="hu-HU" sz="1400" dirty="0" smtClean="0"/>
            </a:br>
            <a:r>
              <a:rPr lang="hu-HU" sz="1400" dirty="0" smtClean="0"/>
              <a:t>I</a:t>
            </a:r>
            <a:r>
              <a:rPr lang="en-GB" sz="1400" dirty="0" err="1" smtClean="0"/>
              <a:t>mplementation</a:t>
            </a:r>
            <a:r>
              <a:rPr lang="en-GB" sz="1400" dirty="0" smtClean="0"/>
              <a:t> </a:t>
            </a:r>
            <a:r>
              <a:rPr lang="en-GB" sz="1400" dirty="0"/>
              <a:t>of project results by members of DLM Forum and DPC as part of an extended ‘Beta’ program with limited involvement from consortium members. Outcome of this task is the high-level requirement specification of the full scale pilots and also scenarios, sites and requirements of the 2nd and 3rd level pilots</a:t>
            </a:r>
            <a:r>
              <a:rPr lang="en-GB" sz="1400" dirty="0" smtClean="0"/>
              <a:t>.</a:t>
            </a:r>
            <a:endParaRPr lang="hu-HU" sz="1400" dirty="0"/>
          </a:p>
        </p:txBody>
      </p:sp>
      <p:sp>
        <p:nvSpPr>
          <p:cNvPr id="9" name="Jobbra nyíl 8">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11" name="Csoportba foglalás 10"/>
          <p:cNvGrpSpPr/>
          <p:nvPr/>
        </p:nvGrpSpPr>
        <p:grpSpPr>
          <a:xfrm>
            <a:off x="8109418" y="67372"/>
            <a:ext cx="325136" cy="288000"/>
            <a:chOff x="7756336" y="42844"/>
            <a:chExt cx="325136" cy="288000"/>
          </a:xfrm>
        </p:grpSpPr>
        <p:sp>
          <p:nvSpPr>
            <p:cNvPr id="12" name="Folyamatábra: Feldolgozás 11">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823629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6669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endParaRPr lang="en-US" sz="1800" dirty="0">
              <a:solidFill>
                <a:schemeClr val="tx1">
                  <a:lumMod val="75000"/>
                  <a:lumOff val="25000"/>
                </a:schemeClr>
              </a:solidFill>
            </a:endParaRPr>
          </a:p>
        </p:txBody>
      </p:sp>
      <p:sp>
        <p:nvSpPr>
          <p:cNvPr id="3" name="Szövegdoboz 2"/>
          <p:cNvSpPr txBox="1"/>
          <p:nvPr/>
        </p:nvSpPr>
        <p:spPr>
          <a:xfrm>
            <a:off x="251520" y="1011089"/>
            <a:ext cx="8646274" cy="3000821"/>
          </a:xfrm>
          <a:prstGeom prst="rect">
            <a:avLst/>
          </a:prstGeom>
          <a:noFill/>
        </p:spPr>
        <p:txBody>
          <a:bodyPr wrap="square" rtlCol="0">
            <a:spAutoFit/>
          </a:bodyPr>
          <a:lstStyle/>
          <a:p>
            <a:pPr fontAlgn="ctr"/>
            <a:r>
              <a:rPr lang="hu-HU" sz="1400" b="1" dirty="0" smtClean="0"/>
              <a:t>1. </a:t>
            </a:r>
            <a:r>
              <a:rPr lang="hu-HU" sz="1400" b="1" dirty="0" err="1" smtClean="0"/>
              <a:t>Full</a:t>
            </a:r>
            <a:r>
              <a:rPr lang="hu-HU" sz="1400" b="1" dirty="0" smtClean="0"/>
              <a:t> </a:t>
            </a:r>
            <a:r>
              <a:rPr lang="hu-HU" sz="1400" b="1" dirty="0" err="1" smtClean="0"/>
              <a:t>scale</a:t>
            </a:r>
            <a:r>
              <a:rPr lang="hu-HU" sz="1400" b="1" dirty="0" smtClean="0"/>
              <a:t> </a:t>
            </a:r>
            <a:r>
              <a:rPr lang="hu-HU" sz="1400" b="1" dirty="0" err="1" smtClean="0"/>
              <a:t>Pilots</a:t>
            </a:r>
            <a:endParaRPr lang="hu-HU" sz="1400" b="1" dirty="0" smtClean="0"/>
          </a:p>
          <a:p>
            <a:pPr fontAlgn="ctr">
              <a:lnSpc>
                <a:spcPct val="200000"/>
              </a:lnSpc>
            </a:pPr>
            <a:r>
              <a:rPr lang="hu-HU" sz="1400" dirty="0" smtClean="0"/>
              <a:t>1</a:t>
            </a:r>
            <a:r>
              <a:rPr lang="hu-HU" sz="1400" dirty="0"/>
              <a:t>. </a:t>
            </a:r>
            <a:r>
              <a:rPr lang="hu-HU" sz="1400" dirty="0" smtClean="0"/>
              <a:t> </a:t>
            </a:r>
            <a:r>
              <a:rPr lang="en-GB" sz="1400" dirty="0" smtClean="0"/>
              <a:t>SIP </a:t>
            </a:r>
            <a:r>
              <a:rPr lang="en-GB" sz="1400" dirty="0"/>
              <a:t>creation of relational databases</a:t>
            </a:r>
            <a:r>
              <a:rPr lang="hu-HU" sz="1400" dirty="0"/>
              <a:t> </a:t>
            </a:r>
            <a:r>
              <a:rPr lang="en-GB" sz="1400" dirty="0"/>
              <a:t>(Danish National Archives)</a:t>
            </a:r>
            <a:endParaRPr lang="hu-HU" sz="1400" dirty="0"/>
          </a:p>
          <a:p>
            <a:pPr fontAlgn="ctr">
              <a:lnSpc>
                <a:spcPct val="150000"/>
              </a:lnSpc>
            </a:pPr>
            <a:r>
              <a:rPr lang="hu-HU" sz="1400" dirty="0" smtClean="0"/>
              <a:t>2</a:t>
            </a:r>
            <a:r>
              <a:rPr lang="hu-HU" sz="1400" dirty="0"/>
              <a:t>. </a:t>
            </a:r>
            <a:r>
              <a:rPr lang="hu-HU" sz="1400" dirty="0" smtClean="0"/>
              <a:t> </a:t>
            </a:r>
            <a:r>
              <a:rPr lang="en-GB" sz="1400" dirty="0" smtClean="0"/>
              <a:t>SIP </a:t>
            </a:r>
            <a:r>
              <a:rPr lang="en-GB" sz="1400" dirty="0"/>
              <a:t>creation and ingest of records</a:t>
            </a:r>
            <a:r>
              <a:rPr lang="hu-HU" sz="1400" dirty="0"/>
              <a:t> </a:t>
            </a:r>
            <a:r>
              <a:rPr lang="en-GB" sz="1400" dirty="0"/>
              <a:t>(National Archives of Norway)</a:t>
            </a:r>
            <a:endParaRPr lang="hu-HU" sz="1400" dirty="0"/>
          </a:p>
          <a:p>
            <a:pPr fontAlgn="ctr">
              <a:lnSpc>
                <a:spcPct val="150000"/>
              </a:lnSpc>
            </a:pPr>
            <a:r>
              <a:rPr lang="hu-HU" sz="1400" dirty="0" smtClean="0"/>
              <a:t>3</a:t>
            </a:r>
            <a:r>
              <a:rPr lang="hu-HU" sz="1400" dirty="0"/>
              <a:t>. </a:t>
            </a:r>
            <a:r>
              <a:rPr lang="hu-HU" sz="1400" dirty="0" smtClean="0"/>
              <a:t> </a:t>
            </a:r>
            <a:r>
              <a:rPr lang="en-GB" sz="1400" dirty="0" smtClean="0"/>
              <a:t>Ingest </a:t>
            </a:r>
            <a:r>
              <a:rPr lang="en-GB" sz="1400" dirty="0"/>
              <a:t>from government agencies</a:t>
            </a:r>
            <a:r>
              <a:rPr lang="hu-HU" sz="1400" dirty="0"/>
              <a:t> </a:t>
            </a:r>
            <a:r>
              <a:rPr lang="en-GB" sz="1400" dirty="0"/>
              <a:t>(National Archives of Estonia)</a:t>
            </a:r>
            <a:endParaRPr lang="hu-HU" sz="1400" dirty="0"/>
          </a:p>
          <a:p>
            <a:pPr fontAlgn="ctr">
              <a:lnSpc>
                <a:spcPct val="150000"/>
              </a:lnSpc>
            </a:pPr>
            <a:r>
              <a:rPr lang="hu-HU" sz="1400" dirty="0" smtClean="0"/>
              <a:t>4.  </a:t>
            </a:r>
            <a:r>
              <a:rPr lang="en-GB" sz="1400" dirty="0"/>
              <a:t>Business archives</a:t>
            </a:r>
            <a:r>
              <a:rPr lang="hu-HU" sz="1400" dirty="0"/>
              <a:t>  </a:t>
            </a:r>
            <a:r>
              <a:rPr lang="en-GB" sz="1400" dirty="0" smtClean="0"/>
              <a:t>(Estonian </a:t>
            </a:r>
            <a:r>
              <a:rPr lang="en-GB" sz="1400" dirty="0"/>
              <a:t>Business Archives)</a:t>
            </a:r>
            <a:endParaRPr lang="hu-HU" sz="1400" dirty="0"/>
          </a:p>
          <a:p>
            <a:pPr fontAlgn="ctr">
              <a:lnSpc>
                <a:spcPct val="150000"/>
              </a:lnSpc>
            </a:pPr>
            <a:r>
              <a:rPr lang="hu-HU" sz="1400" dirty="0" smtClean="0"/>
              <a:t>5.  </a:t>
            </a:r>
            <a:r>
              <a:rPr lang="en-GB" sz="1400" dirty="0"/>
              <a:t>Preservation and access to records with geodata</a:t>
            </a:r>
            <a:r>
              <a:rPr lang="hu-HU" sz="1400" dirty="0"/>
              <a:t>  </a:t>
            </a:r>
            <a:r>
              <a:rPr lang="en-GB" sz="1400" dirty="0" smtClean="0"/>
              <a:t>(</a:t>
            </a:r>
            <a:r>
              <a:rPr lang="en-GB" sz="1400" dirty="0"/>
              <a:t>National Archives of Slovenia)</a:t>
            </a:r>
            <a:endParaRPr lang="hu-HU" sz="1400" dirty="0"/>
          </a:p>
          <a:p>
            <a:pPr marL="342900" indent="-342900" fontAlgn="ctr">
              <a:lnSpc>
                <a:spcPct val="150000"/>
              </a:lnSpc>
              <a:buAutoNum type="arabicPeriod" startAt="6"/>
            </a:pPr>
            <a:r>
              <a:rPr lang="en-GB" sz="1400" dirty="0" smtClean="0"/>
              <a:t>Seamless </a:t>
            </a:r>
            <a:r>
              <a:rPr lang="en-GB" sz="1400" dirty="0"/>
              <a:t>integration between a live </a:t>
            </a:r>
            <a:r>
              <a:rPr lang="hu-HU" sz="1400" dirty="0"/>
              <a:t>DMS </a:t>
            </a:r>
            <a:r>
              <a:rPr lang="en-GB" sz="1400" dirty="0"/>
              <a:t>and a long-term digital archiving </a:t>
            </a:r>
            <a:r>
              <a:rPr lang="hu-HU" sz="1400" dirty="0"/>
              <a:t> </a:t>
            </a:r>
            <a:r>
              <a:rPr lang="en-GB" sz="1400" dirty="0" smtClean="0"/>
              <a:t>and</a:t>
            </a:r>
            <a:r>
              <a:rPr lang="hu-HU" sz="1400" dirty="0" smtClean="0"/>
              <a:t> </a:t>
            </a:r>
            <a:r>
              <a:rPr lang="en-GB" sz="1400" dirty="0"/>
              <a:t>preservation service</a:t>
            </a:r>
            <a:r>
              <a:rPr lang="hu-HU" sz="1400" dirty="0"/>
              <a:t>  </a:t>
            </a:r>
            <a:r>
              <a:rPr lang="en-GB" sz="1400" dirty="0"/>
              <a:t>(KEEP SOLUTIONS</a:t>
            </a:r>
            <a:r>
              <a:rPr lang="en-GB" sz="1400" dirty="0" smtClean="0"/>
              <a:t>)</a:t>
            </a:r>
            <a:endParaRPr lang="hu-HU" sz="1400" dirty="0" smtClean="0"/>
          </a:p>
          <a:p>
            <a:pPr marL="342900" indent="-342900" fontAlgn="ctr">
              <a:lnSpc>
                <a:spcPct val="150000"/>
              </a:lnSpc>
              <a:buAutoNum type="arabicPeriod" startAt="6"/>
            </a:pPr>
            <a:r>
              <a:rPr lang="hu-HU" sz="1400" dirty="0" smtClean="0"/>
              <a:t>Access </a:t>
            </a:r>
            <a:r>
              <a:rPr lang="hu-HU" sz="1400" dirty="0" err="1" smtClean="0"/>
              <a:t>to</a:t>
            </a:r>
            <a:r>
              <a:rPr lang="hu-HU" sz="1400" dirty="0" smtClean="0"/>
              <a:t> </a:t>
            </a:r>
            <a:r>
              <a:rPr lang="hu-HU" sz="1400" dirty="0" err="1" smtClean="0"/>
              <a:t>databases</a:t>
            </a:r>
            <a:endParaRPr lang="hu-HU" sz="1400" dirty="0"/>
          </a:p>
        </p:txBody>
      </p:sp>
      <p:sp>
        <p:nvSpPr>
          <p:cNvPr id="9" name="Jobbra nyíl 8">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0" name="Jobbra nyíl 9">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1" name="Csoportba foglalás 10"/>
          <p:cNvGrpSpPr/>
          <p:nvPr/>
        </p:nvGrpSpPr>
        <p:grpSpPr>
          <a:xfrm>
            <a:off x="8109418" y="67372"/>
            <a:ext cx="325136" cy="288000"/>
            <a:chOff x="7756336" y="42844"/>
            <a:chExt cx="325136" cy="288000"/>
          </a:xfrm>
        </p:grpSpPr>
        <p:sp>
          <p:nvSpPr>
            <p:cNvPr id="13" name="Folyamatábra: Feldolgozás 12">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1663087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6669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endParaRPr lang="en-US" sz="1800" dirty="0">
              <a:solidFill>
                <a:schemeClr val="tx1">
                  <a:lumMod val="75000"/>
                  <a:lumOff val="25000"/>
                </a:schemeClr>
              </a:solidFill>
            </a:endParaRPr>
          </a:p>
        </p:txBody>
      </p:sp>
      <p:sp>
        <p:nvSpPr>
          <p:cNvPr id="11" name="Szövegdoboz 10"/>
          <p:cNvSpPr txBox="1"/>
          <p:nvPr/>
        </p:nvSpPr>
        <p:spPr>
          <a:xfrm>
            <a:off x="251520" y="792450"/>
            <a:ext cx="8646274" cy="3939540"/>
          </a:xfrm>
          <a:prstGeom prst="rect">
            <a:avLst/>
          </a:prstGeom>
          <a:noFill/>
        </p:spPr>
        <p:txBody>
          <a:bodyPr wrap="square" rtlCol="0">
            <a:spAutoFit/>
          </a:bodyPr>
          <a:lstStyle/>
          <a:p>
            <a:pPr>
              <a:lnSpc>
                <a:spcPts val="2500"/>
              </a:lnSpc>
            </a:pPr>
            <a:r>
              <a:rPr lang="hu-HU" sz="1400" b="1" dirty="0" smtClean="0"/>
              <a:t>2. </a:t>
            </a:r>
            <a:r>
              <a:rPr lang="hu-HU" sz="1400" b="1" dirty="0" err="1" smtClean="0"/>
              <a:t>Additional</a:t>
            </a:r>
            <a:r>
              <a:rPr lang="hu-HU" sz="1400" b="1" dirty="0" smtClean="0"/>
              <a:t>  project pilot </a:t>
            </a:r>
            <a:r>
              <a:rPr lang="hu-HU" sz="1400" b="1" dirty="0" err="1" smtClean="0"/>
              <a:t>activities</a:t>
            </a:r>
            <a:r>
              <a:rPr lang="hu-HU" sz="1400" b="1" dirty="0" smtClean="0"/>
              <a:t> </a:t>
            </a:r>
          </a:p>
          <a:p>
            <a:pPr>
              <a:lnSpc>
                <a:spcPts val="2500"/>
              </a:lnSpc>
            </a:pPr>
            <a:endParaRPr lang="hu-HU" sz="1400" dirty="0"/>
          </a:p>
          <a:p>
            <a:pPr marL="285750" lvl="0" indent="-285750">
              <a:lnSpc>
                <a:spcPts val="2500"/>
              </a:lnSpc>
              <a:buFont typeface="Arial" pitchFamily="34" charset="0"/>
              <a:buChar char="•"/>
            </a:pPr>
            <a:r>
              <a:rPr lang="en-US" sz="1400" dirty="0" smtClean="0"/>
              <a:t>Access scenario to one of the ingested data sets of the pilot (NAN)</a:t>
            </a:r>
            <a:endParaRPr lang="hu-HU" sz="1400" dirty="0" smtClean="0"/>
          </a:p>
          <a:p>
            <a:pPr marL="285750" lvl="0" indent="-285750">
              <a:lnSpc>
                <a:spcPts val="2500"/>
              </a:lnSpc>
              <a:buFont typeface="Arial" pitchFamily="34" charset="0"/>
              <a:buChar char="•"/>
            </a:pPr>
            <a:r>
              <a:rPr lang="en-US" sz="1400" dirty="0" smtClean="0"/>
              <a:t>Additional access scenario (NAE)</a:t>
            </a:r>
            <a:endParaRPr lang="hu-HU" sz="1400" dirty="0" smtClean="0"/>
          </a:p>
          <a:p>
            <a:pPr marL="285750" lvl="0" indent="-285750">
              <a:lnSpc>
                <a:spcPts val="2500"/>
              </a:lnSpc>
              <a:buFont typeface="Arial" pitchFamily="34" charset="0"/>
              <a:buChar char="•"/>
            </a:pPr>
            <a:r>
              <a:rPr lang="en-US" sz="1400" dirty="0" smtClean="0"/>
              <a:t>Ingest and access of a raster type Geodata (in </a:t>
            </a:r>
            <a:r>
              <a:rPr lang="en-US" sz="1400" dirty="0" err="1" smtClean="0"/>
              <a:t>GeoTIFF</a:t>
            </a:r>
            <a:r>
              <a:rPr lang="en-US" sz="1400" dirty="0" smtClean="0"/>
              <a:t> format + GML boundary) (NAS)</a:t>
            </a:r>
            <a:endParaRPr lang="hu-HU" sz="1400" dirty="0" smtClean="0"/>
          </a:p>
          <a:p>
            <a:pPr marL="285750" lvl="0" indent="-285750">
              <a:lnSpc>
                <a:spcPts val="2500"/>
              </a:lnSpc>
              <a:buFont typeface="Arial" pitchFamily="34" charset="0"/>
              <a:buChar char="•"/>
            </a:pPr>
            <a:r>
              <a:rPr lang="en-US" sz="1400" dirty="0" smtClean="0"/>
              <a:t>Ingest and access of a set of raster geodata (multiple files, but with one reference GML file) (NAS)</a:t>
            </a:r>
            <a:endParaRPr lang="hu-HU" sz="1400" dirty="0" smtClean="0"/>
          </a:p>
          <a:p>
            <a:pPr marL="285750" lvl="0" indent="-285750">
              <a:lnSpc>
                <a:spcPts val="2500"/>
              </a:lnSpc>
              <a:buFont typeface="Arial" pitchFamily="34" charset="0"/>
              <a:buChar char="•"/>
            </a:pPr>
            <a:r>
              <a:rPr lang="en-US" sz="1400" dirty="0" smtClean="0"/>
              <a:t>Ingest and access of a new time series to an existing dataset (the administrative units until 1994 will be available,  and the  </a:t>
            </a:r>
            <a:r>
              <a:rPr lang="en-US" sz="1400" dirty="0" err="1" smtClean="0"/>
              <a:t>the</a:t>
            </a:r>
            <a:r>
              <a:rPr lang="en-US" sz="1400" dirty="0" smtClean="0"/>
              <a:t> changes until 2005 will be added) (NAS)</a:t>
            </a:r>
            <a:endParaRPr lang="hu-HU" sz="1400" dirty="0" smtClean="0"/>
          </a:p>
          <a:p>
            <a:pPr marL="285750" lvl="0" indent="-285750">
              <a:lnSpc>
                <a:spcPts val="2500"/>
              </a:lnSpc>
              <a:buFont typeface="Arial" pitchFamily="34" charset="0"/>
              <a:buChar char="•"/>
            </a:pPr>
            <a:r>
              <a:rPr lang="en-US" sz="1400" dirty="0" smtClean="0"/>
              <a:t>Access scenario using RODA and some local tools for Searching Geodata in the Access phase. (NAS)</a:t>
            </a:r>
            <a:endParaRPr lang="hu-HU" sz="1400" dirty="0" smtClean="0"/>
          </a:p>
          <a:p>
            <a:pPr marL="285750" lvl="0" indent="-285750">
              <a:lnSpc>
                <a:spcPts val="2500"/>
              </a:lnSpc>
              <a:buFont typeface="Arial" pitchFamily="34" charset="0"/>
              <a:buChar char="•"/>
            </a:pPr>
            <a:r>
              <a:rPr lang="en-US" sz="1400" dirty="0" smtClean="0"/>
              <a:t>Automatic ingest of records from Porto municipality (KEEPS)</a:t>
            </a:r>
            <a:endParaRPr lang="hu-HU" sz="1400" dirty="0" smtClean="0"/>
          </a:p>
          <a:p>
            <a:pPr marL="285750" lvl="0" indent="-285750">
              <a:lnSpc>
                <a:spcPts val="2500"/>
              </a:lnSpc>
              <a:buFont typeface="Arial" pitchFamily="34" charset="0"/>
              <a:buChar char="•"/>
            </a:pPr>
            <a:r>
              <a:rPr lang="en-US" sz="1400" dirty="0" smtClean="0"/>
              <a:t>Data mining access scenario using one of the ingested data sets of the pilot (NAH)</a:t>
            </a:r>
            <a:endParaRPr lang="hu-HU" sz="1400" dirty="0" smtClean="0"/>
          </a:p>
          <a:p>
            <a:pPr marL="285750" lvl="0" indent="-285750">
              <a:lnSpc>
                <a:spcPts val="2500"/>
              </a:lnSpc>
              <a:buFont typeface="Arial" pitchFamily="34" charset="0"/>
              <a:buChar char="•"/>
            </a:pPr>
            <a:r>
              <a:rPr lang="en-US" sz="1400" dirty="0" smtClean="0"/>
              <a:t>Pre-Ingest scenario using </a:t>
            </a:r>
            <a:r>
              <a:rPr lang="en-US" sz="1400" dirty="0" err="1" smtClean="0"/>
              <a:t>EssArch</a:t>
            </a:r>
            <a:r>
              <a:rPr lang="en-US" sz="1400" dirty="0" smtClean="0"/>
              <a:t> ETP and ETA tools in a Linux environment</a:t>
            </a:r>
            <a:endParaRPr lang="hu-HU" sz="1400" b="1" dirty="0" smtClean="0"/>
          </a:p>
        </p:txBody>
      </p:sp>
      <p:sp>
        <p:nvSpPr>
          <p:cNvPr id="12" name="Jobbra nyíl 11">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6" name="Jobbra nyíl 1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7" name="Csoportba foglalás 16"/>
          <p:cNvGrpSpPr/>
          <p:nvPr/>
        </p:nvGrpSpPr>
        <p:grpSpPr>
          <a:xfrm>
            <a:off x="8109418" y="67372"/>
            <a:ext cx="325136" cy="288000"/>
            <a:chOff x="7756336" y="42844"/>
            <a:chExt cx="325136" cy="288000"/>
          </a:xfrm>
        </p:grpSpPr>
        <p:sp>
          <p:nvSpPr>
            <p:cNvPr id="18" name="Folyamatábra: Feldolgozás 17">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06727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6669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endParaRPr lang="en-US" sz="1800" dirty="0">
              <a:solidFill>
                <a:schemeClr val="tx1">
                  <a:lumMod val="75000"/>
                  <a:lumOff val="25000"/>
                </a:schemeClr>
              </a:solidFill>
            </a:endParaRPr>
          </a:p>
        </p:txBody>
      </p:sp>
      <p:sp>
        <p:nvSpPr>
          <p:cNvPr id="11" name="Szövegdoboz 10"/>
          <p:cNvSpPr txBox="1"/>
          <p:nvPr/>
        </p:nvSpPr>
        <p:spPr>
          <a:xfrm>
            <a:off x="251520" y="938743"/>
            <a:ext cx="8646274" cy="1921039"/>
          </a:xfrm>
          <a:prstGeom prst="rect">
            <a:avLst/>
          </a:prstGeom>
          <a:noFill/>
        </p:spPr>
        <p:txBody>
          <a:bodyPr wrap="square" rtlCol="0">
            <a:spAutoFit/>
          </a:bodyPr>
          <a:lstStyle/>
          <a:p>
            <a:r>
              <a:rPr lang="hu-HU" sz="1400" b="1" dirty="0" smtClean="0"/>
              <a:t>3. </a:t>
            </a:r>
            <a:r>
              <a:rPr lang="en-US" sz="1400" b="1" dirty="0" smtClean="0"/>
              <a:t>External </a:t>
            </a:r>
            <a:r>
              <a:rPr lang="en-US" sz="1400" b="1" dirty="0"/>
              <a:t>validation activities</a:t>
            </a:r>
            <a:r>
              <a:rPr lang="hu-HU" sz="1400" b="1" dirty="0"/>
              <a:t>  </a:t>
            </a:r>
            <a:endParaRPr lang="hu-HU" sz="1400" dirty="0" smtClean="0"/>
          </a:p>
          <a:p>
            <a:endParaRPr lang="hu-HU" sz="1400" dirty="0"/>
          </a:p>
          <a:p>
            <a:pPr marL="285750" lvl="0" indent="-285750">
              <a:buFont typeface="Arial" pitchFamily="34" charset="0"/>
              <a:buChar char="•"/>
            </a:pPr>
            <a:r>
              <a:rPr lang="en-US" sz="1400" dirty="0"/>
              <a:t>Data Mining Showcase (a joint cooperation of the University of Brighton, University of Portsmouth, NAS and NAH)</a:t>
            </a:r>
            <a:endParaRPr lang="hu-HU" sz="1400" dirty="0"/>
          </a:p>
          <a:p>
            <a:pPr marL="285750" lvl="0" indent="-285750">
              <a:buFont typeface="Arial" pitchFamily="34" charset="0"/>
              <a:buChar char="•"/>
            </a:pPr>
            <a:r>
              <a:rPr lang="en-US" sz="1400" dirty="0"/>
              <a:t>Evaluation of SIARD2 compatible tools and use of SIARD in E-ARK (</a:t>
            </a:r>
            <a:r>
              <a:rPr lang="en-US" sz="1400" dirty="0" err="1"/>
              <a:t>Schweizerisches</a:t>
            </a:r>
            <a:r>
              <a:rPr lang="en-US" sz="1400" dirty="0"/>
              <a:t> </a:t>
            </a:r>
            <a:r>
              <a:rPr lang="en-US" sz="1400" dirty="0" err="1"/>
              <a:t>Bundesarchiv</a:t>
            </a:r>
            <a:r>
              <a:rPr lang="en-US" sz="1400" dirty="0"/>
              <a:t>, Bern) </a:t>
            </a:r>
            <a:endParaRPr lang="hu-HU" sz="1400" dirty="0"/>
          </a:p>
          <a:p>
            <a:pPr marL="285750" lvl="0" indent="-285750">
              <a:buFont typeface="Arial" pitchFamily="34" charset="0"/>
              <a:buChar char="•"/>
            </a:pPr>
            <a:r>
              <a:rPr lang="hu-HU" sz="1400" dirty="0" err="1"/>
              <a:t>Evaluating</a:t>
            </a:r>
            <a:r>
              <a:rPr lang="hu-HU" sz="1400" dirty="0"/>
              <a:t> </a:t>
            </a:r>
            <a:r>
              <a:rPr lang="hu-HU" sz="1400" dirty="0" err="1"/>
              <a:t>the</a:t>
            </a:r>
            <a:r>
              <a:rPr lang="hu-HU" sz="1400" dirty="0"/>
              <a:t> </a:t>
            </a:r>
            <a:r>
              <a:rPr lang="hu-HU" sz="1400" dirty="0" err="1"/>
              <a:t>usability</a:t>
            </a:r>
            <a:r>
              <a:rPr lang="hu-HU" sz="1400" dirty="0"/>
              <a:t> of </a:t>
            </a:r>
            <a:r>
              <a:rPr lang="hu-HU" sz="1400" dirty="0" err="1"/>
              <a:t>deliverable</a:t>
            </a:r>
            <a:r>
              <a:rPr lang="hu-HU" sz="1400" dirty="0"/>
              <a:t> </a:t>
            </a:r>
            <a:r>
              <a:rPr lang="hu-HU" sz="1400" i="1" dirty="0"/>
              <a:t>D2.2 </a:t>
            </a:r>
            <a:r>
              <a:rPr lang="en-US" sz="1400" i="1" dirty="0"/>
              <a:t>Legal Issues Report for </a:t>
            </a:r>
            <a:r>
              <a:rPr lang="en-US" sz="1400" i="1" dirty="0" smtClean="0"/>
              <a:t>pilot</a:t>
            </a:r>
            <a:endParaRPr lang="hu-HU" sz="1400" i="1" dirty="0" smtClean="0"/>
          </a:p>
          <a:p>
            <a:pPr marL="285750" lvl="0" indent="-285750">
              <a:buFont typeface="Arial" pitchFamily="34" charset="0"/>
              <a:buChar char="•"/>
            </a:pPr>
            <a:r>
              <a:rPr lang="hu-HU" sz="1400" dirty="0" err="1" smtClean="0"/>
              <a:t>External</a:t>
            </a:r>
            <a:r>
              <a:rPr lang="hu-HU" sz="1400" dirty="0" smtClean="0"/>
              <a:t> </a:t>
            </a:r>
            <a:r>
              <a:rPr lang="hu-HU" sz="1400" dirty="0" err="1" smtClean="0"/>
              <a:t>evaluation</a:t>
            </a:r>
            <a:r>
              <a:rPr lang="hu-HU" sz="1400" dirty="0" smtClean="0"/>
              <a:t> pilot </a:t>
            </a:r>
            <a:r>
              <a:rPr lang="hu-HU" sz="1400" dirty="0" err="1" smtClean="0"/>
              <a:t>by</a:t>
            </a:r>
            <a:r>
              <a:rPr lang="hu-HU" sz="1400" dirty="0" smtClean="0"/>
              <a:t> NARA </a:t>
            </a:r>
            <a:r>
              <a:rPr lang="hu-HU" sz="1400" dirty="0" err="1" smtClean="0"/>
              <a:t>using</a:t>
            </a:r>
            <a:r>
              <a:rPr lang="hu-HU" sz="1400" dirty="0" smtClean="0"/>
              <a:t> </a:t>
            </a:r>
            <a:r>
              <a:rPr lang="hu-HU" sz="1400" dirty="0" err="1" smtClean="0"/>
              <a:t>Datbase</a:t>
            </a:r>
            <a:r>
              <a:rPr lang="hu-HU" sz="1400" dirty="0" smtClean="0"/>
              <a:t> </a:t>
            </a:r>
            <a:r>
              <a:rPr lang="hu-HU" sz="1400" dirty="0" err="1" smtClean="0"/>
              <a:t>Preservation</a:t>
            </a:r>
            <a:r>
              <a:rPr lang="hu-HU" sz="1400" dirty="0" smtClean="0"/>
              <a:t> </a:t>
            </a:r>
            <a:r>
              <a:rPr lang="hu-HU" sz="1400" dirty="0" err="1" smtClean="0"/>
              <a:t>Toolkit</a:t>
            </a:r>
            <a:endParaRPr lang="hu-HU" sz="1400" dirty="0"/>
          </a:p>
          <a:p>
            <a:pPr>
              <a:lnSpc>
                <a:spcPts val="2500"/>
              </a:lnSpc>
            </a:pPr>
            <a:endParaRPr lang="hu-HU" sz="1400" b="1" dirty="0" smtClean="0"/>
          </a:p>
        </p:txBody>
      </p:sp>
      <p:sp>
        <p:nvSpPr>
          <p:cNvPr id="9" name="Jobbra nyíl 8">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6" name="Jobbra nyíl 1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7" name="Csoportba foglalás 16"/>
          <p:cNvGrpSpPr/>
          <p:nvPr/>
        </p:nvGrpSpPr>
        <p:grpSpPr>
          <a:xfrm>
            <a:off x="8109418" y="67372"/>
            <a:ext cx="325136" cy="288000"/>
            <a:chOff x="7756336" y="42844"/>
            <a:chExt cx="325136" cy="288000"/>
          </a:xfrm>
        </p:grpSpPr>
        <p:sp>
          <p:nvSpPr>
            <p:cNvPr id="18" name="Folyamatábra: Feldolgozás 17">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385347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49442"/>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r>
              <a:rPr lang="hu-HU" sz="1800" dirty="0" smtClean="0">
                <a:solidFill>
                  <a:schemeClr val="tx1">
                    <a:lumMod val="75000"/>
                    <a:lumOff val="25000"/>
                  </a:schemeClr>
                </a:solidFill>
              </a:rPr>
              <a:t> – Pilot </a:t>
            </a:r>
            <a:r>
              <a:rPr lang="hu-HU" sz="1800" dirty="0" err="1" smtClean="0">
                <a:solidFill>
                  <a:schemeClr val="tx1">
                    <a:lumMod val="75000"/>
                    <a:lumOff val="25000"/>
                  </a:schemeClr>
                </a:solidFill>
              </a:rPr>
              <a:t>Cards</a:t>
            </a:r>
            <a:endParaRPr lang="en-US" sz="1800" dirty="0">
              <a:solidFill>
                <a:schemeClr val="tx1">
                  <a:lumMod val="75000"/>
                  <a:lumOff val="25000"/>
                </a:schemeClr>
              </a:solidFill>
            </a:endParaRPr>
          </a:p>
        </p:txBody>
      </p:sp>
      <p:sp>
        <p:nvSpPr>
          <p:cNvPr id="11" name="Szövegdoboz 10"/>
          <p:cNvSpPr txBox="1"/>
          <p:nvPr/>
        </p:nvSpPr>
        <p:spPr>
          <a:xfrm>
            <a:off x="251520" y="405134"/>
            <a:ext cx="8646274" cy="1269578"/>
          </a:xfrm>
          <a:prstGeom prst="rect">
            <a:avLst/>
          </a:prstGeom>
          <a:noFill/>
        </p:spPr>
        <p:txBody>
          <a:bodyPr wrap="square" rtlCol="0">
            <a:spAutoFit/>
          </a:bodyPr>
          <a:lstStyle/>
          <a:p>
            <a:r>
              <a:rPr lang="hu-HU" sz="1400" b="1" dirty="0" smtClean="0"/>
              <a:t>Pilot </a:t>
            </a:r>
            <a:r>
              <a:rPr lang="hu-HU" sz="1400" b="1" dirty="0" err="1" smtClean="0"/>
              <a:t>Cards</a:t>
            </a:r>
            <a:endParaRPr lang="hu-HU" sz="1400" dirty="0"/>
          </a:p>
          <a:p>
            <a:pPr algn="just">
              <a:lnSpc>
                <a:spcPts val="2500"/>
              </a:lnSpc>
            </a:pPr>
            <a:r>
              <a:rPr lang="en-GB" sz="1400" dirty="0" smtClean="0"/>
              <a:t>Pilot </a:t>
            </a:r>
            <a:r>
              <a:rPr lang="en-GB" sz="1400" dirty="0"/>
              <a:t>Cards provide an overview of the pilot including scope and objective, </a:t>
            </a:r>
            <a:r>
              <a:rPr lang="hu-HU" sz="1400" dirty="0" smtClean="0"/>
              <a:t>status, </a:t>
            </a:r>
            <a:r>
              <a:rPr lang="en-GB" sz="1400" dirty="0" smtClean="0"/>
              <a:t>contact </a:t>
            </a:r>
            <a:r>
              <a:rPr lang="en-GB" sz="1400" dirty="0"/>
              <a:t>info of the pilot leader and contributors, OAIS relevance, usages of E-ARK </a:t>
            </a:r>
            <a:r>
              <a:rPr lang="en-GB" sz="1400" dirty="0" smtClean="0"/>
              <a:t>tool</a:t>
            </a:r>
            <a:r>
              <a:rPr lang="hu-HU" sz="1400" dirty="0" smtClean="0"/>
              <a:t>s</a:t>
            </a:r>
            <a:r>
              <a:rPr lang="en-GB" sz="1400" dirty="0" smtClean="0"/>
              <a:t> </a:t>
            </a:r>
            <a:r>
              <a:rPr lang="en-GB" sz="1400" dirty="0"/>
              <a:t>and information </a:t>
            </a:r>
            <a:r>
              <a:rPr lang="en-GB" sz="1400" dirty="0" smtClean="0"/>
              <a:t>package</a:t>
            </a:r>
            <a:r>
              <a:rPr lang="hu-HU" sz="1400" dirty="0" smtClean="0"/>
              <a:t>s</a:t>
            </a:r>
            <a:r>
              <a:rPr lang="en-GB" sz="1400" dirty="0" smtClean="0"/>
              <a:t>. </a:t>
            </a:r>
            <a:r>
              <a:rPr lang="en-GB" sz="1400" dirty="0"/>
              <a:t>Pilot Cards can also serve as a central information point to reach detailed pilot information descriptions and corresponding documents. </a:t>
            </a:r>
            <a:endParaRPr lang="hu-HU" sz="1400" b="1" dirty="0" smtClean="0"/>
          </a:p>
        </p:txBody>
      </p:sp>
      <p:pic>
        <p:nvPicPr>
          <p:cNvPr id="1025" name="Picture 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44829" y="1775985"/>
            <a:ext cx="2971387" cy="3442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 name="Egyenes összekötő nyíllal 4"/>
          <p:cNvCxnSpPr/>
          <p:nvPr/>
        </p:nvCxnSpPr>
        <p:spPr>
          <a:xfrm flipH="1" flipV="1">
            <a:off x="2987824" y="2229712"/>
            <a:ext cx="1008112" cy="54006"/>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6" name="Szövegdoboz 5"/>
          <p:cNvSpPr txBox="1"/>
          <p:nvPr/>
        </p:nvSpPr>
        <p:spPr>
          <a:xfrm>
            <a:off x="1763688" y="2012938"/>
            <a:ext cx="1234480" cy="307777"/>
          </a:xfrm>
          <a:prstGeom prst="rect">
            <a:avLst/>
          </a:prstGeom>
          <a:noFill/>
        </p:spPr>
        <p:txBody>
          <a:bodyPr wrap="square" rtlCol="0">
            <a:spAutoFit/>
          </a:bodyPr>
          <a:lstStyle/>
          <a:p>
            <a:pPr algn="r"/>
            <a:r>
              <a:rPr lang="hu-HU" sz="1400" dirty="0" smtClean="0">
                <a:solidFill>
                  <a:srgbClr val="0070C0"/>
                </a:solidFill>
              </a:rPr>
              <a:t>Pilot status</a:t>
            </a:r>
            <a:endParaRPr lang="hu-HU" sz="1400" dirty="0">
              <a:solidFill>
                <a:srgbClr val="0070C0"/>
              </a:solidFill>
            </a:endParaRPr>
          </a:p>
        </p:txBody>
      </p:sp>
      <p:cxnSp>
        <p:nvCxnSpPr>
          <p:cNvPr id="15" name="Egyenes összekötő nyíllal 14"/>
          <p:cNvCxnSpPr/>
          <p:nvPr/>
        </p:nvCxnSpPr>
        <p:spPr>
          <a:xfrm flipV="1">
            <a:off x="5292080" y="1923678"/>
            <a:ext cx="1584176" cy="162018"/>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18" name="Szövegdoboz 17"/>
          <p:cNvSpPr txBox="1"/>
          <p:nvPr/>
        </p:nvSpPr>
        <p:spPr>
          <a:xfrm>
            <a:off x="6948264" y="1761318"/>
            <a:ext cx="2016224" cy="738664"/>
          </a:xfrm>
          <a:prstGeom prst="rect">
            <a:avLst/>
          </a:prstGeom>
          <a:noFill/>
        </p:spPr>
        <p:txBody>
          <a:bodyPr wrap="square" rtlCol="0">
            <a:spAutoFit/>
          </a:bodyPr>
          <a:lstStyle/>
          <a:p>
            <a:r>
              <a:rPr lang="hu-HU" sz="1400" dirty="0" smtClean="0">
                <a:solidFill>
                  <a:srgbClr val="0070C0"/>
                </a:solidFill>
              </a:rPr>
              <a:t>OAIS </a:t>
            </a:r>
            <a:r>
              <a:rPr lang="hu-HU" sz="1400" dirty="0" err="1" smtClean="0">
                <a:solidFill>
                  <a:srgbClr val="0070C0"/>
                </a:solidFill>
              </a:rPr>
              <a:t>Relevance</a:t>
            </a:r>
            <a:endParaRPr lang="hu-HU" sz="1400" dirty="0" smtClean="0">
              <a:solidFill>
                <a:srgbClr val="0070C0"/>
              </a:solidFill>
            </a:endParaRPr>
          </a:p>
          <a:p>
            <a:pPr marL="180975" indent="-180975">
              <a:buFont typeface="Arial" pitchFamily="34" charset="0"/>
              <a:buChar char="•"/>
            </a:pPr>
            <a:r>
              <a:rPr lang="hu-HU" sz="1400" dirty="0" smtClean="0">
                <a:solidFill>
                  <a:srgbClr val="0070C0"/>
                </a:solidFill>
              </a:rPr>
              <a:t>OAIS </a:t>
            </a:r>
            <a:r>
              <a:rPr lang="hu-HU" sz="1400" dirty="0" err="1" smtClean="0">
                <a:solidFill>
                  <a:srgbClr val="0070C0"/>
                </a:solidFill>
              </a:rPr>
              <a:t>Processes</a:t>
            </a:r>
            <a:endParaRPr lang="hu-HU" sz="1400" dirty="0" smtClean="0">
              <a:solidFill>
                <a:srgbClr val="0070C0"/>
              </a:solidFill>
            </a:endParaRPr>
          </a:p>
          <a:p>
            <a:pPr marL="180975" indent="-180975">
              <a:buFont typeface="Arial" pitchFamily="34" charset="0"/>
              <a:buChar char="•"/>
            </a:pPr>
            <a:r>
              <a:rPr lang="hu-HU" sz="1400" dirty="0" err="1" smtClean="0">
                <a:solidFill>
                  <a:srgbClr val="0070C0"/>
                </a:solidFill>
              </a:rPr>
              <a:t>Information</a:t>
            </a:r>
            <a:r>
              <a:rPr lang="hu-HU" sz="1400" dirty="0" smtClean="0">
                <a:solidFill>
                  <a:srgbClr val="0070C0"/>
                </a:solidFill>
              </a:rPr>
              <a:t> </a:t>
            </a:r>
            <a:r>
              <a:rPr lang="hu-HU" sz="1400" dirty="0" err="1" smtClean="0">
                <a:solidFill>
                  <a:srgbClr val="0070C0"/>
                </a:solidFill>
              </a:rPr>
              <a:t>Packages</a:t>
            </a:r>
            <a:endParaRPr lang="hu-HU" sz="1400" dirty="0">
              <a:solidFill>
                <a:srgbClr val="0070C0"/>
              </a:solidFill>
            </a:endParaRPr>
          </a:p>
        </p:txBody>
      </p:sp>
      <p:cxnSp>
        <p:nvCxnSpPr>
          <p:cNvPr id="20" name="Egyenes összekötő nyíllal 19"/>
          <p:cNvCxnSpPr/>
          <p:nvPr/>
        </p:nvCxnSpPr>
        <p:spPr>
          <a:xfrm flipH="1">
            <a:off x="2987824" y="2787774"/>
            <a:ext cx="1800200" cy="270465"/>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21" name="Szövegdoboz 20"/>
          <p:cNvSpPr txBox="1"/>
          <p:nvPr/>
        </p:nvSpPr>
        <p:spPr>
          <a:xfrm>
            <a:off x="1393304" y="2715766"/>
            <a:ext cx="1594520" cy="523220"/>
          </a:xfrm>
          <a:prstGeom prst="rect">
            <a:avLst/>
          </a:prstGeom>
          <a:noFill/>
        </p:spPr>
        <p:txBody>
          <a:bodyPr wrap="square" rtlCol="0">
            <a:spAutoFit/>
          </a:bodyPr>
          <a:lstStyle/>
          <a:p>
            <a:pPr algn="r"/>
            <a:r>
              <a:rPr lang="hu-HU" sz="1400" dirty="0" err="1" smtClean="0">
                <a:solidFill>
                  <a:srgbClr val="0070C0"/>
                </a:solidFill>
              </a:rPr>
              <a:t>Contact</a:t>
            </a:r>
            <a:r>
              <a:rPr lang="hu-HU" sz="1400" dirty="0" smtClean="0">
                <a:solidFill>
                  <a:srgbClr val="0070C0"/>
                </a:solidFill>
              </a:rPr>
              <a:t> </a:t>
            </a:r>
            <a:r>
              <a:rPr lang="hu-HU" sz="1400" dirty="0" err="1" smtClean="0">
                <a:solidFill>
                  <a:srgbClr val="0070C0"/>
                </a:solidFill>
              </a:rPr>
              <a:t>Person</a:t>
            </a:r>
            <a:r>
              <a:rPr lang="hu-HU" sz="1400" dirty="0" smtClean="0">
                <a:solidFill>
                  <a:srgbClr val="0070C0"/>
                </a:solidFill>
              </a:rPr>
              <a:t> </a:t>
            </a:r>
          </a:p>
          <a:p>
            <a:pPr algn="r"/>
            <a:r>
              <a:rPr lang="hu-HU" sz="1400" dirty="0" smtClean="0">
                <a:solidFill>
                  <a:srgbClr val="0070C0"/>
                </a:solidFill>
              </a:rPr>
              <a:t>Pilot </a:t>
            </a:r>
            <a:r>
              <a:rPr lang="hu-HU" sz="1400" dirty="0" err="1" smtClean="0">
                <a:solidFill>
                  <a:srgbClr val="0070C0"/>
                </a:solidFill>
              </a:rPr>
              <a:t>Staff</a:t>
            </a:r>
            <a:endParaRPr lang="hu-HU" sz="1400" dirty="0">
              <a:solidFill>
                <a:srgbClr val="0070C0"/>
              </a:solidFill>
            </a:endParaRPr>
          </a:p>
        </p:txBody>
      </p:sp>
      <p:cxnSp>
        <p:nvCxnSpPr>
          <p:cNvPr id="23" name="Egyenes összekötő nyíllal 22"/>
          <p:cNvCxnSpPr/>
          <p:nvPr/>
        </p:nvCxnSpPr>
        <p:spPr>
          <a:xfrm flipV="1">
            <a:off x="6012160" y="2944037"/>
            <a:ext cx="864096" cy="216024"/>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24" name="Szövegdoboz 23"/>
          <p:cNvSpPr txBox="1"/>
          <p:nvPr/>
        </p:nvSpPr>
        <p:spPr>
          <a:xfrm>
            <a:off x="6948264" y="2735074"/>
            <a:ext cx="1512168" cy="523220"/>
          </a:xfrm>
          <a:prstGeom prst="rect">
            <a:avLst/>
          </a:prstGeom>
          <a:noFill/>
        </p:spPr>
        <p:txBody>
          <a:bodyPr wrap="square" rtlCol="0">
            <a:spAutoFit/>
          </a:bodyPr>
          <a:lstStyle/>
          <a:p>
            <a:r>
              <a:rPr lang="hu-HU" sz="1400" dirty="0" err="1" smtClean="0">
                <a:solidFill>
                  <a:srgbClr val="0070C0"/>
                </a:solidFill>
              </a:rPr>
              <a:t>Scope</a:t>
            </a:r>
            <a:r>
              <a:rPr lang="hu-HU" sz="1400" dirty="0" smtClean="0">
                <a:solidFill>
                  <a:srgbClr val="0070C0"/>
                </a:solidFill>
              </a:rPr>
              <a:t> and </a:t>
            </a:r>
            <a:r>
              <a:rPr lang="hu-HU" sz="1400" dirty="0" err="1" smtClean="0">
                <a:solidFill>
                  <a:srgbClr val="0070C0"/>
                </a:solidFill>
              </a:rPr>
              <a:t>Objective</a:t>
            </a:r>
            <a:endParaRPr lang="hu-HU" sz="1400" dirty="0" smtClean="0">
              <a:solidFill>
                <a:srgbClr val="0070C0"/>
              </a:solidFill>
            </a:endParaRPr>
          </a:p>
        </p:txBody>
      </p:sp>
      <p:cxnSp>
        <p:nvCxnSpPr>
          <p:cNvPr id="26" name="Egyenes összekötő nyíllal 25"/>
          <p:cNvCxnSpPr/>
          <p:nvPr/>
        </p:nvCxnSpPr>
        <p:spPr>
          <a:xfrm flipH="1" flipV="1">
            <a:off x="2998168" y="4803998"/>
            <a:ext cx="997768" cy="175113"/>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31" name="Szövegdoboz 30"/>
          <p:cNvSpPr txBox="1"/>
          <p:nvPr/>
        </p:nvSpPr>
        <p:spPr>
          <a:xfrm>
            <a:off x="1753344" y="4578682"/>
            <a:ext cx="1234480" cy="307777"/>
          </a:xfrm>
          <a:prstGeom prst="rect">
            <a:avLst/>
          </a:prstGeom>
          <a:noFill/>
        </p:spPr>
        <p:txBody>
          <a:bodyPr wrap="square" rtlCol="0">
            <a:spAutoFit/>
          </a:bodyPr>
          <a:lstStyle/>
          <a:p>
            <a:pPr algn="r"/>
            <a:r>
              <a:rPr lang="hu-HU" sz="1400" dirty="0" err="1" smtClean="0">
                <a:solidFill>
                  <a:srgbClr val="0070C0"/>
                </a:solidFill>
              </a:rPr>
              <a:t>Links</a:t>
            </a:r>
            <a:endParaRPr lang="hu-HU" sz="1400" dirty="0">
              <a:solidFill>
                <a:srgbClr val="0070C0"/>
              </a:solidFill>
            </a:endParaRPr>
          </a:p>
        </p:txBody>
      </p:sp>
      <p:cxnSp>
        <p:nvCxnSpPr>
          <p:cNvPr id="32" name="Egyenes összekötő nyíllal 31"/>
          <p:cNvCxnSpPr/>
          <p:nvPr/>
        </p:nvCxnSpPr>
        <p:spPr>
          <a:xfrm flipV="1">
            <a:off x="6012160" y="4078163"/>
            <a:ext cx="864096" cy="216024"/>
          </a:xfrm>
          <a:prstGeom prst="straightConnector1">
            <a:avLst/>
          </a:prstGeom>
          <a:ln w="19050">
            <a:solidFill>
              <a:srgbClr val="106ED6"/>
            </a:solidFill>
            <a:tailEnd type="arrow"/>
          </a:ln>
        </p:spPr>
        <p:style>
          <a:lnRef idx="1">
            <a:schemeClr val="accent1"/>
          </a:lnRef>
          <a:fillRef idx="0">
            <a:schemeClr val="accent1"/>
          </a:fillRef>
          <a:effectRef idx="0">
            <a:schemeClr val="accent1"/>
          </a:effectRef>
          <a:fontRef idx="minor">
            <a:schemeClr val="tx1"/>
          </a:fontRef>
        </p:style>
      </p:cxnSp>
      <p:sp>
        <p:nvSpPr>
          <p:cNvPr id="33" name="Szövegdoboz 32"/>
          <p:cNvSpPr txBox="1"/>
          <p:nvPr/>
        </p:nvSpPr>
        <p:spPr>
          <a:xfrm>
            <a:off x="6948264" y="3869200"/>
            <a:ext cx="1949530" cy="523220"/>
          </a:xfrm>
          <a:prstGeom prst="rect">
            <a:avLst/>
          </a:prstGeom>
          <a:noFill/>
        </p:spPr>
        <p:txBody>
          <a:bodyPr wrap="square" rtlCol="0">
            <a:spAutoFit/>
          </a:bodyPr>
          <a:lstStyle/>
          <a:p>
            <a:r>
              <a:rPr lang="hu-HU" sz="1400" dirty="0" err="1" smtClean="0">
                <a:solidFill>
                  <a:srgbClr val="0070C0"/>
                </a:solidFill>
              </a:rPr>
              <a:t>Used</a:t>
            </a:r>
            <a:r>
              <a:rPr lang="hu-HU" sz="1400" dirty="0" smtClean="0">
                <a:solidFill>
                  <a:srgbClr val="0070C0"/>
                </a:solidFill>
              </a:rPr>
              <a:t> E-ARK </a:t>
            </a:r>
            <a:r>
              <a:rPr lang="hu-HU" sz="1400" dirty="0" err="1" smtClean="0">
                <a:solidFill>
                  <a:srgbClr val="0070C0"/>
                </a:solidFill>
              </a:rPr>
              <a:t>tools</a:t>
            </a:r>
            <a:endParaRPr lang="hu-HU" sz="1400" dirty="0" smtClean="0">
              <a:solidFill>
                <a:srgbClr val="0070C0"/>
              </a:solidFill>
            </a:endParaRPr>
          </a:p>
          <a:p>
            <a:r>
              <a:rPr lang="hu-HU" sz="1400" dirty="0" smtClean="0">
                <a:solidFill>
                  <a:srgbClr val="0070C0"/>
                </a:solidFill>
              </a:rPr>
              <a:t>Per </a:t>
            </a:r>
            <a:r>
              <a:rPr lang="hu-HU" sz="1400" dirty="0" err="1" smtClean="0">
                <a:solidFill>
                  <a:srgbClr val="0070C0"/>
                </a:solidFill>
              </a:rPr>
              <a:t>scenario</a:t>
            </a:r>
            <a:endParaRPr lang="hu-HU" sz="1400" dirty="0" smtClean="0">
              <a:solidFill>
                <a:srgbClr val="0070C0"/>
              </a:solidFill>
            </a:endParaRPr>
          </a:p>
        </p:txBody>
      </p:sp>
      <p:sp>
        <p:nvSpPr>
          <p:cNvPr id="27" name="Jobbra nyíl 26">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8" name="Jobbra nyíl 27">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9" name="Csoportba foglalás 28"/>
          <p:cNvGrpSpPr/>
          <p:nvPr/>
        </p:nvGrpSpPr>
        <p:grpSpPr>
          <a:xfrm>
            <a:off x="8109418" y="67372"/>
            <a:ext cx="325136" cy="288000"/>
            <a:chOff x="7756336" y="42844"/>
            <a:chExt cx="325136" cy="288000"/>
          </a:xfrm>
        </p:grpSpPr>
        <p:sp>
          <p:nvSpPr>
            <p:cNvPr id="30" name="Folyamatábra: Feldolgozás 29">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7"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228968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49442"/>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smtClean="0">
                <a:solidFill>
                  <a:schemeClr val="tx1">
                    <a:lumMod val="75000"/>
                    <a:lumOff val="25000"/>
                  </a:schemeClr>
                </a:solidFill>
              </a:rPr>
              <a:t>E-ARK </a:t>
            </a:r>
            <a:r>
              <a:rPr lang="hu-HU" sz="1800" dirty="0" err="1" smtClean="0">
                <a:solidFill>
                  <a:schemeClr val="tx1">
                    <a:lumMod val="75000"/>
                    <a:lumOff val="25000"/>
                  </a:schemeClr>
                </a:solidFill>
              </a:rPr>
              <a:t>Pilots</a:t>
            </a:r>
            <a:r>
              <a:rPr lang="hu-HU" sz="1800" dirty="0" smtClean="0">
                <a:solidFill>
                  <a:schemeClr val="tx1">
                    <a:lumMod val="75000"/>
                    <a:lumOff val="25000"/>
                  </a:schemeClr>
                </a:solidFill>
              </a:rPr>
              <a:t> – Pilot </a:t>
            </a:r>
            <a:r>
              <a:rPr lang="hu-HU" sz="1800" dirty="0" err="1" smtClean="0">
                <a:solidFill>
                  <a:schemeClr val="tx1">
                    <a:lumMod val="75000"/>
                    <a:lumOff val="25000"/>
                  </a:schemeClr>
                </a:solidFill>
              </a:rPr>
              <a:t>Definition</a:t>
            </a:r>
            <a:endParaRPr lang="en-US" sz="1800" dirty="0">
              <a:solidFill>
                <a:schemeClr val="tx1">
                  <a:lumMod val="75000"/>
                  <a:lumOff val="25000"/>
                </a:schemeClr>
              </a:solidFill>
            </a:endParaRPr>
          </a:p>
        </p:txBody>
      </p:sp>
      <p:sp>
        <p:nvSpPr>
          <p:cNvPr id="11" name="Szövegdoboz 10"/>
          <p:cNvSpPr txBox="1"/>
          <p:nvPr/>
        </p:nvSpPr>
        <p:spPr>
          <a:xfrm>
            <a:off x="251520" y="618237"/>
            <a:ext cx="8646274" cy="4185761"/>
          </a:xfrm>
          <a:prstGeom prst="rect">
            <a:avLst/>
          </a:prstGeom>
          <a:noFill/>
        </p:spPr>
        <p:txBody>
          <a:bodyPr wrap="square" rtlCol="0">
            <a:spAutoFit/>
          </a:bodyPr>
          <a:lstStyle/>
          <a:p>
            <a:pPr lvl="0"/>
            <a:r>
              <a:rPr lang="en-US" sz="1400" b="1" dirty="0"/>
              <a:t>Pilot Definition</a:t>
            </a:r>
            <a:endParaRPr lang="hu-HU" sz="1400" b="1" dirty="0"/>
          </a:p>
          <a:p>
            <a:pPr algn="just"/>
            <a:r>
              <a:rPr lang="en-US" sz="1400" dirty="0" smtClean="0"/>
              <a:t>The </a:t>
            </a:r>
            <a:r>
              <a:rPr lang="en-US" sz="1400" dirty="0"/>
              <a:t>pilot definition includes a full description of the pilot scope, scenarios, pilot data, infrastructure and activities for each pilot.</a:t>
            </a:r>
            <a:endParaRPr lang="hu-HU" sz="1400" dirty="0"/>
          </a:p>
          <a:p>
            <a:endParaRPr lang="hu-HU" sz="1400" dirty="0" smtClean="0"/>
          </a:p>
          <a:p>
            <a:r>
              <a:rPr lang="en-US" sz="1400" dirty="0" smtClean="0"/>
              <a:t>The </a:t>
            </a:r>
            <a:r>
              <a:rPr lang="en-US" sz="1400" dirty="0"/>
              <a:t>Pilot Definition description follows this </a:t>
            </a:r>
            <a:r>
              <a:rPr lang="en-US" sz="1400" dirty="0" smtClean="0"/>
              <a:t>structure</a:t>
            </a:r>
            <a:endParaRPr lang="hu-HU" sz="1400" dirty="0"/>
          </a:p>
          <a:p>
            <a:pPr marL="285750" indent="-285750">
              <a:buFont typeface="Wingdings" pitchFamily="2" charset="2"/>
              <a:buChar char="Ø"/>
            </a:pPr>
            <a:r>
              <a:rPr lang="en-GB" sz="1400" dirty="0"/>
              <a:t>Pilot</a:t>
            </a:r>
            <a:endParaRPr lang="hu-HU" sz="1400" dirty="0"/>
          </a:p>
          <a:p>
            <a:pPr marL="541338" lvl="0" indent="-285750">
              <a:buFont typeface="Wingdings" pitchFamily="2" charset="2"/>
              <a:buChar char="Ø"/>
            </a:pPr>
            <a:r>
              <a:rPr lang="en-GB" sz="1400" dirty="0"/>
              <a:t>Scenario</a:t>
            </a:r>
            <a:endParaRPr lang="hu-HU" sz="1400" dirty="0"/>
          </a:p>
          <a:p>
            <a:pPr marL="806450" lvl="0" indent="-285750">
              <a:buFont typeface="Wingdings" pitchFamily="2" charset="2"/>
              <a:buChar char="Ø"/>
            </a:pPr>
            <a:r>
              <a:rPr lang="en-GB" sz="1400" dirty="0"/>
              <a:t>Business use-case (from General Model)</a:t>
            </a:r>
            <a:endParaRPr lang="hu-HU" sz="1400" dirty="0"/>
          </a:p>
          <a:p>
            <a:pPr marL="806450" lvl="0" indent="-285750">
              <a:buFont typeface="Wingdings" pitchFamily="2" charset="2"/>
              <a:buChar char="Ø"/>
            </a:pPr>
            <a:r>
              <a:rPr lang="en-GB" sz="1400" dirty="0"/>
              <a:t>Used Information package types</a:t>
            </a:r>
            <a:endParaRPr lang="hu-HU" sz="1400" dirty="0"/>
          </a:p>
          <a:p>
            <a:pPr marL="806450" lvl="0" indent="-285750">
              <a:buFont typeface="Wingdings" pitchFamily="2" charset="2"/>
              <a:buChar char="Ø"/>
            </a:pPr>
            <a:r>
              <a:rPr lang="en-GB" sz="1400" dirty="0"/>
              <a:t>Used E-ARK tools</a:t>
            </a:r>
            <a:endParaRPr lang="hu-HU" sz="1400" dirty="0"/>
          </a:p>
          <a:p>
            <a:pPr marL="806450" lvl="0" indent="-285750">
              <a:buFont typeface="Wingdings" pitchFamily="2" charset="2"/>
              <a:buChar char="Ø"/>
            </a:pPr>
            <a:r>
              <a:rPr lang="en-GB" sz="1400" dirty="0"/>
              <a:t>Data Set description</a:t>
            </a:r>
            <a:endParaRPr lang="hu-HU" sz="1400" dirty="0"/>
          </a:p>
          <a:p>
            <a:pPr marL="1071563" lvl="0" indent="-285750">
              <a:buFont typeface="Wingdings" pitchFamily="2" charset="2"/>
              <a:buChar char="Ø"/>
            </a:pPr>
            <a:r>
              <a:rPr lang="en-GB" sz="1400" dirty="0"/>
              <a:t>Content description</a:t>
            </a:r>
            <a:endParaRPr lang="hu-HU" sz="1400" dirty="0"/>
          </a:p>
          <a:p>
            <a:pPr marL="1071563" lvl="0" indent="-285750">
              <a:buFont typeface="Wingdings" pitchFamily="2" charset="2"/>
              <a:buChar char="Ø"/>
            </a:pPr>
            <a:r>
              <a:rPr lang="en-GB" sz="1400" dirty="0"/>
              <a:t>Metadata description </a:t>
            </a:r>
            <a:endParaRPr lang="hu-HU" sz="1400" dirty="0"/>
          </a:p>
          <a:p>
            <a:pPr marL="806450" lvl="0" indent="-285750">
              <a:buFont typeface="Wingdings" pitchFamily="2" charset="2"/>
              <a:buChar char="Ø"/>
            </a:pPr>
            <a:r>
              <a:rPr lang="en-GB" sz="1400" dirty="0"/>
              <a:t>Pilot preparation description and status </a:t>
            </a:r>
            <a:r>
              <a:rPr lang="en-GB" sz="1400" dirty="0" smtClean="0"/>
              <a:t>info</a:t>
            </a:r>
            <a:endParaRPr lang="hu-HU" sz="1400" dirty="0"/>
          </a:p>
          <a:p>
            <a:pPr marL="806450" lvl="0" indent="-285750">
              <a:buFont typeface="Wingdings" pitchFamily="2" charset="2"/>
              <a:buChar char="Ø"/>
            </a:pPr>
            <a:r>
              <a:rPr lang="en-GB" sz="1400" dirty="0"/>
              <a:t>Process description</a:t>
            </a:r>
            <a:endParaRPr lang="hu-HU" sz="1400" dirty="0"/>
          </a:p>
          <a:p>
            <a:pPr marL="1071563" lvl="0" indent="-285750">
              <a:buFont typeface="Wingdings" pitchFamily="2" charset="2"/>
              <a:buChar char="Ø"/>
            </a:pPr>
            <a:r>
              <a:rPr lang="en-GB" sz="1400" dirty="0"/>
              <a:t>Process step and low-level </a:t>
            </a:r>
            <a:r>
              <a:rPr lang="en-GB" sz="1400" dirty="0" smtClean="0"/>
              <a:t>use-case</a:t>
            </a:r>
            <a:r>
              <a:rPr lang="hu-HU" sz="1400" dirty="0" smtClean="0"/>
              <a:t>s</a:t>
            </a:r>
            <a:endParaRPr lang="hu-HU" sz="1400" dirty="0"/>
          </a:p>
          <a:p>
            <a:pPr marL="1071563" lvl="0" indent="-285750">
              <a:buFont typeface="Wingdings" pitchFamily="2" charset="2"/>
              <a:buChar char="Ø"/>
            </a:pPr>
            <a:r>
              <a:rPr lang="en-GB" sz="1400" dirty="0"/>
              <a:t>Used E-ARK and local tools</a:t>
            </a:r>
            <a:endParaRPr lang="hu-HU" sz="1400" dirty="0"/>
          </a:p>
          <a:p>
            <a:pPr marL="1071563" lvl="0" indent="-285750">
              <a:buFont typeface="Wingdings" pitchFamily="2" charset="2"/>
              <a:buChar char="Ø"/>
            </a:pPr>
            <a:r>
              <a:rPr lang="en-GB" sz="1400" dirty="0"/>
              <a:t>Preliminaries and start condition</a:t>
            </a:r>
            <a:endParaRPr lang="hu-HU" sz="1400" dirty="0"/>
          </a:p>
          <a:p>
            <a:pPr marL="1071563" lvl="0" indent="-285750">
              <a:buFont typeface="Wingdings" pitchFamily="2" charset="2"/>
              <a:buChar char="Ø"/>
            </a:pPr>
            <a:r>
              <a:rPr lang="en-GB" sz="1400" dirty="0" smtClean="0"/>
              <a:t>Input/</a:t>
            </a:r>
            <a:r>
              <a:rPr lang="en-GB" sz="1400" dirty="0" err="1" smtClean="0"/>
              <a:t>Outpu</a:t>
            </a:r>
            <a:r>
              <a:rPr lang="hu-HU" sz="1400" dirty="0" smtClean="0"/>
              <a:t>t</a:t>
            </a:r>
            <a:endParaRPr lang="hu-HU" sz="1400" b="1" dirty="0" smtClean="0"/>
          </a:p>
        </p:txBody>
      </p:sp>
      <p:sp>
        <p:nvSpPr>
          <p:cNvPr id="2" name="Szövegdoboz 1"/>
          <p:cNvSpPr txBox="1"/>
          <p:nvPr/>
        </p:nvSpPr>
        <p:spPr>
          <a:xfrm>
            <a:off x="6516217" y="1877647"/>
            <a:ext cx="2106313" cy="2585323"/>
          </a:xfrm>
          <a:prstGeom prst="rect">
            <a:avLst/>
          </a:prstGeom>
          <a:noFill/>
          <a:ln w="19050">
            <a:solidFill>
              <a:srgbClr val="106ED6"/>
            </a:solidFill>
          </a:ln>
        </p:spPr>
        <p:txBody>
          <a:bodyPr wrap="square" rtlCol="0">
            <a:spAutoFit/>
          </a:bodyPr>
          <a:lstStyle/>
          <a:p>
            <a:r>
              <a:rPr lang="hu-HU" dirty="0" smtClean="0">
                <a:solidFill>
                  <a:srgbClr val="0070C0"/>
                </a:solidFill>
              </a:rPr>
              <a:t>Pilot </a:t>
            </a:r>
            <a:r>
              <a:rPr lang="hu-HU" dirty="0" err="1" smtClean="0">
                <a:solidFill>
                  <a:srgbClr val="0070C0"/>
                </a:solidFill>
              </a:rPr>
              <a:t>Definition</a:t>
            </a:r>
            <a:r>
              <a:rPr lang="hu-HU" dirty="0" smtClean="0">
                <a:solidFill>
                  <a:srgbClr val="0070C0"/>
                </a:solidFill>
              </a:rPr>
              <a:t> </a:t>
            </a:r>
            <a:r>
              <a:rPr lang="hu-HU" dirty="0" err="1" smtClean="0">
                <a:solidFill>
                  <a:srgbClr val="0070C0"/>
                </a:solidFill>
              </a:rPr>
              <a:t>files</a:t>
            </a:r>
            <a:endParaRPr lang="hu-HU" dirty="0" smtClean="0">
              <a:solidFill>
                <a:srgbClr val="0070C0"/>
              </a:solidFill>
            </a:endParaRPr>
          </a:p>
          <a:p>
            <a:endParaRPr lang="hu-HU" dirty="0" smtClean="0">
              <a:solidFill>
                <a:srgbClr val="0070C0"/>
              </a:solidFill>
            </a:endParaRPr>
          </a:p>
          <a:p>
            <a:pPr marL="285750" indent="-285750">
              <a:buFont typeface="Wingdings" pitchFamily="2" charset="2"/>
              <a:buChar char="ü"/>
            </a:pPr>
            <a:r>
              <a:rPr lang="hu-HU" dirty="0">
                <a:solidFill>
                  <a:srgbClr val="0070C0"/>
                </a:solidFill>
                <a:hlinkClick r:id="rId3" action="ppaction://hlinkfile"/>
              </a:rPr>
              <a:t>Pilot </a:t>
            </a:r>
            <a:r>
              <a:rPr lang="hu-HU" dirty="0" smtClean="0">
                <a:solidFill>
                  <a:srgbClr val="0070C0"/>
                </a:solidFill>
                <a:hlinkClick r:id="rId3" action="ppaction://hlinkfile"/>
              </a:rPr>
              <a:t>1 (DNA)</a:t>
            </a:r>
            <a:endParaRPr lang="hu-HU" dirty="0">
              <a:solidFill>
                <a:srgbClr val="0070C0"/>
              </a:solidFill>
            </a:endParaRPr>
          </a:p>
          <a:p>
            <a:pPr marL="285750" indent="-285750">
              <a:buFont typeface="Wingdings" pitchFamily="2" charset="2"/>
              <a:buChar char="ü"/>
            </a:pPr>
            <a:r>
              <a:rPr lang="hu-HU" dirty="0">
                <a:solidFill>
                  <a:srgbClr val="0070C0"/>
                </a:solidFill>
                <a:hlinkClick r:id="rId4" action="ppaction://hlinkfile"/>
              </a:rPr>
              <a:t>Pilot </a:t>
            </a:r>
            <a:r>
              <a:rPr lang="hu-HU" dirty="0" smtClean="0">
                <a:solidFill>
                  <a:srgbClr val="0070C0"/>
                </a:solidFill>
                <a:hlinkClick r:id="rId4" action="ppaction://hlinkfile"/>
              </a:rPr>
              <a:t>2 (NAN)</a:t>
            </a:r>
            <a:endParaRPr lang="hu-HU" dirty="0">
              <a:solidFill>
                <a:srgbClr val="0070C0"/>
              </a:solidFill>
            </a:endParaRPr>
          </a:p>
          <a:p>
            <a:pPr marL="285750" indent="-285750">
              <a:buFont typeface="Wingdings" pitchFamily="2" charset="2"/>
              <a:buChar char="ü"/>
            </a:pPr>
            <a:r>
              <a:rPr lang="hu-HU" dirty="0">
                <a:solidFill>
                  <a:srgbClr val="0070C0"/>
                </a:solidFill>
                <a:hlinkClick r:id="rId5" action="ppaction://hlinkfile"/>
              </a:rPr>
              <a:t>Pilot </a:t>
            </a:r>
            <a:r>
              <a:rPr lang="hu-HU" dirty="0" smtClean="0">
                <a:solidFill>
                  <a:srgbClr val="0070C0"/>
                </a:solidFill>
                <a:hlinkClick r:id="rId5" action="ppaction://hlinkfile"/>
              </a:rPr>
              <a:t>3 (NAE)</a:t>
            </a:r>
            <a:endParaRPr lang="hu-HU" dirty="0">
              <a:solidFill>
                <a:srgbClr val="0070C0"/>
              </a:solidFill>
            </a:endParaRPr>
          </a:p>
          <a:p>
            <a:pPr marL="285750" indent="-285750">
              <a:buFont typeface="Wingdings" pitchFamily="2" charset="2"/>
              <a:buChar char="ü"/>
            </a:pPr>
            <a:r>
              <a:rPr lang="hu-HU" dirty="0">
                <a:solidFill>
                  <a:srgbClr val="0070C0"/>
                </a:solidFill>
                <a:hlinkClick r:id="rId6" action="ppaction://hlinkfile"/>
              </a:rPr>
              <a:t>Pilot </a:t>
            </a:r>
            <a:r>
              <a:rPr lang="hu-HU" dirty="0" smtClean="0">
                <a:solidFill>
                  <a:srgbClr val="0070C0"/>
                </a:solidFill>
                <a:hlinkClick r:id="rId6" action="ppaction://hlinkfile"/>
              </a:rPr>
              <a:t>4 (EBA)</a:t>
            </a:r>
            <a:endParaRPr lang="hu-HU" dirty="0">
              <a:solidFill>
                <a:srgbClr val="0070C0"/>
              </a:solidFill>
            </a:endParaRPr>
          </a:p>
          <a:p>
            <a:pPr marL="285750" indent="-285750">
              <a:buFont typeface="Wingdings" pitchFamily="2" charset="2"/>
              <a:buChar char="ü"/>
            </a:pPr>
            <a:r>
              <a:rPr lang="hu-HU" dirty="0">
                <a:solidFill>
                  <a:srgbClr val="0070C0"/>
                </a:solidFill>
                <a:hlinkClick r:id="rId7" action="ppaction://hlinkfile"/>
              </a:rPr>
              <a:t>Pilot </a:t>
            </a:r>
            <a:r>
              <a:rPr lang="hu-HU" dirty="0" smtClean="0">
                <a:solidFill>
                  <a:srgbClr val="0070C0"/>
                </a:solidFill>
                <a:hlinkClick r:id="rId7" action="ppaction://hlinkfile"/>
              </a:rPr>
              <a:t>5 (NAS)</a:t>
            </a:r>
            <a:endParaRPr lang="hu-HU" dirty="0">
              <a:solidFill>
                <a:srgbClr val="0070C0"/>
              </a:solidFill>
            </a:endParaRPr>
          </a:p>
          <a:p>
            <a:pPr marL="285750" indent="-285750">
              <a:buFont typeface="Wingdings" pitchFamily="2" charset="2"/>
              <a:buChar char="ü"/>
            </a:pPr>
            <a:r>
              <a:rPr lang="hu-HU" dirty="0">
                <a:solidFill>
                  <a:srgbClr val="0070C0"/>
                </a:solidFill>
                <a:hlinkClick r:id="rId8" action="ppaction://hlinkfile"/>
              </a:rPr>
              <a:t>Pilot </a:t>
            </a:r>
            <a:r>
              <a:rPr lang="hu-HU" dirty="0" smtClean="0">
                <a:solidFill>
                  <a:srgbClr val="0070C0"/>
                </a:solidFill>
                <a:hlinkClick r:id="rId8" action="ppaction://hlinkfile"/>
              </a:rPr>
              <a:t>6 (KEEPS)</a:t>
            </a:r>
            <a:endParaRPr lang="hu-HU" dirty="0" smtClean="0">
              <a:solidFill>
                <a:srgbClr val="0070C0"/>
              </a:solidFill>
            </a:endParaRPr>
          </a:p>
          <a:p>
            <a:pPr marL="285750" indent="-285750">
              <a:buFont typeface="Wingdings" pitchFamily="2" charset="2"/>
              <a:buChar char="ü"/>
            </a:pPr>
            <a:r>
              <a:rPr lang="hu-HU" dirty="0">
                <a:solidFill>
                  <a:srgbClr val="0070C0"/>
                </a:solidFill>
                <a:hlinkClick r:id="rId9" action="ppaction://hlinkfile"/>
              </a:rPr>
              <a:t>Pilot </a:t>
            </a:r>
            <a:r>
              <a:rPr lang="hu-HU" dirty="0" smtClean="0">
                <a:solidFill>
                  <a:srgbClr val="0070C0"/>
                </a:solidFill>
                <a:hlinkClick r:id="rId9" action="ppaction://hlinkfile"/>
              </a:rPr>
              <a:t>7 (NAH)</a:t>
            </a:r>
            <a:endParaRPr lang="hu-HU" dirty="0" smtClean="0">
              <a:solidFill>
                <a:srgbClr val="0070C0"/>
              </a:solidFill>
            </a:endParaRPr>
          </a:p>
        </p:txBody>
      </p:sp>
      <p:sp>
        <p:nvSpPr>
          <p:cNvPr id="10" name="Jobbra nyíl 9">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2" name="Jobbra nyíl 11">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3" name="Csoportba foglalás 12"/>
          <p:cNvGrpSpPr/>
          <p:nvPr/>
        </p:nvGrpSpPr>
        <p:grpSpPr>
          <a:xfrm>
            <a:off x="8109418" y="67372"/>
            <a:ext cx="325136" cy="288000"/>
            <a:chOff x="7756336" y="42844"/>
            <a:chExt cx="325136" cy="288000"/>
          </a:xfrm>
        </p:grpSpPr>
        <p:sp>
          <p:nvSpPr>
            <p:cNvPr id="19" name="Folyamatábra: Feldolgozás 18">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4697721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Cím 1"/>
          <p:cNvSpPr txBox="1">
            <a:spLocks/>
          </p:cNvSpPr>
          <p:nvPr/>
        </p:nvSpPr>
        <p:spPr>
          <a:xfrm>
            <a:off x="457200" y="6669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en-US" sz="1800" dirty="0" smtClean="0">
                <a:solidFill>
                  <a:schemeClr val="tx1">
                    <a:lumMod val="75000"/>
                    <a:lumOff val="25000"/>
                  </a:schemeClr>
                </a:solidFill>
              </a:rPr>
              <a:t>Pilot Overview</a:t>
            </a:r>
            <a:endParaRPr lang="en-US" sz="1800" dirty="0">
              <a:solidFill>
                <a:schemeClr val="tx1">
                  <a:lumMod val="75000"/>
                  <a:lumOff val="25000"/>
                </a:schemeClr>
              </a:solidFill>
            </a:endParaRPr>
          </a:p>
        </p:txBody>
      </p:sp>
      <p:graphicFrame>
        <p:nvGraphicFramePr>
          <p:cNvPr id="24" name="Táblázat 23"/>
          <p:cNvGraphicFramePr>
            <a:graphicFrameLocks noGrp="1"/>
          </p:cNvGraphicFramePr>
          <p:nvPr>
            <p:extLst>
              <p:ext uri="{D42A27DB-BD31-4B8C-83A1-F6EECF244321}">
                <p14:modId xmlns:p14="http://schemas.microsoft.com/office/powerpoint/2010/main" val="2144948061"/>
              </p:ext>
            </p:extLst>
          </p:nvPr>
        </p:nvGraphicFramePr>
        <p:xfrm>
          <a:off x="521567" y="627534"/>
          <a:ext cx="8165232" cy="3627857"/>
        </p:xfrm>
        <a:graphic>
          <a:graphicData uri="http://schemas.openxmlformats.org/drawingml/2006/table">
            <a:tbl>
              <a:tblPr firstRow="1" bandRow="1">
                <a:tableStyleId>{22838BEF-8BB2-4498-84A7-C5851F593DF1}</a:tableStyleId>
              </a:tblPr>
              <a:tblGrid>
                <a:gridCol w="5706617"/>
                <a:gridCol w="360040"/>
                <a:gridCol w="360040"/>
                <a:gridCol w="648072"/>
                <a:gridCol w="648072"/>
                <a:gridCol w="442391"/>
              </a:tblGrid>
              <a:tr h="1271277">
                <a:tc>
                  <a:txBody>
                    <a:bodyPr/>
                    <a:lstStyle/>
                    <a:p>
                      <a:r>
                        <a:rPr lang="hu-HU" sz="1500" b="0" dirty="0" smtClean="0"/>
                        <a:t>Pilot</a:t>
                      </a:r>
                      <a:endParaRPr lang="hu-HU" sz="1500" b="0" dirty="0">
                        <a:solidFill>
                          <a:schemeClr val="tx1"/>
                        </a:solidFill>
                      </a:endParaRPr>
                    </a:p>
                  </a:txBody>
                  <a:tcPr marT="34290" marB="3429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kern="1200" noProof="0" dirty="0" smtClean="0">
                          <a:solidFill>
                            <a:schemeClr val="dk1"/>
                          </a:solidFill>
                          <a:latin typeface="+mn-lt"/>
                          <a:ea typeface="+mn-ea"/>
                          <a:cs typeface="+mn-cs"/>
                        </a:rPr>
                        <a:t>Pre-Ingest</a:t>
                      </a:r>
                      <a:endParaRPr lang="en-US" sz="1050" b="1" kern="1200" noProof="0" dirty="0">
                        <a:solidFill>
                          <a:schemeClr val="dk1"/>
                        </a:solidFill>
                        <a:latin typeface="+mn-lt"/>
                        <a:ea typeface="+mn-ea"/>
                        <a:cs typeface="+mn-cs"/>
                      </a:endParaRPr>
                    </a:p>
                  </a:txBody>
                  <a:tcPr marL="45720" marR="4572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50" b="1" noProof="0" dirty="0" smtClean="0"/>
                        <a:t>Ingest</a:t>
                      </a:r>
                    </a:p>
                  </a:txBody>
                  <a:tcPr marL="45720" marR="4572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r>
                        <a:rPr lang="en-US" sz="1050" b="1" noProof="0" dirty="0" smtClean="0"/>
                        <a:t>Archival Storage</a:t>
                      </a:r>
                    </a:p>
                    <a:p>
                      <a:r>
                        <a:rPr lang="en-US" sz="1050" b="1" noProof="0" dirty="0" smtClean="0"/>
                        <a:t>Preservation</a:t>
                      </a:r>
                      <a:endParaRPr lang="en-US" sz="1050" b="1" noProof="0" dirty="0">
                        <a:solidFill>
                          <a:schemeClr val="tx1"/>
                        </a:solidFill>
                      </a:endParaRPr>
                    </a:p>
                  </a:txBody>
                  <a:tcPr marL="45720" marR="4572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r>
                        <a:rPr lang="en-US" sz="1050" b="1" noProof="0" dirty="0" smtClean="0"/>
                        <a:t>Data </a:t>
                      </a:r>
                      <a:r>
                        <a:rPr lang="en-US" sz="1050" b="1" noProof="0" dirty="0" err="1" smtClean="0"/>
                        <a:t>Manageme</a:t>
                      </a:r>
                      <a:r>
                        <a:rPr lang="hu-HU" sz="1050" b="1" noProof="0" dirty="0" smtClean="0"/>
                        <a:t>n</a:t>
                      </a:r>
                      <a:r>
                        <a:rPr lang="en-US" sz="1050" b="1" noProof="0" dirty="0" smtClean="0"/>
                        <a:t>t</a:t>
                      </a:r>
                      <a:endParaRPr lang="en-US" sz="1050" b="1" noProof="0" dirty="0">
                        <a:solidFill>
                          <a:schemeClr val="tx1"/>
                        </a:solidFill>
                      </a:endParaRPr>
                    </a:p>
                  </a:txBody>
                  <a:tcPr marL="45720" marR="4572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r>
                        <a:rPr lang="en-US" sz="1050" b="1" noProof="0" dirty="0" smtClean="0"/>
                        <a:t>Access</a:t>
                      </a:r>
                      <a:endParaRPr lang="en-US" sz="1050" b="1" noProof="0" dirty="0">
                        <a:solidFill>
                          <a:schemeClr val="tx1"/>
                        </a:solidFill>
                      </a:endParaRPr>
                    </a:p>
                  </a:txBody>
                  <a:tcPr marL="45720" marR="4572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r>
              <a:tr h="291965">
                <a:tc>
                  <a:txBody>
                    <a:bodyPr/>
                    <a:lstStyle/>
                    <a:p>
                      <a:pPr>
                        <a:spcAft>
                          <a:spcPts val="0"/>
                        </a:spcAft>
                      </a:pPr>
                      <a:r>
                        <a:rPr lang="hu-HU" sz="1300" dirty="0" smtClean="0">
                          <a:effectLst/>
                        </a:rPr>
                        <a:t> 1.  </a:t>
                      </a:r>
                      <a:r>
                        <a:rPr lang="en-GB" sz="1300" dirty="0" smtClean="0">
                          <a:effectLst/>
                        </a:rPr>
                        <a:t>SIP </a:t>
                      </a:r>
                      <a:r>
                        <a:rPr lang="en-GB" sz="1300" dirty="0">
                          <a:effectLst/>
                        </a:rPr>
                        <a:t>creation of relational </a:t>
                      </a:r>
                      <a:r>
                        <a:rPr lang="en-GB" sz="1300" dirty="0" smtClean="0">
                          <a:effectLst/>
                        </a:rPr>
                        <a:t>databases</a:t>
                      </a:r>
                      <a:r>
                        <a:rPr lang="hu-HU" sz="1300" baseline="0" dirty="0" smtClean="0">
                          <a:effectLst/>
                        </a:rPr>
                        <a:t> </a:t>
                      </a:r>
                      <a:r>
                        <a:rPr lang="en-GB" sz="1300" dirty="0" smtClean="0">
                          <a:effectLst/>
                        </a:rPr>
                        <a:t>(Danish </a:t>
                      </a:r>
                      <a:r>
                        <a:rPr lang="en-GB" sz="1300" dirty="0">
                          <a:effectLst/>
                        </a:rPr>
                        <a:t>National Archives)</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r>
              <a:tr h="291965">
                <a:tc>
                  <a:txBody>
                    <a:bodyPr/>
                    <a:lstStyle/>
                    <a:p>
                      <a:pPr>
                        <a:spcAft>
                          <a:spcPts val="0"/>
                        </a:spcAft>
                      </a:pPr>
                      <a:r>
                        <a:rPr lang="hu-HU" sz="1300" dirty="0" smtClean="0">
                          <a:effectLst/>
                        </a:rPr>
                        <a:t> 2.  </a:t>
                      </a:r>
                      <a:r>
                        <a:rPr lang="en-GB" sz="1300" dirty="0" smtClean="0">
                          <a:effectLst/>
                        </a:rPr>
                        <a:t>SIP </a:t>
                      </a:r>
                      <a:r>
                        <a:rPr lang="en-GB" sz="1300" dirty="0">
                          <a:effectLst/>
                        </a:rPr>
                        <a:t>creation and ingest of </a:t>
                      </a:r>
                      <a:r>
                        <a:rPr lang="en-GB" sz="1300" dirty="0" smtClean="0">
                          <a:effectLst/>
                        </a:rPr>
                        <a:t>records</a:t>
                      </a:r>
                      <a:r>
                        <a:rPr lang="hu-HU" sz="1300" baseline="0" dirty="0" smtClean="0">
                          <a:effectLst/>
                        </a:rPr>
                        <a:t> </a:t>
                      </a:r>
                      <a:r>
                        <a:rPr lang="en-GB" sz="1300" dirty="0" smtClean="0">
                          <a:effectLst/>
                        </a:rPr>
                        <a:t>(National </a:t>
                      </a:r>
                      <a:r>
                        <a:rPr lang="en-GB" sz="1300" dirty="0">
                          <a:effectLst/>
                        </a:rPr>
                        <a:t>Archives of Norway)</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291965">
                <a:tc>
                  <a:txBody>
                    <a:bodyPr/>
                    <a:lstStyle/>
                    <a:p>
                      <a:pPr>
                        <a:spcAft>
                          <a:spcPts val="0"/>
                        </a:spcAft>
                      </a:pPr>
                      <a:r>
                        <a:rPr lang="hu-HU" sz="1300" dirty="0" smtClean="0">
                          <a:effectLst/>
                        </a:rPr>
                        <a:t> 3.  </a:t>
                      </a:r>
                      <a:r>
                        <a:rPr lang="en-GB" sz="1300" dirty="0" smtClean="0">
                          <a:effectLst/>
                        </a:rPr>
                        <a:t>Ingest </a:t>
                      </a:r>
                      <a:r>
                        <a:rPr lang="en-GB" sz="1300" dirty="0">
                          <a:effectLst/>
                        </a:rPr>
                        <a:t>from government </a:t>
                      </a:r>
                      <a:r>
                        <a:rPr lang="en-GB" sz="1300" dirty="0" smtClean="0">
                          <a:effectLst/>
                        </a:rPr>
                        <a:t>agencies</a:t>
                      </a:r>
                      <a:r>
                        <a:rPr lang="hu-HU" sz="1300" baseline="0" dirty="0" smtClean="0">
                          <a:effectLst/>
                        </a:rPr>
                        <a:t> </a:t>
                      </a:r>
                      <a:r>
                        <a:rPr lang="en-GB" sz="1300" dirty="0" smtClean="0">
                          <a:effectLst/>
                        </a:rPr>
                        <a:t>(National </a:t>
                      </a:r>
                      <a:r>
                        <a:rPr lang="en-GB" sz="1300" dirty="0">
                          <a:effectLst/>
                        </a:rPr>
                        <a:t>Archives of Estonia)</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r>
              <a:tr h="383955">
                <a:tc>
                  <a:txBody>
                    <a:bodyPr/>
                    <a:lstStyle/>
                    <a:p>
                      <a:pPr marL="180975" indent="-180975">
                        <a:spcAft>
                          <a:spcPts val="0"/>
                        </a:spcAft>
                      </a:pPr>
                      <a:r>
                        <a:rPr lang="hu-HU" sz="1300" dirty="0" smtClean="0">
                          <a:effectLst/>
                        </a:rPr>
                        <a:t> 4.  </a:t>
                      </a:r>
                      <a:r>
                        <a:rPr lang="en-GB" sz="1300" dirty="0" smtClean="0">
                          <a:effectLst/>
                        </a:rPr>
                        <a:t>Business archives</a:t>
                      </a:r>
                      <a:r>
                        <a:rPr lang="hu-HU" sz="1300" baseline="0" dirty="0" smtClean="0">
                          <a:effectLst/>
                        </a:rPr>
                        <a:t> </a:t>
                      </a:r>
                      <a:br>
                        <a:rPr lang="hu-HU" sz="1300" baseline="0" dirty="0" smtClean="0">
                          <a:effectLst/>
                        </a:rPr>
                      </a:br>
                      <a:r>
                        <a:rPr lang="hu-HU" sz="1300" baseline="0" dirty="0" smtClean="0">
                          <a:effectLst/>
                        </a:rPr>
                        <a:t> </a:t>
                      </a:r>
                      <a:r>
                        <a:rPr lang="en-GB" sz="1300" dirty="0" smtClean="0">
                          <a:effectLst/>
                        </a:rPr>
                        <a:t>(National </a:t>
                      </a:r>
                      <a:r>
                        <a:rPr lang="en-GB" sz="1300" dirty="0">
                          <a:effectLst/>
                        </a:rPr>
                        <a:t>Archives of Estonia, </a:t>
                      </a:r>
                      <a:r>
                        <a:rPr lang="hu-HU" sz="1300" baseline="0" dirty="0" smtClean="0">
                          <a:effectLst/>
                        </a:rPr>
                        <a:t> </a:t>
                      </a:r>
                      <a:r>
                        <a:rPr lang="en-GB" sz="1300" dirty="0" smtClean="0">
                          <a:effectLst/>
                        </a:rPr>
                        <a:t>Estonian </a:t>
                      </a:r>
                      <a:r>
                        <a:rPr lang="en-GB" sz="1300" dirty="0">
                          <a:effectLst/>
                        </a:rPr>
                        <a:t>Business Archives)</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383955">
                <a:tc>
                  <a:txBody>
                    <a:bodyPr/>
                    <a:lstStyle/>
                    <a:p>
                      <a:pPr marL="180975" indent="-180975">
                        <a:spcAft>
                          <a:spcPts val="0"/>
                        </a:spcAft>
                      </a:pPr>
                      <a:r>
                        <a:rPr lang="hu-HU" sz="1300" dirty="0" smtClean="0">
                          <a:effectLst/>
                        </a:rPr>
                        <a:t> 5. </a:t>
                      </a:r>
                      <a:r>
                        <a:rPr lang="en-GB" sz="1300" dirty="0" smtClean="0">
                          <a:effectLst/>
                        </a:rPr>
                        <a:t>Preservation </a:t>
                      </a:r>
                      <a:r>
                        <a:rPr lang="en-GB" sz="1300" dirty="0">
                          <a:effectLst/>
                        </a:rPr>
                        <a:t>and access to records with </a:t>
                      </a:r>
                      <a:r>
                        <a:rPr lang="en-GB" sz="1300" dirty="0" smtClean="0">
                          <a:effectLst/>
                        </a:rPr>
                        <a:t>geodata</a:t>
                      </a:r>
                      <a:r>
                        <a:rPr lang="hu-HU" sz="1300" baseline="0" dirty="0" smtClean="0">
                          <a:effectLst/>
                        </a:rPr>
                        <a:t> </a:t>
                      </a:r>
                      <a:br>
                        <a:rPr lang="hu-HU" sz="1300" baseline="0" dirty="0" smtClean="0">
                          <a:effectLst/>
                        </a:rPr>
                      </a:br>
                      <a:r>
                        <a:rPr lang="hu-HU" sz="1300" baseline="0" dirty="0" smtClean="0">
                          <a:effectLst/>
                        </a:rPr>
                        <a:t> </a:t>
                      </a:r>
                      <a:r>
                        <a:rPr lang="en-GB" sz="1300" dirty="0" smtClean="0">
                          <a:effectLst/>
                        </a:rPr>
                        <a:t>(National </a:t>
                      </a:r>
                      <a:r>
                        <a:rPr lang="en-GB" sz="1300" dirty="0">
                          <a:effectLst/>
                        </a:rPr>
                        <a:t>Archives of Slovenia)</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r>
              <a:tr h="383955">
                <a:tc>
                  <a:txBody>
                    <a:bodyPr/>
                    <a:lstStyle/>
                    <a:p>
                      <a:pPr marL="180975" indent="-180975">
                        <a:spcAft>
                          <a:spcPts val="0"/>
                        </a:spcAft>
                      </a:pPr>
                      <a:r>
                        <a:rPr lang="hu-HU" sz="1300" dirty="0" smtClean="0">
                          <a:effectLst/>
                        </a:rPr>
                        <a:t> 6.  </a:t>
                      </a:r>
                      <a:r>
                        <a:rPr lang="en-GB" sz="1300" dirty="0" smtClean="0">
                          <a:effectLst/>
                        </a:rPr>
                        <a:t>Seamless </a:t>
                      </a:r>
                      <a:r>
                        <a:rPr lang="en-GB" sz="1300" dirty="0">
                          <a:effectLst/>
                        </a:rPr>
                        <a:t>integration between a live </a:t>
                      </a:r>
                      <a:r>
                        <a:rPr lang="hu-HU" sz="1300" dirty="0" smtClean="0">
                          <a:effectLst/>
                        </a:rPr>
                        <a:t>DMS</a:t>
                      </a:r>
                      <a:r>
                        <a:rPr lang="hu-HU" sz="1300" baseline="0" dirty="0" smtClean="0">
                          <a:effectLst/>
                        </a:rPr>
                        <a:t> </a:t>
                      </a:r>
                      <a:r>
                        <a:rPr lang="en-GB" sz="1300" dirty="0" smtClean="0">
                          <a:effectLst/>
                        </a:rPr>
                        <a:t>and </a:t>
                      </a:r>
                      <a:r>
                        <a:rPr lang="en-GB" sz="1300" dirty="0">
                          <a:effectLst/>
                        </a:rPr>
                        <a:t>a long-term digital archiving </a:t>
                      </a:r>
                      <a:r>
                        <a:rPr lang="hu-HU" sz="1300" dirty="0" smtClean="0">
                          <a:effectLst/>
                        </a:rPr>
                        <a:t>   </a:t>
                      </a:r>
                      <a:br>
                        <a:rPr lang="hu-HU" sz="1300" dirty="0" smtClean="0">
                          <a:effectLst/>
                        </a:rPr>
                      </a:br>
                      <a:r>
                        <a:rPr lang="hu-HU" sz="1300" dirty="0" smtClean="0">
                          <a:effectLst/>
                        </a:rPr>
                        <a:t> </a:t>
                      </a:r>
                      <a:r>
                        <a:rPr lang="en-GB" sz="1300" dirty="0" smtClean="0">
                          <a:effectLst/>
                        </a:rPr>
                        <a:t>and</a:t>
                      </a:r>
                      <a:r>
                        <a:rPr lang="hu-HU" sz="1300" baseline="0" dirty="0" smtClean="0">
                          <a:effectLst/>
                        </a:rPr>
                        <a:t> </a:t>
                      </a:r>
                      <a:r>
                        <a:rPr lang="en-GB" sz="1300" dirty="0" smtClean="0">
                          <a:effectLst/>
                        </a:rPr>
                        <a:t>preservation service</a:t>
                      </a:r>
                      <a:r>
                        <a:rPr lang="hu-HU" sz="1300" baseline="0" dirty="0" smtClean="0">
                          <a:effectLst/>
                        </a:rPr>
                        <a:t>  </a:t>
                      </a:r>
                      <a:r>
                        <a:rPr lang="en-GB" sz="1300" dirty="0" smtClean="0">
                          <a:effectLst/>
                        </a:rPr>
                        <a:t>(KEEP </a:t>
                      </a:r>
                      <a:r>
                        <a:rPr lang="en-GB" sz="1300" dirty="0">
                          <a:effectLst/>
                        </a:rPr>
                        <a:t>SOLUTIONS)</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291965">
                <a:tc>
                  <a:txBody>
                    <a:bodyPr/>
                    <a:lstStyle/>
                    <a:p>
                      <a:pPr>
                        <a:spcAft>
                          <a:spcPts val="0"/>
                        </a:spcAft>
                      </a:pPr>
                      <a:r>
                        <a:rPr lang="hu-HU" sz="1300" dirty="0" smtClean="0">
                          <a:effectLst/>
                        </a:rPr>
                        <a:t> 7. </a:t>
                      </a:r>
                      <a:r>
                        <a:rPr lang="en-GB" sz="1300" dirty="0" smtClean="0">
                          <a:effectLst/>
                        </a:rPr>
                        <a:t>Access </a:t>
                      </a:r>
                      <a:r>
                        <a:rPr lang="en-GB" sz="1300" dirty="0">
                          <a:effectLst/>
                        </a:rPr>
                        <a:t>to </a:t>
                      </a:r>
                      <a:r>
                        <a:rPr lang="en-GB" sz="1300" dirty="0" smtClean="0">
                          <a:effectLst/>
                        </a:rPr>
                        <a:t>databases</a:t>
                      </a:r>
                      <a:r>
                        <a:rPr lang="hu-HU" sz="1300" baseline="0" dirty="0" smtClean="0">
                          <a:effectLst/>
                        </a:rPr>
                        <a:t> </a:t>
                      </a:r>
                      <a:r>
                        <a:rPr lang="en-GB" sz="1300" dirty="0" smtClean="0">
                          <a:effectLst/>
                        </a:rPr>
                        <a:t>(National </a:t>
                      </a:r>
                      <a:r>
                        <a:rPr lang="en-GB" sz="1300" dirty="0">
                          <a:effectLst/>
                        </a:rPr>
                        <a:t>Archives of Hungary)</a:t>
                      </a:r>
                      <a:endParaRPr lang="hu-HU" sz="1300" dirty="0">
                        <a:effectLst/>
                        <a:latin typeface="Arial"/>
                        <a:ea typeface="Times New Roman"/>
                        <a:cs typeface="Times New Roman"/>
                      </a:endParaRPr>
                    </a:p>
                  </a:txBody>
                  <a:tcPr marL="44450" marR="444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9F1F5"/>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hu-HU" sz="1400" b="1" dirty="0"/>
                    </a:p>
                  </a:txBody>
                  <a:tcPr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r>
            </a:tbl>
          </a:graphicData>
        </a:graphic>
      </p:graphicFrame>
      <p:graphicFrame>
        <p:nvGraphicFramePr>
          <p:cNvPr id="2" name="Táblázat 1"/>
          <p:cNvGraphicFramePr>
            <a:graphicFrameLocks noGrp="1"/>
          </p:cNvGraphicFramePr>
          <p:nvPr>
            <p:extLst>
              <p:ext uri="{D42A27DB-BD31-4B8C-83A1-F6EECF244321}">
                <p14:modId xmlns:p14="http://schemas.microsoft.com/office/powerpoint/2010/main" val="1148135097"/>
              </p:ext>
            </p:extLst>
          </p:nvPr>
        </p:nvGraphicFramePr>
        <p:xfrm>
          <a:off x="476250" y="4353948"/>
          <a:ext cx="3807718" cy="335280"/>
        </p:xfrm>
        <a:graphic>
          <a:graphicData uri="http://schemas.openxmlformats.org/drawingml/2006/table">
            <a:tbl>
              <a:tblPr firstRow="1" firstCol="1" bandRow="1">
                <a:tableStyleId>{5C22544A-7EE6-4342-B048-85BDC9FD1C3A}</a:tableStyleId>
              </a:tblPr>
              <a:tblGrid>
                <a:gridCol w="514907"/>
                <a:gridCol w="3292811"/>
              </a:tblGrid>
              <a:tr h="160020">
                <a:tc>
                  <a:txBody>
                    <a:bodyPr/>
                    <a:lstStyle/>
                    <a:p>
                      <a:pPr>
                        <a:spcAft>
                          <a:spcPts val="600"/>
                        </a:spcAft>
                      </a:pPr>
                      <a:r>
                        <a:rPr lang="en-GB" sz="1100" dirty="0">
                          <a:effectLst/>
                        </a:rPr>
                        <a:t> </a:t>
                      </a:r>
                      <a:endParaRPr lang="hu-HU" sz="1100" dirty="0">
                        <a:effectLst/>
                        <a:latin typeface="Arial"/>
                        <a:ea typeface="Times New Roman"/>
                        <a:cs typeface="Times New Roman"/>
                      </a:endParaRPr>
                    </a:p>
                  </a:txBody>
                  <a:tcPr marL="44450" marR="44450" marT="0" marB="0" anchor="b">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B0F0"/>
                    </a:solidFill>
                  </a:tcPr>
                </a:tc>
                <a:tc>
                  <a:txBody>
                    <a:bodyPr/>
                    <a:lstStyle/>
                    <a:p>
                      <a:pPr>
                        <a:spcAft>
                          <a:spcPts val="600"/>
                        </a:spcAft>
                      </a:pPr>
                      <a:r>
                        <a:rPr lang="en-GB" sz="1100" b="0" dirty="0">
                          <a:solidFill>
                            <a:schemeClr val="tx1"/>
                          </a:solidFill>
                          <a:effectLst/>
                        </a:rPr>
                        <a:t>Focus of the </a:t>
                      </a:r>
                      <a:r>
                        <a:rPr lang="en-GB" sz="1100" b="0" dirty="0" smtClean="0">
                          <a:solidFill>
                            <a:schemeClr val="tx1"/>
                          </a:solidFill>
                          <a:effectLst/>
                        </a:rPr>
                        <a:t>pilot</a:t>
                      </a:r>
                      <a:endParaRPr lang="hu-HU" sz="1100" b="0" dirty="0">
                        <a:solidFill>
                          <a:schemeClr val="tx1"/>
                        </a:solidFill>
                        <a:effectLst/>
                        <a:latin typeface="Arial"/>
                        <a:ea typeface="Times New Roman"/>
                        <a:cs typeface="Times New Roman"/>
                      </a:endParaRPr>
                    </a:p>
                  </a:txBody>
                  <a:tcPr marL="44450" marR="4445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160020">
                <a:tc>
                  <a:txBody>
                    <a:bodyPr/>
                    <a:lstStyle/>
                    <a:p>
                      <a:pPr>
                        <a:spcAft>
                          <a:spcPts val="600"/>
                        </a:spcAft>
                      </a:pPr>
                      <a:r>
                        <a:rPr lang="en-GB" sz="1100" dirty="0">
                          <a:effectLst/>
                        </a:rPr>
                        <a:t> </a:t>
                      </a:r>
                      <a:endParaRPr lang="hu-HU" sz="1100" dirty="0">
                        <a:effectLst/>
                        <a:latin typeface="Arial"/>
                        <a:ea typeface="Times New Roman"/>
                        <a:cs typeface="Times New Roman"/>
                      </a:endParaRPr>
                    </a:p>
                  </a:txBody>
                  <a:tcPr marL="44450" marR="44450" marT="0" marB="0" anchor="b">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6">
                        <a:lumMod val="60000"/>
                        <a:lumOff val="40000"/>
                      </a:schemeClr>
                    </a:solidFill>
                  </a:tcPr>
                </a:tc>
                <a:tc>
                  <a:txBody>
                    <a:bodyPr/>
                    <a:lstStyle/>
                    <a:p>
                      <a:pPr>
                        <a:spcAft>
                          <a:spcPts val="600"/>
                        </a:spcAft>
                      </a:pPr>
                      <a:r>
                        <a:rPr lang="en-GB" sz="1100" dirty="0">
                          <a:solidFill>
                            <a:schemeClr val="tx1"/>
                          </a:solidFill>
                          <a:effectLst/>
                        </a:rPr>
                        <a:t>Elements also used/tried within the pilot</a:t>
                      </a:r>
                      <a:endParaRPr lang="hu-HU" sz="1100" dirty="0">
                        <a:solidFill>
                          <a:schemeClr val="tx1"/>
                        </a:solidFill>
                        <a:effectLst/>
                        <a:latin typeface="Arial"/>
                        <a:ea typeface="Times New Roman"/>
                        <a:cs typeface="Times New Roman"/>
                      </a:endParaRPr>
                    </a:p>
                  </a:txBody>
                  <a:tcPr marL="44450" marR="44450" marT="0" marB="0" anchor="b">
                    <a:lnL w="12700" cmpd="sng">
                      <a:noFill/>
                    </a:lnL>
                    <a:lnR w="12700" cmpd="sng">
                      <a:noFill/>
                    </a:lnR>
                    <a:lnT w="38100" cmpd="sng">
                      <a:noFill/>
                    </a:lnT>
                    <a:lnB w="12700" cmpd="sng">
                      <a:noFill/>
                    </a:lnB>
                    <a:lnTlToBr w="12700" cmpd="sng">
                      <a:noFill/>
                      <a:prstDash val="solid"/>
                    </a:lnTlToBr>
                    <a:lnBlToTr w="12700" cmpd="sng">
                      <a:noFill/>
                      <a:prstDash val="solid"/>
                    </a:lnBlToTr>
                    <a:noFill/>
                  </a:tcPr>
                </a:tc>
              </a:tr>
            </a:tbl>
          </a:graphicData>
        </a:graphic>
      </p:graphicFrame>
      <p:sp>
        <p:nvSpPr>
          <p:cNvPr id="10" name="Jobbra nyíl 9">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6" name="Jobbra nyíl 1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7" name="Csoportba foglalás 16"/>
          <p:cNvGrpSpPr/>
          <p:nvPr/>
        </p:nvGrpSpPr>
        <p:grpSpPr>
          <a:xfrm>
            <a:off x="8109418" y="67372"/>
            <a:ext cx="325136" cy="288000"/>
            <a:chOff x="7756336" y="42844"/>
            <a:chExt cx="325136" cy="288000"/>
          </a:xfrm>
        </p:grpSpPr>
        <p:sp>
          <p:nvSpPr>
            <p:cNvPr id="18" name="Folyamatábra: Feldolgozás 17">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25001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ím 1"/>
          <p:cNvSpPr txBox="1">
            <a:spLocks/>
          </p:cNvSpPr>
          <p:nvPr/>
        </p:nvSpPr>
        <p:spPr>
          <a:xfrm>
            <a:off x="457200" y="8747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en-US" sz="1800" dirty="0" smtClean="0"/>
              <a:t>Pilots – Pre-Ingest and Ingest Scenarios</a:t>
            </a:r>
            <a:endParaRPr lang="en-US" sz="1800" dirty="0"/>
          </a:p>
        </p:txBody>
      </p:sp>
      <p:graphicFrame>
        <p:nvGraphicFramePr>
          <p:cNvPr id="2" name="Táblázat 1"/>
          <p:cNvGraphicFramePr>
            <a:graphicFrameLocks noGrp="1"/>
          </p:cNvGraphicFramePr>
          <p:nvPr>
            <p:extLst>
              <p:ext uri="{D42A27DB-BD31-4B8C-83A1-F6EECF244321}">
                <p14:modId xmlns:p14="http://schemas.microsoft.com/office/powerpoint/2010/main" val="2037391359"/>
              </p:ext>
            </p:extLst>
          </p:nvPr>
        </p:nvGraphicFramePr>
        <p:xfrm>
          <a:off x="179513" y="797008"/>
          <a:ext cx="8820473" cy="3718958"/>
        </p:xfrm>
        <a:graphic>
          <a:graphicData uri="http://schemas.openxmlformats.org/drawingml/2006/table">
            <a:tbl>
              <a:tblPr>
                <a:tableStyleId>{5C22544A-7EE6-4342-B048-85BDC9FD1C3A}</a:tableStyleId>
              </a:tblPr>
              <a:tblGrid>
                <a:gridCol w="5105091"/>
                <a:gridCol w="337762"/>
                <a:gridCol w="337762"/>
                <a:gridCol w="337762"/>
                <a:gridCol w="337762"/>
                <a:gridCol w="337762"/>
                <a:gridCol w="337762"/>
                <a:gridCol w="337762"/>
                <a:gridCol w="337762"/>
                <a:gridCol w="337762"/>
                <a:gridCol w="337762"/>
                <a:gridCol w="337762"/>
              </a:tblGrid>
              <a:tr h="178920">
                <a:tc rowSpan="2">
                  <a:txBody>
                    <a:bodyPr/>
                    <a:lstStyle/>
                    <a:p>
                      <a:pPr algn="l" fontAlgn="b"/>
                      <a:r>
                        <a:rPr lang="en-US" sz="900" b="0" u="none" strike="noStrike" noProof="0" dirty="0" smtClean="0">
                          <a:effectLst/>
                        </a:rPr>
                        <a:t>  </a:t>
                      </a:r>
                      <a:r>
                        <a:rPr lang="en-US" sz="1400" b="0" u="none" strike="noStrike" noProof="0" dirty="0" smtClean="0">
                          <a:effectLst/>
                        </a:rPr>
                        <a:t>Pre-Ingest / Ingest</a:t>
                      </a:r>
                      <a:r>
                        <a:rPr lang="en-US" sz="1400" b="0" u="none" strike="noStrike" baseline="0" noProof="0" dirty="0" smtClean="0">
                          <a:effectLst/>
                        </a:rPr>
                        <a:t> s</a:t>
                      </a:r>
                      <a:r>
                        <a:rPr lang="en-US" sz="1400" b="0" u="none" strike="noStrike" noProof="0" dirty="0" smtClean="0">
                          <a:effectLst/>
                        </a:rPr>
                        <a:t>cenarios</a:t>
                      </a:r>
                      <a:endParaRPr lang="en-US" sz="1400" b="0" i="0" u="none" strike="noStrike" noProof="0" dirty="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gridSpan="7">
                  <a:txBody>
                    <a:bodyPr/>
                    <a:lstStyle/>
                    <a:p>
                      <a:pPr algn="ctr" fontAlgn="ctr"/>
                      <a:r>
                        <a:rPr lang="en-US" sz="1300" u="none" strike="noStrike" noProof="0" dirty="0" smtClean="0">
                          <a:effectLst/>
                        </a:rPr>
                        <a:t>Pre-Ingest</a:t>
                      </a:r>
                      <a:endParaRPr lang="en-US" sz="1300" b="1"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gridSpan="4">
                  <a:txBody>
                    <a:bodyPr/>
                    <a:lstStyle/>
                    <a:p>
                      <a:pPr algn="ctr" fontAlgn="ctr"/>
                      <a:r>
                        <a:rPr lang="en-US" sz="1300" u="none" strike="noStrike" noProof="0" dirty="0" smtClean="0">
                          <a:effectLst/>
                        </a:rPr>
                        <a:t>Ingest – Storage</a:t>
                      </a:r>
                      <a:endParaRPr lang="en-US" sz="1300" b="1"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endParaRPr lang="hu-HU"/>
                    </a:p>
                  </a:txBody>
                  <a:tcPr/>
                </a:tc>
                <a:tc hMerge="1">
                  <a:txBody>
                    <a:bodyPr/>
                    <a:lstStyle/>
                    <a:p>
                      <a:endParaRPr lang="hu-HU"/>
                    </a:p>
                  </a:txBody>
                  <a:tcPr/>
                </a:tc>
                <a:tc hMerge="1">
                  <a:txBody>
                    <a:bodyPr/>
                    <a:lstStyle/>
                    <a:p>
                      <a:endParaRPr lang="hu-HU"/>
                    </a:p>
                  </a:txBody>
                  <a:tcPr/>
                </a:tc>
              </a:tr>
              <a:tr h="1887698">
                <a:tc vMerge="1">
                  <a:txBody>
                    <a:bodyPr/>
                    <a:lstStyle/>
                    <a:p>
                      <a:endParaRPr lang="hu-HU"/>
                    </a:p>
                  </a:txBody>
                  <a:tcPr/>
                </a:tc>
                <a:tc>
                  <a:txBody>
                    <a:bodyPr/>
                    <a:lstStyle/>
                    <a:p>
                      <a:pPr algn="l" fontAlgn="b"/>
                      <a:r>
                        <a:rPr lang="en-US" sz="1050" b="1" u="none" strike="noStrike" noProof="0" dirty="0" smtClean="0">
                          <a:effectLst/>
                        </a:rPr>
                        <a:t> Database Preservation Toolkit</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hu-HU" sz="1050" b="1" u="none" strike="noStrike" noProof="0" dirty="0" smtClean="0">
                          <a:effectLst/>
                        </a:rPr>
                        <a:t>ERMS</a:t>
                      </a:r>
                      <a:r>
                        <a:rPr lang="en-US" sz="1050" b="1" u="none" strike="noStrike" noProof="0" dirty="0" smtClean="0">
                          <a:effectLst/>
                        </a:rPr>
                        <a:t> Export Module</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RODA-In</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Tool</a:t>
                      </a:r>
                      <a:r>
                        <a:rPr lang="hu-HU" sz="1050" b="1" u="none" strike="noStrike" noProof="0" dirty="0" smtClean="0">
                          <a:effectLst/>
                        </a:rPr>
                        <a:t>s </a:t>
                      </a:r>
                      <a:r>
                        <a:rPr lang="hu-HU" sz="1050" b="1" u="none" strike="noStrike" noProof="0" dirty="0" err="1" smtClean="0">
                          <a:effectLst/>
                        </a:rPr>
                        <a:t>for</a:t>
                      </a:r>
                      <a:r>
                        <a:rPr lang="en-US" sz="1050" b="1" u="none" strike="noStrike" noProof="0" dirty="0" smtClean="0">
                          <a:effectLst/>
                        </a:rPr>
                        <a:t> Produce</a:t>
                      </a:r>
                      <a:r>
                        <a:rPr lang="hu-HU" sz="1050" b="1" u="none" strike="noStrike" noProof="0" dirty="0" smtClean="0">
                          <a:effectLst/>
                        </a:rPr>
                        <a:t>r</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Tools</a:t>
                      </a:r>
                      <a:r>
                        <a:rPr lang="hu-HU" sz="1050" b="1" u="none" strike="noStrike" noProof="0" dirty="0" smtClean="0">
                          <a:effectLst/>
                        </a:rPr>
                        <a:t> </a:t>
                      </a:r>
                      <a:r>
                        <a:rPr lang="hu-HU" sz="1050" b="1" u="none" strike="noStrike" noProof="0" dirty="0" err="1" smtClean="0">
                          <a:effectLst/>
                        </a:rPr>
                        <a:t>for</a:t>
                      </a:r>
                      <a:r>
                        <a:rPr lang="en-US" sz="1050" b="1" u="none" strike="noStrike" noProof="0" dirty="0" smtClean="0">
                          <a:effectLst/>
                        </a:rPr>
                        <a:t> Archive</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UAM</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SIP creator (E-ARK Web)</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SIP2AIP  (E-ARK Web)</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RODA Repository</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Preservation Platform</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HDFS-Storage</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178920">
                <a:tc>
                  <a:txBody>
                    <a:bodyPr/>
                    <a:lstStyle/>
                    <a:p>
                      <a:pPr algn="l" fontAlgn="ctr"/>
                      <a:r>
                        <a:rPr lang="en-US" sz="1200" u="none" strike="noStrike" noProof="0" dirty="0" smtClean="0">
                          <a:effectLst/>
                        </a:rPr>
                        <a:t> 1.1  Extracting records from database</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1.2  Extracting records from database</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1.3  Extracting records from database</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1.4  Extracting records from database</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2.1  SIP Creation and Ingest of unstructured records </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2.2  SIP Creation and Ingest of unstructured records </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ctr"/>
                      <a:r>
                        <a:rPr lang="en-US" sz="1200" u="none" strike="noStrike" noProof="0" dirty="0" smtClean="0">
                          <a:effectLst/>
                        </a:rPr>
                        <a:t> 2.3  SIP Creation and Ingest of structured records </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marL="361950" indent="-361950" algn="l" fontAlgn="ctr"/>
                      <a:r>
                        <a:rPr lang="en-US" sz="1200" u="none" strike="noStrike" noProof="0" dirty="0" smtClean="0">
                          <a:effectLst/>
                        </a:rPr>
                        <a:t> 3.1  Extract records from EDRM, create SIP and ingest into </a:t>
                      </a:r>
                      <a:r>
                        <a:rPr lang="en-US" sz="1200" u="none" strike="noStrike" noProof="0" dirty="0" err="1" smtClean="0">
                          <a:effectLst/>
                        </a:rPr>
                        <a:t>Preservica</a:t>
                      </a:r>
                      <a:r>
                        <a:rPr lang="en-US" sz="1200" u="none" strike="noStrike" noProof="0" dirty="0" smtClean="0">
                          <a:effectLst/>
                        </a:rPr>
                        <a:t> </a:t>
                      </a:r>
                      <a:endParaRPr lang="en-US" sz="1200" b="0" i="0" u="none" strike="noStrike" noProof="0"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12" name="Jobbra nyíl 11">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5" name="Jobbra nyíl 14">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6" name="Csoportba foglalás 15"/>
          <p:cNvGrpSpPr/>
          <p:nvPr/>
        </p:nvGrpSpPr>
        <p:grpSpPr>
          <a:xfrm>
            <a:off x="8109418" y="67372"/>
            <a:ext cx="325136" cy="288000"/>
            <a:chOff x="7756336" y="42844"/>
            <a:chExt cx="325136" cy="288000"/>
          </a:xfrm>
        </p:grpSpPr>
        <p:sp>
          <p:nvSpPr>
            <p:cNvPr id="17" name="Folyamatábra: Feldolgozás 16">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46754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ím 1"/>
          <p:cNvSpPr txBox="1">
            <a:spLocks/>
          </p:cNvSpPr>
          <p:nvPr/>
        </p:nvSpPr>
        <p:spPr>
          <a:xfrm>
            <a:off x="457200" y="87474"/>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en-US" sz="1800" dirty="0" smtClean="0"/>
              <a:t>Pilots – Pre-Ingest and Ingest Scenarios</a:t>
            </a:r>
            <a:endParaRPr lang="en-US" sz="1800" dirty="0"/>
          </a:p>
        </p:txBody>
      </p:sp>
      <p:graphicFrame>
        <p:nvGraphicFramePr>
          <p:cNvPr id="28" name="Táblázat 27"/>
          <p:cNvGraphicFramePr>
            <a:graphicFrameLocks noGrp="1"/>
          </p:cNvGraphicFramePr>
          <p:nvPr>
            <p:extLst>
              <p:ext uri="{D42A27DB-BD31-4B8C-83A1-F6EECF244321}">
                <p14:modId xmlns:p14="http://schemas.microsoft.com/office/powerpoint/2010/main" val="444165495"/>
              </p:ext>
            </p:extLst>
          </p:nvPr>
        </p:nvGraphicFramePr>
        <p:xfrm>
          <a:off x="179513" y="784896"/>
          <a:ext cx="8820473" cy="3296498"/>
        </p:xfrm>
        <a:graphic>
          <a:graphicData uri="http://schemas.openxmlformats.org/drawingml/2006/table">
            <a:tbl>
              <a:tblPr>
                <a:tableStyleId>{5C22544A-7EE6-4342-B048-85BDC9FD1C3A}</a:tableStyleId>
              </a:tblPr>
              <a:tblGrid>
                <a:gridCol w="5105091"/>
                <a:gridCol w="337762"/>
                <a:gridCol w="337762"/>
                <a:gridCol w="337762"/>
                <a:gridCol w="337762"/>
                <a:gridCol w="337762"/>
                <a:gridCol w="337762"/>
                <a:gridCol w="337762"/>
                <a:gridCol w="337762"/>
                <a:gridCol w="337762"/>
                <a:gridCol w="337762"/>
                <a:gridCol w="337762"/>
              </a:tblGrid>
              <a:tr h="178920">
                <a:tc rowSpan="2">
                  <a:txBody>
                    <a:bodyPr/>
                    <a:lstStyle/>
                    <a:p>
                      <a:pPr algn="l" fontAlgn="b"/>
                      <a:r>
                        <a:rPr lang="en-US" sz="900" b="0" u="none" strike="noStrike" dirty="0" smtClean="0">
                          <a:effectLst/>
                        </a:rPr>
                        <a:t>  </a:t>
                      </a:r>
                      <a:r>
                        <a:rPr lang="en-US" sz="1400" b="0" u="none" strike="noStrike" dirty="0" smtClean="0">
                          <a:effectLst/>
                        </a:rPr>
                        <a:t>Pre-Ingest / </a:t>
                      </a:r>
                      <a:r>
                        <a:rPr lang="en-US" sz="1400" b="0" u="none" strike="noStrike" noProof="0" dirty="0" smtClean="0">
                          <a:effectLst/>
                        </a:rPr>
                        <a:t>Ingest</a:t>
                      </a:r>
                      <a:r>
                        <a:rPr lang="en-US" sz="1400" b="0" u="none" strike="noStrike" baseline="0" dirty="0" smtClean="0">
                          <a:effectLst/>
                        </a:rPr>
                        <a:t> s</a:t>
                      </a:r>
                      <a:r>
                        <a:rPr lang="en-US" sz="1400" b="0" u="none" strike="noStrike" dirty="0" smtClean="0">
                          <a:effectLst/>
                        </a:rPr>
                        <a:t>cenarios</a:t>
                      </a:r>
                      <a:endParaRPr lang="en-US" sz="1400" b="0" i="0" u="none" strike="noStrike" dirty="0">
                        <a:solidFill>
                          <a:srgbClr val="000000"/>
                        </a:solidFill>
                        <a:effectLst/>
                        <a:latin typeface="Calibri"/>
                      </a:endParaRPr>
                    </a:p>
                  </a:txBody>
                  <a:tcPr marL="4938" marR="4938" marT="13500" marB="54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gridSpan="7">
                  <a:txBody>
                    <a:bodyPr/>
                    <a:lstStyle/>
                    <a:p>
                      <a:pPr algn="ctr" fontAlgn="ctr"/>
                      <a:r>
                        <a:rPr lang="hu-HU" sz="1300" u="none" strike="noStrike" dirty="0" err="1">
                          <a:effectLst/>
                        </a:rPr>
                        <a:t>Pre-Ingest</a:t>
                      </a:r>
                      <a:endParaRPr lang="hu-HU" sz="1300" b="1" i="0" u="none" strike="noStrike"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hMerge="1">
                  <a:txBody>
                    <a:bodyPr/>
                    <a:lstStyle/>
                    <a:p>
                      <a:endParaRPr lang="hu-HU"/>
                    </a:p>
                  </a:txBody>
                  <a:tcPr/>
                </a:tc>
                <a:tc gridSpan="4">
                  <a:txBody>
                    <a:bodyPr/>
                    <a:lstStyle/>
                    <a:p>
                      <a:pPr algn="ctr" fontAlgn="ctr"/>
                      <a:r>
                        <a:rPr lang="hu-HU" sz="1300" u="none" strike="noStrike" dirty="0">
                          <a:effectLst/>
                        </a:rPr>
                        <a:t>Ingest </a:t>
                      </a:r>
                      <a:r>
                        <a:rPr lang="hu-HU" sz="1300" u="none" strike="noStrike" dirty="0" smtClean="0">
                          <a:effectLst/>
                        </a:rPr>
                        <a:t>– </a:t>
                      </a:r>
                      <a:r>
                        <a:rPr lang="hu-HU" sz="1300" u="none" strike="noStrike" dirty="0">
                          <a:effectLst/>
                        </a:rPr>
                        <a:t>Storage</a:t>
                      </a:r>
                      <a:endParaRPr lang="hu-HU" sz="1300" b="1" i="0" u="none" strike="noStrike" dirty="0">
                        <a:solidFill>
                          <a:srgbClr val="000000"/>
                        </a:solidFill>
                        <a:effectLst/>
                        <a:latin typeface="Calibri"/>
                      </a:endParaRPr>
                    </a:p>
                  </a:txBody>
                  <a:tcPr marL="4938" marR="4938" marT="13500" marB="54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endParaRPr lang="hu-HU"/>
                    </a:p>
                  </a:txBody>
                  <a:tcPr/>
                </a:tc>
                <a:tc hMerge="1">
                  <a:txBody>
                    <a:bodyPr/>
                    <a:lstStyle/>
                    <a:p>
                      <a:endParaRPr lang="hu-HU"/>
                    </a:p>
                  </a:txBody>
                  <a:tcPr/>
                </a:tc>
                <a:tc hMerge="1">
                  <a:txBody>
                    <a:bodyPr/>
                    <a:lstStyle/>
                    <a:p>
                      <a:endParaRPr lang="hu-HU"/>
                    </a:p>
                  </a:txBody>
                  <a:tcPr/>
                </a:tc>
              </a:tr>
              <a:tr h="1887698">
                <a:tc vMerge="1">
                  <a:txBody>
                    <a:bodyPr/>
                    <a:lstStyle/>
                    <a:p>
                      <a:endParaRPr lang="hu-HU"/>
                    </a:p>
                  </a:txBody>
                  <a:tcPr/>
                </a:tc>
                <a:tc>
                  <a:txBody>
                    <a:bodyPr/>
                    <a:lstStyle/>
                    <a:p>
                      <a:pPr algn="l" fontAlgn="b"/>
                      <a:r>
                        <a:rPr lang="en-US" sz="1050" b="1" u="none" strike="noStrike" noProof="0" dirty="0" smtClean="0">
                          <a:effectLst/>
                        </a:rPr>
                        <a:t> Database Preservation Toolkit</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Alfrsco</a:t>
                      </a:r>
                      <a:r>
                        <a:rPr lang="en-US" sz="1050" b="1" u="none" strike="noStrike" noProof="0" dirty="0" smtClean="0">
                          <a:effectLst/>
                        </a:rPr>
                        <a:t> Export Module</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RODA-In</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Tool Producer (ETP)</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Tools Archive (ETA)</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UAM</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SIP creator (E-ARK Web)</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SIP2AIP  (E-ARK Web)</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RODA Repository</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a:t>
                      </a:r>
                      <a:r>
                        <a:rPr lang="en-US" sz="1050" b="1" u="none" strike="noStrike" noProof="0" dirty="0" err="1" smtClean="0">
                          <a:effectLst/>
                        </a:rPr>
                        <a:t>ESSArch</a:t>
                      </a:r>
                      <a:r>
                        <a:rPr lang="en-US" sz="1050" b="1" u="none" strike="noStrike" noProof="0" dirty="0" smtClean="0">
                          <a:effectLst/>
                        </a:rPr>
                        <a:t> Preservation Platform</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u="none" strike="noStrike" noProof="0" dirty="0" smtClean="0">
                          <a:effectLst/>
                        </a:rPr>
                        <a:t> HDFS-Storage</a:t>
                      </a:r>
                      <a:endParaRPr lang="en-US" sz="1050" b="1" i="0" u="none" strike="noStrike" noProof="0" dirty="0">
                        <a:solidFill>
                          <a:srgbClr val="000000"/>
                        </a:solidFill>
                        <a:effectLst/>
                        <a:latin typeface="Calibri"/>
                      </a:endParaRPr>
                    </a:p>
                  </a:txBody>
                  <a:tcPr marL="4938" marR="4938" marT="13500" marB="54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188438">
                <a:tc>
                  <a:txBody>
                    <a:bodyPr/>
                    <a:lstStyle/>
                    <a:p>
                      <a:pPr marL="361950" indent="-361950" algn="l" fontAlgn="ctr"/>
                      <a:r>
                        <a:rPr lang="en-US" sz="1200" b="0" i="0" u="none" strike="noStrike" dirty="0" smtClean="0">
                          <a:solidFill>
                            <a:schemeClr val="dk1"/>
                          </a:solidFill>
                          <a:effectLst/>
                          <a:latin typeface="+mn-lt"/>
                        </a:rPr>
                        <a:t> 4.1  Migration and Ingest of business records from bespoke business system</a:t>
                      </a:r>
                      <a:endParaRPr lang="en-US" sz="1200" b="0" i="0" u="none" strike="noStrike" dirty="0">
                        <a:solidFill>
                          <a:srgbClr val="000000"/>
                        </a:solidFill>
                        <a:effectLst/>
                        <a:latin typeface="Calibri"/>
                      </a:endParaRPr>
                    </a:p>
                  </a:txBody>
                  <a:tcPr marL="4938" marR="4938" marT="10800" marB="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marL="361950" indent="-361950" algn="l" fontAlgn="ctr"/>
                      <a:r>
                        <a:rPr lang="en-US" sz="1200" b="0" i="0" u="none" strike="noStrike" dirty="0" smtClean="0">
                          <a:solidFill>
                            <a:schemeClr val="dk1"/>
                          </a:solidFill>
                          <a:effectLst/>
                          <a:latin typeface="+mn-lt"/>
                        </a:rPr>
                        <a:t> 4.</a:t>
                      </a:r>
                      <a:r>
                        <a:rPr lang="hu-HU" sz="1200" b="0" i="0" u="none" strike="noStrike" dirty="0" smtClean="0">
                          <a:solidFill>
                            <a:schemeClr val="dk1"/>
                          </a:solidFill>
                          <a:effectLst/>
                          <a:latin typeface="+mn-lt"/>
                        </a:rPr>
                        <a:t>3</a:t>
                      </a:r>
                      <a:r>
                        <a:rPr lang="en-US" sz="1200" b="0" i="0" u="none" strike="noStrike" dirty="0" smtClean="0">
                          <a:solidFill>
                            <a:schemeClr val="dk1"/>
                          </a:solidFill>
                          <a:effectLst/>
                          <a:latin typeface="+mn-lt"/>
                        </a:rPr>
                        <a:t>  Migration and Ingest of business records from bespoke business system</a:t>
                      </a:r>
                      <a:endParaRPr lang="en-US" sz="1200" b="0" i="0" u="none" strike="noStrike" dirty="0">
                        <a:solidFill>
                          <a:srgbClr val="000000"/>
                        </a:solidFill>
                        <a:effectLst/>
                        <a:latin typeface="Calibri"/>
                      </a:endParaRPr>
                    </a:p>
                  </a:txBody>
                  <a:tcPr marL="4938" marR="4938" marT="10800" marB="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3782">
                <a:tc>
                  <a:txBody>
                    <a:bodyPr/>
                    <a:lstStyle/>
                    <a:p>
                      <a:pPr marL="361950" indent="-361950" algn="l" fontAlgn="t"/>
                      <a:r>
                        <a:rPr lang="en-US" sz="1200" b="0" i="0" u="none" strike="noStrike" dirty="0" smtClean="0">
                          <a:solidFill>
                            <a:srgbClr val="000000"/>
                          </a:solidFill>
                          <a:effectLst/>
                          <a:latin typeface="Calibri"/>
                        </a:rPr>
                        <a:t> 6.1 </a:t>
                      </a:r>
                      <a:r>
                        <a:rPr lang="hu-HU" sz="1200" b="0" i="0" u="none" strike="noStrike" dirty="0" smtClean="0">
                          <a:solidFill>
                            <a:srgbClr val="000000"/>
                          </a:solidFill>
                          <a:effectLst/>
                          <a:latin typeface="Calibri"/>
                        </a:rPr>
                        <a:t> </a:t>
                      </a:r>
                      <a:r>
                        <a:rPr lang="en-US" sz="1200" b="0" i="0" u="none" strike="noStrike" dirty="0" smtClean="0">
                          <a:solidFill>
                            <a:srgbClr val="000000"/>
                          </a:solidFill>
                          <a:effectLst/>
                          <a:latin typeface="Calibri"/>
                        </a:rPr>
                        <a:t>Automatic ingest of records from a semi-active archival management </a:t>
                      </a:r>
                      <a:r>
                        <a:rPr lang="hu-HU" sz="1200" b="0" i="0" u="none" strike="noStrike" dirty="0" smtClean="0">
                          <a:solidFill>
                            <a:srgbClr val="000000"/>
                          </a:solidFill>
                          <a:effectLst/>
                          <a:latin typeface="Calibri"/>
                        </a:rPr>
                        <a:t>   </a:t>
                      </a:r>
                      <a:r>
                        <a:rPr lang="en-US" sz="1200" b="0" i="0" u="none" strike="noStrike" dirty="0" smtClean="0">
                          <a:solidFill>
                            <a:srgbClr val="000000"/>
                          </a:solidFill>
                          <a:effectLst/>
                          <a:latin typeface="Calibri"/>
                        </a:rPr>
                        <a:t>system  </a:t>
                      </a:r>
                      <a:endParaRPr lang="en-US" sz="1200" b="0" i="0" u="none" strike="noStrike" dirty="0">
                        <a:solidFill>
                          <a:srgbClr val="000000"/>
                        </a:solidFill>
                        <a:effectLst/>
                        <a:latin typeface="Calibri"/>
                      </a:endParaRPr>
                    </a:p>
                  </a:txBody>
                  <a:tcPr marL="9525" marR="9525" marT="10800" marB="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78920">
                <a:tc>
                  <a:txBody>
                    <a:bodyPr/>
                    <a:lstStyle/>
                    <a:p>
                      <a:pPr algn="l" fontAlgn="t"/>
                      <a:r>
                        <a:rPr lang="en-US" sz="1200" b="0" i="0" u="none" strike="noStrike" dirty="0" smtClean="0">
                          <a:solidFill>
                            <a:srgbClr val="000000"/>
                          </a:solidFill>
                          <a:effectLst/>
                          <a:latin typeface="Calibri"/>
                        </a:rPr>
                        <a:t> 7.1. </a:t>
                      </a:r>
                      <a:r>
                        <a:rPr lang="hu-HU" sz="1200" b="0" i="0" u="none" strike="noStrike" dirty="0" smtClean="0">
                          <a:solidFill>
                            <a:srgbClr val="000000"/>
                          </a:solidFill>
                          <a:effectLst/>
                          <a:latin typeface="Calibri"/>
                        </a:rPr>
                        <a:t> </a:t>
                      </a:r>
                      <a:r>
                        <a:rPr lang="en-US" sz="1200" b="0" i="0" u="none" strike="noStrike" dirty="0" smtClean="0">
                          <a:solidFill>
                            <a:srgbClr val="000000"/>
                          </a:solidFill>
                          <a:effectLst/>
                          <a:latin typeface="Calibri"/>
                        </a:rPr>
                        <a:t>SIP Creation and Ingest of old database in SIARD 2.0 format   </a:t>
                      </a:r>
                      <a:endParaRPr lang="en-US" sz="1200" b="0" i="0" u="none" strike="noStrike" dirty="0">
                        <a:solidFill>
                          <a:srgbClr val="000000"/>
                        </a:solidFill>
                        <a:effectLst/>
                        <a:latin typeface="Calibri"/>
                      </a:endParaRPr>
                    </a:p>
                  </a:txBody>
                  <a:tcPr marL="9525" marR="9525" marT="10800" marB="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r>
              <a:tr h="178920">
                <a:tc>
                  <a:txBody>
                    <a:bodyPr/>
                    <a:lstStyle/>
                    <a:p>
                      <a:pPr algn="l" fontAlgn="t"/>
                      <a:r>
                        <a:rPr lang="en-US" sz="1200" b="0" i="0" u="none" strike="noStrike" dirty="0" smtClean="0">
                          <a:solidFill>
                            <a:srgbClr val="000000"/>
                          </a:solidFill>
                          <a:effectLst/>
                          <a:latin typeface="Calibri"/>
                        </a:rPr>
                        <a:t> 7.2. </a:t>
                      </a:r>
                      <a:r>
                        <a:rPr lang="hu-HU" sz="1200" b="0" i="0" u="none" strike="noStrike" dirty="0" smtClean="0">
                          <a:solidFill>
                            <a:srgbClr val="000000"/>
                          </a:solidFill>
                          <a:effectLst/>
                          <a:latin typeface="Calibri"/>
                        </a:rPr>
                        <a:t> </a:t>
                      </a:r>
                      <a:r>
                        <a:rPr lang="en-US" sz="1200" b="0" i="0" u="none" strike="noStrike" dirty="0" smtClean="0">
                          <a:solidFill>
                            <a:srgbClr val="000000"/>
                          </a:solidFill>
                          <a:effectLst/>
                          <a:latin typeface="Calibri"/>
                        </a:rPr>
                        <a:t>SIP Creation and Ingest of unstructured files   </a:t>
                      </a:r>
                      <a:endParaRPr lang="en-US" sz="1200" b="0" i="0" u="none" strike="noStrike" dirty="0">
                        <a:solidFill>
                          <a:srgbClr val="000000"/>
                        </a:solidFill>
                        <a:effectLst/>
                        <a:latin typeface="Calibri"/>
                      </a:endParaRPr>
                    </a:p>
                  </a:txBody>
                  <a:tcPr marL="9525" marR="9525" marT="10800" marB="81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hu-HU" sz="900" u="none" strike="noStrike">
                          <a:effectLst/>
                        </a:rPr>
                        <a:t> </a:t>
                      </a:r>
                      <a:endParaRPr lang="hu-HU" sz="900" b="0" i="0" u="none" strike="noStrike">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hu-HU" sz="900" u="none" strike="noStrike" dirty="0">
                          <a:effectLst/>
                        </a:rPr>
                        <a:t> </a:t>
                      </a:r>
                      <a:endParaRPr lang="hu-HU" sz="900" b="0" i="0" u="none" strike="noStrike" dirty="0">
                        <a:solidFill>
                          <a:srgbClr val="000000"/>
                        </a:solidFill>
                        <a:effectLst/>
                        <a:latin typeface="Calibri"/>
                      </a:endParaRPr>
                    </a:p>
                  </a:txBody>
                  <a:tcPr marL="4938" marR="4938" marT="10800" marB="810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r>
            </a:tbl>
          </a:graphicData>
        </a:graphic>
      </p:graphicFrame>
      <p:sp>
        <p:nvSpPr>
          <p:cNvPr id="15" name="Jobbra nyíl 14">
            <a:hlinkClick r:id="" action="ppaction://hlinkshowjump?jump=nextslide"/>
          </p:cNvPr>
          <p:cNvSpPr/>
          <p:nvPr/>
        </p:nvSpPr>
        <p:spPr>
          <a:xfrm>
            <a:off x="8513463" y="61500"/>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6" name="Jobbra nyíl 15">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7" name="Csoportba foglalás 16"/>
          <p:cNvGrpSpPr/>
          <p:nvPr/>
        </p:nvGrpSpPr>
        <p:grpSpPr>
          <a:xfrm>
            <a:off x="8109418" y="67372"/>
            <a:ext cx="325136" cy="288000"/>
            <a:chOff x="7756336" y="42844"/>
            <a:chExt cx="325136" cy="288000"/>
          </a:xfrm>
        </p:grpSpPr>
        <p:sp>
          <p:nvSpPr>
            <p:cNvPr id="18" name="Folyamatábra: Feldolgozás 17">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09068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lyamatábra: Bekötés 3"/>
          <p:cNvSpPr>
            <a:spLocks/>
          </p:cNvSpPr>
          <p:nvPr/>
        </p:nvSpPr>
        <p:spPr>
          <a:xfrm flipH="1">
            <a:off x="1627487" y="329230"/>
            <a:ext cx="2764800" cy="4762800"/>
          </a:xfrm>
          <a:prstGeom prst="flowChartConnector">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Egyenes összekötő 127"/>
          <p:cNvCxnSpPr>
            <a:stCxn id="284" idx="7"/>
          </p:cNvCxnSpPr>
          <p:nvPr/>
        </p:nvCxnSpPr>
        <p:spPr>
          <a:xfrm flipH="1" flipV="1">
            <a:off x="2113020" y="1016363"/>
            <a:ext cx="886432" cy="107931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0" name="Egyenes összekötő 129"/>
          <p:cNvCxnSpPr>
            <a:stCxn id="284" idx="2"/>
          </p:cNvCxnSpPr>
          <p:nvPr/>
        </p:nvCxnSpPr>
        <p:spPr>
          <a:xfrm flipV="1">
            <a:off x="3091636" y="1308137"/>
            <a:ext cx="980435" cy="82572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3" name="Egyenes összekötő 132"/>
          <p:cNvCxnSpPr>
            <a:stCxn id="284" idx="2"/>
          </p:cNvCxnSpPr>
          <p:nvPr/>
        </p:nvCxnSpPr>
        <p:spPr>
          <a:xfrm flipV="1">
            <a:off x="3091636" y="1506545"/>
            <a:ext cx="1046241" cy="62731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36" name="Egyenes összekötő 135"/>
          <p:cNvCxnSpPr>
            <a:endCxn id="284" idx="4"/>
          </p:cNvCxnSpPr>
          <p:nvPr/>
        </p:nvCxnSpPr>
        <p:spPr>
          <a:xfrm flipV="1">
            <a:off x="1954641" y="2187857"/>
            <a:ext cx="1082995" cy="194649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Egyenes összekötő 133"/>
          <p:cNvCxnSpPr>
            <a:stCxn id="284" idx="7"/>
          </p:cNvCxnSpPr>
          <p:nvPr/>
        </p:nvCxnSpPr>
        <p:spPr>
          <a:xfrm flipH="1" flipV="1">
            <a:off x="1925411" y="1339653"/>
            <a:ext cx="1074041" cy="756020"/>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5" name="Egyenes összekötő 134"/>
          <p:cNvCxnSpPr>
            <a:stCxn id="284" idx="7"/>
          </p:cNvCxnSpPr>
          <p:nvPr/>
        </p:nvCxnSpPr>
        <p:spPr>
          <a:xfrm flipH="1" flipV="1">
            <a:off x="2023792" y="1180615"/>
            <a:ext cx="975660" cy="91505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38" name="Egyenes összekötő 137"/>
          <p:cNvCxnSpPr>
            <a:stCxn id="284" idx="7"/>
          </p:cNvCxnSpPr>
          <p:nvPr/>
        </p:nvCxnSpPr>
        <p:spPr>
          <a:xfrm flipH="1" flipV="1">
            <a:off x="1863467" y="1506545"/>
            <a:ext cx="1135985" cy="58912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41" name="Egyenes összekötő 140"/>
          <p:cNvCxnSpPr>
            <a:stCxn id="284" idx="7"/>
          </p:cNvCxnSpPr>
          <p:nvPr/>
        </p:nvCxnSpPr>
        <p:spPr>
          <a:xfrm flipH="1" flipV="1">
            <a:off x="1819832" y="1638145"/>
            <a:ext cx="1179620" cy="457528"/>
          </a:xfrm>
          <a:prstGeom prst="line">
            <a:avLst/>
          </a:prstGeom>
          <a:ln w="19050">
            <a:solidFill>
              <a:srgbClr val="66FFFF"/>
            </a:solidFill>
          </a:ln>
        </p:spPr>
        <p:style>
          <a:lnRef idx="1">
            <a:schemeClr val="accent1"/>
          </a:lnRef>
          <a:fillRef idx="0">
            <a:schemeClr val="accent1"/>
          </a:fillRef>
          <a:effectRef idx="0">
            <a:schemeClr val="accent1"/>
          </a:effectRef>
          <a:fontRef idx="minor">
            <a:schemeClr val="tx1"/>
          </a:fontRef>
        </p:style>
      </p:cxnSp>
      <p:cxnSp>
        <p:nvCxnSpPr>
          <p:cNvPr id="152" name="Egyenes összekötő 151"/>
          <p:cNvCxnSpPr>
            <a:stCxn id="284" idx="2"/>
          </p:cNvCxnSpPr>
          <p:nvPr/>
        </p:nvCxnSpPr>
        <p:spPr>
          <a:xfrm flipV="1">
            <a:off x="3091636" y="1707317"/>
            <a:ext cx="1120518" cy="426540"/>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cxnSp>
        <p:nvCxnSpPr>
          <p:cNvPr id="163" name="Egyenes összekötő 162"/>
          <p:cNvCxnSpPr>
            <a:stCxn id="284" idx="3"/>
            <a:endCxn id="241" idx="7"/>
          </p:cNvCxnSpPr>
          <p:nvPr/>
        </p:nvCxnSpPr>
        <p:spPr>
          <a:xfrm>
            <a:off x="3075820" y="2172041"/>
            <a:ext cx="1205269" cy="1255218"/>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sp>
        <p:nvSpPr>
          <p:cNvPr id="263" name="Téglalap 262"/>
          <p:cNvSpPr/>
          <p:nvPr/>
        </p:nvSpPr>
        <p:spPr>
          <a:xfrm>
            <a:off x="6976557" y="0"/>
            <a:ext cx="2164931" cy="5143500"/>
          </a:xfrm>
          <a:prstGeom prst="rect">
            <a:avLst/>
          </a:prstGeom>
          <a:blipFill dpi="0" rotWithShape="1">
            <a:blip r:embed="rId3">
              <a:extLst>
                <a:ext uri="{28A0092B-C50C-407E-A947-70E740481C1C}">
                  <a14:useLocalDpi xmlns:a14="http://schemas.microsoft.com/office/drawing/2010/main"/>
                </a:ext>
              </a:extLst>
            </a:blip>
            <a:srcRect/>
            <a:tile tx="0" ty="0" sx="100000" sy="100000" flip="none" algn="tl"/>
          </a:blipFill>
          <a:ln w="12700">
            <a:solidFill>
              <a:schemeClr val="bg1">
                <a:lumMod val="85000"/>
              </a:schemeClr>
            </a:solidFill>
          </a:ln>
          <a:effectLst/>
          <a:scene3d>
            <a:camera prst="orthographicFront"/>
            <a:lightRig rig="threePt" dir="t"/>
          </a:scene3d>
          <a:sp3d contourW="12700">
            <a:bevelT w="50800" h="508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Szövegdoboz 141"/>
          <p:cNvSpPr txBox="1"/>
          <p:nvPr/>
        </p:nvSpPr>
        <p:spPr>
          <a:xfrm>
            <a:off x="6976556" y="3950935"/>
            <a:ext cx="2164932" cy="276999"/>
          </a:xfrm>
          <a:prstGeom prst="rect">
            <a:avLst/>
          </a:prstGeom>
          <a:noFill/>
        </p:spPr>
        <p:txBody>
          <a:bodyPr wrap="square" rtlCol="0">
            <a:spAutoFit/>
          </a:bodyPr>
          <a:lstStyle/>
          <a:p>
            <a:r>
              <a:rPr lang="en-US" sz="1200" dirty="0" smtClean="0">
                <a:solidFill>
                  <a:schemeClr val="tx1">
                    <a:lumMod val="75000"/>
                    <a:lumOff val="25000"/>
                  </a:schemeClr>
                </a:solidFill>
              </a:rPr>
              <a:t>Developer: </a:t>
            </a:r>
            <a:r>
              <a:rPr lang="hu-HU" sz="1200" dirty="0" smtClean="0">
                <a:solidFill>
                  <a:schemeClr val="tx1">
                    <a:lumMod val="75000"/>
                    <a:lumOff val="25000"/>
                  </a:schemeClr>
                </a:solidFill>
              </a:rPr>
              <a:t>ESS</a:t>
            </a:r>
            <a:endParaRPr lang="en-US" sz="1200" dirty="0" smtClean="0">
              <a:solidFill>
                <a:schemeClr val="tx1">
                  <a:lumMod val="75000"/>
                  <a:lumOff val="25000"/>
                </a:schemeClr>
              </a:solidFill>
            </a:endParaRPr>
          </a:p>
        </p:txBody>
      </p:sp>
      <p:sp>
        <p:nvSpPr>
          <p:cNvPr id="143" name="Szövegdoboz 142"/>
          <p:cNvSpPr txBox="1"/>
          <p:nvPr/>
        </p:nvSpPr>
        <p:spPr>
          <a:xfrm>
            <a:off x="7839317" y="4299942"/>
            <a:ext cx="1333244" cy="369332"/>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Web site</a:t>
            </a:r>
            <a:endParaRPr lang="en-US" sz="1200" dirty="0" smtClean="0">
              <a:solidFill>
                <a:schemeClr val="tx1">
                  <a:lumMod val="65000"/>
                  <a:lumOff val="35000"/>
                </a:schemeClr>
              </a:solidFill>
            </a:endParaRPr>
          </a:p>
        </p:txBody>
      </p:sp>
      <p:sp>
        <p:nvSpPr>
          <p:cNvPr id="151" name="Szövegdoboz 150"/>
          <p:cNvSpPr txBox="1"/>
          <p:nvPr/>
        </p:nvSpPr>
        <p:spPr>
          <a:xfrm>
            <a:off x="7731566" y="4566449"/>
            <a:ext cx="1440995"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User Manual</a:t>
            </a:r>
            <a:endParaRPr lang="en-US" sz="1200" dirty="0" smtClean="0">
              <a:solidFill>
                <a:schemeClr val="tx1">
                  <a:lumMod val="65000"/>
                  <a:lumOff val="35000"/>
                </a:schemeClr>
              </a:solidFill>
            </a:endParaRPr>
          </a:p>
        </p:txBody>
      </p:sp>
      <p:sp>
        <p:nvSpPr>
          <p:cNvPr id="153" name="Szövegdoboz 152"/>
          <p:cNvSpPr txBox="1"/>
          <p:nvPr/>
        </p:nvSpPr>
        <p:spPr>
          <a:xfrm>
            <a:off x="7523487" y="4822582"/>
            <a:ext cx="1649074" cy="340734"/>
          </a:xfrm>
          <a:prstGeom prst="rect">
            <a:avLst/>
          </a:prstGeom>
          <a:noFill/>
        </p:spPr>
        <p:txBody>
          <a:bodyPr wrap="square" rtlCol="0">
            <a:spAutoFit/>
          </a:bodyPr>
          <a:lstStyle/>
          <a:p>
            <a:pPr algn="r">
              <a:lnSpc>
                <a:spcPct val="150000"/>
              </a:lnSpc>
            </a:pPr>
            <a:r>
              <a:rPr lang="en-US" sz="1200" dirty="0" smtClean="0">
                <a:solidFill>
                  <a:schemeClr val="tx1">
                    <a:lumMod val="65000"/>
                    <a:lumOff val="35000"/>
                  </a:schemeClr>
                </a:solidFill>
                <a:hlinkClick r:id="rId4"/>
              </a:rPr>
              <a:t>Documentation</a:t>
            </a:r>
            <a:endParaRPr lang="en-US" sz="1200" dirty="0" smtClean="0">
              <a:solidFill>
                <a:schemeClr val="tx1">
                  <a:lumMod val="65000"/>
                  <a:lumOff val="35000"/>
                </a:schemeClr>
              </a:solidFill>
            </a:endParaRPr>
          </a:p>
        </p:txBody>
      </p:sp>
      <p:sp>
        <p:nvSpPr>
          <p:cNvPr id="155" name="Szövegdoboz 154"/>
          <p:cNvSpPr txBox="1"/>
          <p:nvPr/>
        </p:nvSpPr>
        <p:spPr>
          <a:xfrm>
            <a:off x="6977876" y="-4187"/>
            <a:ext cx="2274643" cy="523220"/>
          </a:xfrm>
          <a:prstGeom prst="rect">
            <a:avLst/>
          </a:prstGeom>
          <a:noFill/>
        </p:spPr>
        <p:txBody>
          <a:bodyPr wrap="square" rtlCol="0">
            <a:spAutoFit/>
          </a:bodyPr>
          <a:lstStyle/>
          <a:p>
            <a:r>
              <a:rPr lang="en-US" sz="1400" dirty="0" err="1">
                <a:solidFill>
                  <a:schemeClr val="tx1">
                    <a:lumMod val="75000"/>
                    <a:lumOff val="25000"/>
                  </a:schemeClr>
                </a:solidFill>
              </a:rPr>
              <a:t>ESSArch</a:t>
            </a:r>
            <a:r>
              <a:rPr lang="en-US" sz="1400" dirty="0">
                <a:solidFill>
                  <a:schemeClr val="tx1">
                    <a:lumMod val="75000"/>
                    <a:lumOff val="25000"/>
                  </a:schemeClr>
                </a:solidFill>
              </a:rPr>
              <a:t> </a:t>
            </a:r>
            <a:r>
              <a:rPr lang="en-US" sz="1400" dirty="0" smtClean="0">
                <a:solidFill>
                  <a:schemeClr val="tx1">
                    <a:lumMod val="75000"/>
                    <a:lumOff val="25000"/>
                  </a:schemeClr>
                </a:solidFill>
              </a:rPr>
              <a:t>Tool</a:t>
            </a:r>
            <a:r>
              <a:rPr lang="hu-HU" sz="1400" dirty="0" smtClean="0">
                <a:solidFill>
                  <a:schemeClr val="tx1">
                    <a:lumMod val="75000"/>
                    <a:lumOff val="25000"/>
                  </a:schemeClr>
                </a:solidFill>
              </a:rPr>
              <a:t>s </a:t>
            </a:r>
            <a:r>
              <a:rPr lang="hu-HU" sz="1400" dirty="0" err="1" smtClean="0">
                <a:solidFill>
                  <a:schemeClr val="tx1">
                    <a:lumMod val="75000"/>
                    <a:lumOff val="25000"/>
                  </a:schemeClr>
                </a:solidFill>
              </a:rPr>
              <a:t>for</a:t>
            </a:r>
            <a:r>
              <a:rPr lang="hu-HU" sz="1400" dirty="0" smtClean="0">
                <a:solidFill>
                  <a:schemeClr val="tx1">
                    <a:lumMod val="75000"/>
                    <a:lumOff val="25000"/>
                  </a:schemeClr>
                </a:solidFill>
              </a:rPr>
              <a:t> Producer (ETP)</a:t>
            </a:r>
            <a:endParaRPr lang="en-US" sz="100" dirty="0">
              <a:solidFill>
                <a:schemeClr val="tx1">
                  <a:lumMod val="75000"/>
                  <a:lumOff val="25000"/>
                </a:schemeClr>
              </a:solidFill>
            </a:endParaRPr>
          </a:p>
        </p:txBody>
      </p:sp>
      <p:sp>
        <p:nvSpPr>
          <p:cNvPr id="156" name="Szövegdoboz 155"/>
          <p:cNvSpPr txBox="1"/>
          <p:nvPr/>
        </p:nvSpPr>
        <p:spPr>
          <a:xfrm>
            <a:off x="6977876" y="786066"/>
            <a:ext cx="2166123" cy="1569660"/>
          </a:xfrm>
          <a:prstGeom prst="rect">
            <a:avLst/>
          </a:prstGeom>
          <a:noFill/>
        </p:spPr>
        <p:txBody>
          <a:bodyPr wrap="square" rtlCol="0">
            <a:spAutoFit/>
          </a:bodyPr>
          <a:lstStyle/>
          <a:p>
            <a:pPr algn="just"/>
            <a:r>
              <a:rPr lang="en-US" sz="1200" dirty="0" err="1"/>
              <a:t>ESSArch</a:t>
            </a:r>
            <a:r>
              <a:rPr lang="en-US" sz="1200" dirty="0"/>
              <a:t> is an open source archival solution compliant to the OAIS ISO-standard.</a:t>
            </a:r>
            <a:endParaRPr lang="hu-HU" sz="1200" dirty="0"/>
          </a:p>
          <a:p>
            <a:pPr algn="just"/>
            <a:r>
              <a:rPr lang="en-US" sz="1200" dirty="0"/>
              <a:t> </a:t>
            </a:r>
            <a:endParaRPr lang="hu-HU" sz="1200" dirty="0"/>
          </a:p>
          <a:p>
            <a:pPr algn="just"/>
            <a:r>
              <a:rPr lang="hu-HU" sz="1200" dirty="0"/>
              <a:t>ETP is </a:t>
            </a:r>
            <a:r>
              <a:rPr lang="en-US" sz="1200" dirty="0"/>
              <a:t>used to create SIP, manually log events and to submit SIPs to ETA at archival institution</a:t>
            </a:r>
            <a:endParaRPr lang="hu-HU" sz="1200" dirty="0"/>
          </a:p>
        </p:txBody>
      </p:sp>
      <p:grpSp>
        <p:nvGrpSpPr>
          <p:cNvPr id="227" name="Csoportba foglalás 226"/>
          <p:cNvGrpSpPr/>
          <p:nvPr/>
        </p:nvGrpSpPr>
        <p:grpSpPr>
          <a:xfrm>
            <a:off x="2718906" y="4732022"/>
            <a:ext cx="576000" cy="288000"/>
            <a:chOff x="2718906" y="4732022"/>
            <a:chExt cx="576000" cy="288000"/>
          </a:xfrm>
        </p:grpSpPr>
        <p:sp>
          <p:nvSpPr>
            <p:cNvPr id="260" name="Folyamatábra: Bekötés 259">
              <a:hlinkClick r:id="" action="ppaction://hlinkshowjump?jump=firstslide"/>
            </p:cNvPr>
            <p:cNvSpPr>
              <a:spLocks/>
            </p:cNvSpPr>
            <p:nvPr/>
          </p:nvSpPr>
          <p:spPr>
            <a:xfrm>
              <a:off x="2718906" y="4732022"/>
              <a:ext cx="576000" cy="288000"/>
            </a:xfrm>
            <a:prstGeom prst="flowChartConnector">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76857" y="4733331"/>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2" name="Csoportba foglalás 261"/>
          <p:cNvGrpSpPr/>
          <p:nvPr/>
        </p:nvGrpSpPr>
        <p:grpSpPr>
          <a:xfrm>
            <a:off x="2632046" y="576000"/>
            <a:ext cx="723133" cy="288000"/>
            <a:chOff x="2632046" y="627566"/>
            <a:chExt cx="723133" cy="288000"/>
          </a:xfrm>
        </p:grpSpPr>
        <p:sp>
          <p:nvSpPr>
            <p:cNvPr id="264" name="Folyamatábra: Bekötés 263">
              <a:hlinkClick r:id="rId6" action="ppaction://hlinksldjump"/>
            </p:cNvPr>
            <p:cNvSpPr>
              <a:spLocks/>
            </p:cNvSpPr>
            <p:nvPr/>
          </p:nvSpPr>
          <p:spPr>
            <a:xfrm>
              <a:off x="2632046" y="627566"/>
              <a:ext cx="720000" cy="28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Szövegdoboz 264">
              <a:hlinkClick r:id="rId6" action="ppaction://hlinksldjump"/>
            </p:cNvPr>
            <p:cNvSpPr txBox="1"/>
            <p:nvPr/>
          </p:nvSpPr>
          <p:spPr>
            <a:xfrm>
              <a:off x="2655236" y="656216"/>
              <a:ext cx="699943" cy="215444"/>
            </a:xfrm>
            <a:prstGeom prst="rect">
              <a:avLst/>
            </a:prstGeom>
            <a:noFill/>
          </p:spPr>
          <p:txBody>
            <a:bodyPr wrap="square" lIns="36000" tIns="0" rIns="36000" bIns="0" rtlCol="0">
              <a:spAutoFit/>
            </a:bodyPr>
            <a:lstStyle>
              <a:defPPr>
                <a:defRPr lang="en-US"/>
              </a:defPPr>
              <a:lvl1pPr algn="ctr">
                <a:defRPr sz="1400">
                  <a:ea typeface="Times New Roman"/>
                  <a:cs typeface="Times New Roman"/>
                </a:defRPr>
              </a:lvl1pPr>
            </a:lstStyle>
            <a:p>
              <a:r>
                <a:rPr lang="en-GB" dirty="0" smtClean="0"/>
                <a:t>Tools</a:t>
              </a:r>
              <a:endParaRPr lang="en-GB" dirty="0"/>
            </a:p>
          </p:txBody>
        </p:sp>
      </p:grpSp>
      <p:sp>
        <p:nvSpPr>
          <p:cNvPr id="157" name="Folyamatábra: Bekötés 156">
            <a:hlinkClick r:id="rId7" action="ppaction://hlinksldjump"/>
          </p:cNvPr>
          <p:cNvSpPr>
            <a:spLocks noChangeAspect="1"/>
          </p:cNvSpPr>
          <p:nvPr/>
        </p:nvSpPr>
        <p:spPr>
          <a:xfrm flipH="1" flipV="1">
            <a:off x="3541355" y="4808578"/>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Folyamatábra: Bekötés 174">
            <a:hlinkClick r:id="rId8" action="ppaction://hlinksldjump"/>
          </p:cNvPr>
          <p:cNvSpPr>
            <a:spLocks noChangeAspect="1"/>
          </p:cNvSpPr>
          <p:nvPr/>
        </p:nvSpPr>
        <p:spPr>
          <a:xfrm flipH="1" flipV="1">
            <a:off x="3756244" y="460304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olyamatábra: Bekötés 175">
            <a:hlinkClick r:id="rId9" action="ppaction://hlinksldjump"/>
          </p:cNvPr>
          <p:cNvSpPr>
            <a:spLocks noChangeAspect="1"/>
          </p:cNvSpPr>
          <p:nvPr/>
        </p:nvSpPr>
        <p:spPr>
          <a:xfrm flipH="1">
            <a:off x="3665672" y="6171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Folyamatábra: Bekötés 227">
            <a:hlinkClick r:id="rId10" action="ppaction://hlinksldjump"/>
          </p:cNvPr>
          <p:cNvSpPr>
            <a:spLocks noChangeAspect="1"/>
          </p:cNvSpPr>
          <p:nvPr/>
        </p:nvSpPr>
        <p:spPr>
          <a:xfrm flipH="1">
            <a:off x="3832306" y="8167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Folyamatábra: Bekötés 228">
            <a:hlinkClick r:id="rId11" action="ppaction://hlinksldjump"/>
          </p:cNvPr>
          <p:cNvSpPr>
            <a:spLocks noChangeAspect="1"/>
          </p:cNvSpPr>
          <p:nvPr/>
        </p:nvSpPr>
        <p:spPr>
          <a:xfrm flipH="1">
            <a:off x="3954914" y="10163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Folyamatábra: Bekötés 229">
            <a:hlinkClick r:id="rId12" action="ppaction://hlinksldjump"/>
          </p:cNvPr>
          <p:cNvSpPr>
            <a:spLocks noChangeAspect="1"/>
          </p:cNvSpPr>
          <p:nvPr/>
        </p:nvSpPr>
        <p:spPr>
          <a:xfrm flipH="1">
            <a:off x="4056255" y="12159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Folyamatábra: Bekötés 230">
            <a:hlinkClick r:id="rId13" action="ppaction://hlinksldjump"/>
          </p:cNvPr>
          <p:cNvSpPr>
            <a:spLocks noChangeAspect="1"/>
          </p:cNvSpPr>
          <p:nvPr/>
        </p:nvSpPr>
        <p:spPr>
          <a:xfrm flipH="1">
            <a:off x="4137877" y="14155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Folyamatábra: Bekötés 231">
            <a:hlinkClick r:id="rId14" action="ppaction://hlinksldjump"/>
          </p:cNvPr>
          <p:cNvSpPr>
            <a:spLocks noChangeAspect="1"/>
          </p:cNvSpPr>
          <p:nvPr/>
        </p:nvSpPr>
        <p:spPr>
          <a:xfrm flipH="1">
            <a:off x="4194961" y="16151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Folyamatábra: Bekötés 232">
            <a:hlinkClick r:id="rId15" action="ppaction://hlinksldjump"/>
          </p:cNvPr>
          <p:cNvSpPr>
            <a:spLocks noChangeAspect="1"/>
          </p:cNvSpPr>
          <p:nvPr/>
        </p:nvSpPr>
        <p:spPr>
          <a:xfrm flipH="1">
            <a:off x="4282239" y="20143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Folyamatábra: Bekötés 233">
            <a:hlinkClick r:id="rId16" action="ppaction://hlinksldjump"/>
          </p:cNvPr>
          <p:cNvSpPr>
            <a:spLocks noChangeAspect="1"/>
          </p:cNvSpPr>
          <p:nvPr/>
        </p:nvSpPr>
        <p:spPr>
          <a:xfrm flipH="1">
            <a:off x="4314954" y="22139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olyamatábra: Bekötés 234">
            <a:hlinkClick r:id="rId17" action="ppaction://hlinksldjump"/>
          </p:cNvPr>
          <p:cNvSpPr>
            <a:spLocks noChangeAspect="1"/>
          </p:cNvSpPr>
          <p:nvPr/>
        </p:nvSpPr>
        <p:spPr>
          <a:xfrm flipH="1">
            <a:off x="4326689" y="24134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olyamatábra: Bekötés 235">
            <a:hlinkClick r:id="rId18" action="ppaction://hlinksldjump"/>
          </p:cNvPr>
          <p:cNvSpPr>
            <a:spLocks noChangeAspect="1"/>
          </p:cNvSpPr>
          <p:nvPr/>
        </p:nvSpPr>
        <p:spPr>
          <a:xfrm flipH="1">
            <a:off x="3421192" y="41759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Folyamatábra: Bekötés 238">
            <a:hlinkClick r:id="rId19" action="ppaction://hlinksldjump"/>
          </p:cNvPr>
          <p:cNvSpPr>
            <a:spLocks noChangeAspect="1"/>
          </p:cNvSpPr>
          <p:nvPr/>
        </p:nvSpPr>
        <p:spPr>
          <a:xfrm flipH="1">
            <a:off x="4321646" y="301226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Folyamatábra: Bekötés 239">
            <a:hlinkClick r:id="rId20" action="ppaction://hlinksldjump"/>
          </p:cNvPr>
          <p:cNvSpPr>
            <a:spLocks noChangeAspect="1"/>
          </p:cNvSpPr>
          <p:nvPr/>
        </p:nvSpPr>
        <p:spPr>
          <a:xfrm flipH="1">
            <a:off x="4297023" y="321185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olyamatábra: Bekötés 240">
            <a:hlinkClick r:id="rId21" action="ppaction://hlinksldjump"/>
          </p:cNvPr>
          <p:cNvSpPr>
            <a:spLocks noChangeAspect="1"/>
          </p:cNvSpPr>
          <p:nvPr/>
        </p:nvSpPr>
        <p:spPr>
          <a:xfrm flipH="1">
            <a:off x="4265273" y="341144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olyamatábra: Bekötés 241">
            <a:hlinkClick r:id="rId22" action="ppaction://hlinksldjump"/>
          </p:cNvPr>
          <p:cNvSpPr>
            <a:spLocks noChangeAspect="1"/>
          </p:cNvSpPr>
          <p:nvPr/>
        </p:nvSpPr>
        <p:spPr>
          <a:xfrm flipH="1">
            <a:off x="4218665" y="361103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olyamatábra: Bekötés 242">
            <a:hlinkClick r:id="rId23" action="ppaction://hlinksldjump"/>
          </p:cNvPr>
          <p:cNvSpPr>
            <a:spLocks noChangeAspect="1"/>
          </p:cNvSpPr>
          <p:nvPr/>
        </p:nvSpPr>
        <p:spPr>
          <a:xfrm flipH="1">
            <a:off x="4163623" y="38106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olyamatábra: Bekötés 243">
            <a:hlinkClick r:id="rId24" action="ppaction://hlinksldjump"/>
          </p:cNvPr>
          <p:cNvSpPr>
            <a:spLocks noChangeAspect="1"/>
          </p:cNvSpPr>
          <p:nvPr/>
        </p:nvSpPr>
        <p:spPr>
          <a:xfrm flipH="1">
            <a:off x="4089507" y="401021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olyamatábra: Bekötés 244">
            <a:hlinkClick r:id="rId25" action="ppaction://hlinksldjump"/>
          </p:cNvPr>
          <p:cNvSpPr>
            <a:spLocks noChangeAspect="1"/>
          </p:cNvSpPr>
          <p:nvPr/>
        </p:nvSpPr>
        <p:spPr>
          <a:xfrm flipH="1">
            <a:off x="4002641" y="420980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olyamatábra: Bekötés 245">
            <a:hlinkClick r:id="rId26" action="ppaction://hlinksldjump"/>
          </p:cNvPr>
          <p:cNvSpPr>
            <a:spLocks noChangeAspect="1"/>
          </p:cNvSpPr>
          <p:nvPr/>
        </p:nvSpPr>
        <p:spPr>
          <a:xfrm flipH="1">
            <a:off x="4249296" y="181472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olyamatábra: Bekötés 246">
            <a:hlinkClick r:id="rId27" action="ppaction://hlinksldjump"/>
          </p:cNvPr>
          <p:cNvSpPr>
            <a:spLocks noChangeAspect="1"/>
          </p:cNvSpPr>
          <p:nvPr/>
        </p:nvSpPr>
        <p:spPr>
          <a:xfrm flipH="1" flipV="1">
            <a:off x="3896018" y="4403455"/>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Lekerekített téglalap 247"/>
          <p:cNvSpPr/>
          <p:nvPr/>
        </p:nvSpPr>
        <p:spPr>
          <a:xfrm>
            <a:off x="4233624" y="1180615"/>
            <a:ext cx="2506285" cy="174854"/>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2.1  Archiving unstructured records</a:t>
            </a:r>
            <a:endParaRPr lang="en-GB" sz="1000">
              <a:solidFill>
                <a:schemeClr val="tx1">
                  <a:lumMod val="75000"/>
                  <a:lumOff val="25000"/>
                </a:schemeClr>
              </a:solidFill>
              <a:ea typeface="Times New Roman"/>
              <a:cs typeface="Times New Roman"/>
            </a:endParaRPr>
          </a:p>
        </p:txBody>
      </p:sp>
      <p:sp>
        <p:nvSpPr>
          <p:cNvPr id="249" name="Lekerekített téglalap 248"/>
          <p:cNvSpPr/>
          <p:nvPr/>
        </p:nvSpPr>
        <p:spPr>
          <a:xfrm>
            <a:off x="4104308" y="982697"/>
            <a:ext cx="213977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1.4  Extracting records from DB</a:t>
            </a:r>
            <a:endParaRPr lang="en-GB" sz="1000">
              <a:solidFill>
                <a:schemeClr val="tx1">
                  <a:lumMod val="75000"/>
                  <a:lumOff val="25000"/>
                </a:schemeClr>
              </a:solidFill>
              <a:ea typeface="Times New Roman"/>
              <a:cs typeface="Times New Roman"/>
            </a:endParaRPr>
          </a:p>
        </p:txBody>
      </p:sp>
      <p:sp>
        <p:nvSpPr>
          <p:cNvPr id="250" name="Lekerekített téglalap 249"/>
          <p:cNvSpPr/>
          <p:nvPr/>
        </p:nvSpPr>
        <p:spPr>
          <a:xfrm>
            <a:off x="4305714" y="1378533"/>
            <a:ext cx="243419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2.2  Archiving unstructured records</a:t>
            </a:r>
            <a:endParaRPr lang="en-GB" sz="1000">
              <a:solidFill>
                <a:schemeClr val="tx1">
                  <a:lumMod val="75000"/>
                  <a:lumOff val="25000"/>
                </a:schemeClr>
              </a:solidFill>
              <a:ea typeface="Times New Roman"/>
              <a:cs typeface="Times New Roman"/>
            </a:endParaRPr>
          </a:p>
        </p:txBody>
      </p:sp>
      <p:sp>
        <p:nvSpPr>
          <p:cNvPr id="251" name="Lekerekített téglalap 250"/>
          <p:cNvSpPr/>
          <p:nvPr/>
        </p:nvSpPr>
        <p:spPr>
          <a:xfrm>
            <a:off x="3997221" y="777955"/>
            <a:ext cx="219202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1.3  Extracting records from DB</a:t>
            </a:r>
            <a:endParaRPr lang="en-GB" sz="1000">
              <a:solidFill>
                <a:schemeClr val="tx1">
                  <a:lumMod val="75000"/>
                  <a:lumOff val="25000"/>
                </a:schemeClr>
              </a:solidFill>
              <a:ea typeface="Times New Roman"/>
              <a:cs typeface="Times New Roman"/>
            </a:endParaRPr>
          </a:p>
        </p:txBody>
      </p:sp>
      <p:sp>
        <p:nvSpPr>
          <p:cNvPr id="252" name="Lekerekített téglalap 251"/>
          <p:cNvSpPr>
            <a:spLocks noChangeAspect="1"/>
          </p:cNvSpPr>
          <p:nvPr/>
        </p:nvSpPr>
        <p:spPr>
          <a:xfrm>
            <a:off x="3834778" y="573213"/>
            <a:ext cx="2371207"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1.2  Extracting records from DB</a:t>
            </a:r>
            <a:endParaRPr lang="en-GB" sz="1000">
              <a:solidFill>
                <a:schemeClr val="tx1">
                  <a:lumMod val="75000"/>
                  <a:lumOff val="25000"/>
                </a:schemeClr>
              </a:solidFill>
              <a:ea typeface="Times New Roman"/>
              <a:cs typeface="Times New Roman"/>
            </a:endParaRPr>
          </a:p>
        </p:txBody>
      </p:sp>
      <p:sp>
        <p:nvSpPr>
          <p:cNvPr id="253" name="Lekerekített téglalap 252"/>
          <p:cNvSpPr/>
          <p:nvPr/>
        </p:nvSpPr>
        <p:spPr>
          <a:xfrm>
            <a:off x="3609920" y="368471"/>
            <a:ext cx="2149791"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1.1  Extracting records from DB</a:t>
            </a:r>
            <a:endParaRPr lang="en-GB" sz="1000">
              <a:solidFill>
                <a:schemeClr val="tx1">
                  <a:lumMod val="75000"/>
                  <a:lumOff val="25000"/>
                </a:schemeClr>
              </a:solidFill>
              <a:ea typeface="Times New Roman"/>
              <a:cs typeface="Times New Roman"/>
            </a:endParaRPr>
          </a:p>
        </p:txBody>
      </p:sp>
      <p:sp>
        <p:nvSpPr>
          <p:cNvPr id="254" name="Lekerekített téglalap 253"/>
          <p:cNvSpPr>
            <a:spLocks/>
          </p:cNvSpPr>
          <p:nvPr/>
        </p:nvSpPr>
        <p:spPr>
          <a:xfrm>
            <a:off x="4457877" y="1976858"/>
            <a:ext cx="252000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3.2  Provide access through CMIS interface</a:t>
            </a:r>
            <a:endParaRPr lang="en-GB" sz="1000">
              <a:solidFill>
                <a:schemeClr val="tx1">
                  <a:lumMod val="75000"/>
                  <a:lumOff val="25000"/>
                </a:schemeClr>
              </a:solidFill>
              <a:ea typeface="Times New Roman"/>
              <a:cs typeface="Times New Roman"/>
            </a:endParaRPr>
          </a:p>
        </p:txBody>
      </p:sp>
      <p:sp>
        <p:nvSpPr>
          <p:cNvPr id="257" name="Lekerekített téglalap 256"/>
          <p:cNvSpPr>
            <a:spLocks noChangeAspect="1"/>
          </p:cNvSpPr>
          <p:nvPr/>
        </p:nvSpPr>
        <p:spPr>
          <a:xfrm>
            <a:off x="4477452" y="2181600"/>
            <a:ext cx="2531440"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4.1 Migration and Ingest of business records</a:t>
            </a:r>
            <a:endParaRPr lang="en-GB" sz="1000">
              <a:solidFill>
                <a:schemeClr val="tx1">
                  <a:lumMod val="75000"/>
                  <a:lumOff val="25000"/>
                </a:schemeClr>
              </a:solidFill>
              <a:ea typeface="Times New Roman"/>
              <a:cs typeface="Times New Roman"/>
            </a:endParaRPr>
          </a:p>
        </p:txBody>
      </p:sp>
      <p:sp>
        <p:nvSpPr>
          <p:cNvPr id="258" name="Lekerekített téglalap 257"/>
          <p:cNvSpPr>
            <a:spLocks noChangeAspect="1"/>
          </p:cNvSpPr>
          <p:nvPr/>
        </p:nvSpPr>
        <p:spPr>
          <a:xfrm>
            <a:off x="4362837" y="1583275"/>
            <a:ext cx="265875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rPr>
              <a:t>2.3  Archiving structured records</a:t>
            </a:r>
            <a:endParaRPr lang="en-GB" sz="1000">
              <a:solidFill>
                <a:schemeClr val="tx1">
                  <a:lumMod val="75000"/>
                  <a:lumOff val="25000"/>
                </a:schemeClr>
              </a:solidFill>
              <a:ea typeface="Times New Roman"/>
              <a:cs typeface="Times New Roman"/>
            </a:endParaRPr>
          </a:p>
        </p:txBody>
      </p:sp>
      <p:sp>
        <p:nvSpPr>
          <p:cNvPr id="259" name="Lekerekített téglalap 258"/>
          <p:cNvSpPr>
            <a:spLocks/>
          </p:cNvSpPr>
          <p:nvPr/>
        </p:nvSpPr>
        <p:spPr>
          <a:xfrm>
            <a:off x="4520807" y="2591084"/>
            <a:ext cx="2438720" cy="170390"/>
          </a:xfrm>
          <a:prstGeom prst="round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3</a:t>
            </a:r>
            <a:r>
              <a:rPr lang="en-GB" sz="1000" dirty="0" smtClean="0">
                <a:solidFill>
                  <a:schemeClr val="tx1">
                    <a:lumMod val="75000"/>
                    <a:lumOff val="25000"/>
                  </a:schemeClr>
                </a:solidFill>
                <a:ea typeface="Times New Roman"/>
                <a:cs typeface="Times New Roman"/>
              </a:rPr>
              <a:t> Migration and Ingest of business records</a:t>
            </a:r>
            <a:endParaRPr lang="en-GB" sz="1000" dirty="0">
              <a:solidFill>
                <a:schemeClr val="tx1">
                  <a:lumMod val="75000"/>
                  <a:lumOff val="25000"/>
                </a:schemeClr>
              </a:solidFill>
              <a:ea typeface="Times New Roman"/>
              <a:cs typeface="Times New Roman"/>
            </a:endParaRPr>
          </a:p>
        </p:txBody>
      </p:sp>
      <p:sp>
        <p:nvSpPr>
          <p:cNvPr id="266" name="Lekerekített téglalap 265"/>
          <p:cNvSpPr>
            <a:spLocks/>
          </p:cNvSpPr>
          <p:nvPr/>
        </p:nvSpPr>
        <p:spPr>
          <a:xfrm>
            <a:off x="4505163" y="2386342"/>
            <a:ext cx="245436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4.2 Import business records from SIARD 2.0</a:t>
            </a:r>
            <a:endParaRPr lang="en-GB" sz="1000">
              <a:solidFill>
                <a:schemeClr val="tx1">
                  <a:lumMod val="75000"/>
                  <a:lumOff val="25000"/>
                </a:schemeClr>
              </a:solidFill>
              <a:ea typeface="Times New Roman"/>
              <a:cs typeface="Times New Roman"/>
            </a:endParaRPr>
          </a:p>
        </p:txBody>
      </p:sp>
      <p:sp>
        <p:nvSpPr>
          <p:cNvPr id="267" name="Lekerekített téglalap 266"/>
          <p:cNvSpPr/>
          <p:nvPr/>
        </p:nvSpPr>
        <p:spPr>
          <a:xfrm>
            <a:off x="4354534" y="3779452"/>
            <a:ext cx="1762552"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6.1  Automatic ingest of records</a:t>
            </a:r>
          </a:p>
        </p:txBody>
      </p:sp>
      <p:sp>
        <p:nvSpPr>
          <p:cNvPr id="268" name="Lekerekített téglalap 267"/>
          <p:cNvSpPr/>
          <p:nvPr/>
        </p:nvSpPr>
        <p:spPr>
          <a:xfrm>
            <a:off x="4282773" y="3977844"/>
            <a:ext cx="2043705"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7.1  Archiving old (not normalized) DB</a:t>
            </a:r>
            <a:endParaRPr lang="en-GB" sz="1000">
              <a:solidFill>
                <a:schemeClr val="tx1">
                  <a:lumMod val="75000"/>
                  <a:lumOff val="25000"/>
                </a:schemeClr>
              </a:solidFill>
              <a:ea typeface="Times New Roman"/>
              <a:cs typeface="Times New Roman"/>
            </a:endParaRPr>
          </a:p>
        </p:txBody>
      </p:sp>
      <p:sp>
        <p:nvSpPr>
          <p:cNvPr id="269" name="Lekerekített téglalap 268"/>
          <p:cNvSpPr/>
          <p:nvPr/>
        </p:nvSpPr>
        <p:spPr>
          <a:xfrm>
            <a:off x="4406931" y="3574710"/>
            <a:ext cx="2170135" cy="170259"/>
          </a:xfrm>
          <a:prstGeom prst="round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5.4  Access information using Geodota</a:t>
            </a:r>
          </a:p>
        </p:txBody>
      </p:sp>
      <p:sp>
        <p:nvSpPr>
          <p:cNvPr id="270" name="Téglalap 269"/>
          <p:cNvSpPr/>
          <p:nvPr/>
        </p:nvSpPr>
        <p:spPr>
          <a:xfrm>
            <a:off x="4522572" y="2795826"/>
            <a:ext cx="2436956" cy="153888"/>
          </a:xfrm>
          <a:prstGeom prst="rect">
            <a:avLst/>
          </a:prstGeom>
          <a:noFill/>
        </p:spPr>
        <p:txBody>
          <a:bodyPr wrap="square" lIns="36000" tIns="0" rIns="36000" bIns="0" rtlCol="0">
            <a:spAutoFit/>
          </a:bodyPr>
          <a:lstStyle/>
          <a:p>
            <a:r>
              <a:rPr lang="en-GB" sz="1000" dirty="0" smtClean="0">
                <a:solidFill>
                  <a:schemeClr val="tx1">
                    <a:lumMod val="75000"/>
                    <a:lumOff val="25000"/>
                  </a:schemeClr>
                </a:solidFill>
                <a:ea typeface="Times New Roman"/>
                <a:cs typeface="Times New Roman"/>
              </a:rPr>
              <a:t>4.</a:t>
            </a:r>
            <a:r>
              <a:rPr lang="hu-HU" sz="1000" dirty="0" smtClean="0">
                <a:solidFill>
                  <a:schemeClr val="tx1">
                    <a:lumMod val="75000"/>
                    <a:lumOff val="25000"/>
                  </a:schemeClr>
                </a:solidFill>
                <a:ea typeface="Times New Roman"/>
                <a:cs typeface="Times New Roman"/>
              </a:rPr>
              <a:t>4</a:t>
            </a:r>
            <a:r>
              <a:rPr lang="en-GB" sz="1000" dirty="0" smtClean="0">
                <a:solidFill>
                  <a:schemeClr val="tx1">
                    <a:lumMod val="75000"/>
                    <a:lumOff val="25000"/>
                  </a:schemeClr>
                </a:solidFill>
                <a:ea typeface="Times New Roman"/>
                <a:cs typeface="Times New Roman"/>
              </a:rPr>
              <a:t> Import business records from SIARD 2.0</a:t>
            </a:r>
            <a:endParaRPr lang="en-GB" sz="1000" dirty="0">
              <a:solidFill>
                <a:schemeClr val="tx1">
                  <a:lumMod val="75000"/>
                  <a:lumOff val="25000"/>
                </a:schemeClr>
              </a:solidFill>
              <a:ea typeface="Times New Roman"/>
              <a:cs typeface="Times New Roman"/>
            </a:endParaRPr>
          </a:p>
        </p:txBody>
      </p:sp>
      <p:sp>
        <p:nvSpPr>
          <p:cNvPr id="271" name="Téglalap 270"/>
          <p:cNvSpPr/>
          <p:nvPr/>
        </p:nvSpPr>
        <p:spPr>
          <a:xfrm>
            <a:off x="4510345" y="2984197"/>
            <a:ext cx="21131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5.1  Archiving records with Geodata</a:t>
            </a:r>
          </a:p>
        </p:txBody>
      </p:sp>
      <p:sp>
        <p:nvSpPr>
          <p:cNvPr id="272" name="Téglalap 271"/>
          <p:cNvSpPr/>
          <p:nvPr/>
        </p:nvSpPr>
        <p:spPr>
          <a:xfrm>
            <a:off x="4482556" y="3185268"/>
            <a:ext cx="2257353"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5.2  Access information using Geodota</a:t>
            </a:r>
          </a:p>
        </p:txBody>
      </p:sp>
      <p:sp>
        <p:nvSpPr>
          <p:cNvPr id="273" name="Téglalap 272"/>
          <p:cNvSpPr/>
          <p:nvPr/>
        </p:nvSpPr>
        <p:spPr>
          <a:xfrm>
            <a:off x="4458136" y="3379989"/>
            <a:ext cx="2120307" cy="153888"/>
          </a:xfrm>
          <a:prstGeom prst="rect">
            <a:avLst/>
          </a:prstGeom>
          <a:noFill/>
        </p:spPr>
        <p:txBody>
          <a:bodyPr wrap="square" lIns="36000" tIns="0" rIns="36000" bIns="0" rtlCol="0">
            <a:spAutoFit/>
          </a:bodyPr>
          <a:lstStyle/>
          <a:p>
            <a:r>
              <a:rPr lang="en-GB" sz="1000">
                <a:solidFill>
                  <a:schemeClr val="tx1">
                    <a:lumMod val="75000"/>
                    <a:lumOff val="25000"/>
                  </a:schemeClr>
                </a:solidFill>
                <a:ea typeface="Times New Roman"/>
                <a:cs typeface="Times New Roman"/>
              </a:rPr>
              <a:t>5.3  Archiving records with Geodata</a:t>
            </a:r>
          </a:p>
        </p:txBody>
      </p:sp>
      <p:sp>
        <p:nvSpPr>
          <p:cNvPr id="274" name="Lekerekített téglalap 273"/>
          <p:cNvSpPr>
            <a:spLocks noChangeAspect="1"/>
          </p:cNvSpPr>
          <p:nvPr/>
        </p:nvSpPr>
        <p:spPr>
          <a:xfrm>
            <a:off x="4407242" y="1788017"/>
            <a:ext cx="233266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3.1  Extract and ingest records from EDRM</a:t>
            </a:r>
            <a:endParaRPr lang="en-GB" sz="1000">
              <a:solidFill>
                <a:schemeClr val="tx1">
                  <a:lumMod val="75000"/>
                  <a:lumOff val="25000"/>
                </a:schemeClr>
              </a:solidFill>
              <a:ea typeface="Times New Roman"/>
              <a:cs typeface="Times New Roman"/>
            </a:endParaRPr>
          </a:p>
        </p:txBody>
      </p:sp>
      <p:sp>
        <p:nvSpPr>
          <p:cNvPr id="275" name="Lekerekített téglalap 274"/>
          <p:cNvSpPr>
            <a:spLocks noChangeAspect="1"/>
          </p:cNvSpPr>
          <p:nvPr/>
        </p:nvSpPr>
        <p:spPr>
          <a:xfrm>
            <a:off x="4213280" y="4169886"/>
            <a:ext cx="2006913"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7.2  Archiving </a:t>
            </a:r>
            <a:r>
              <a:rPr lang="en-GB" sz="1000" smtClean="0">
                <a:solidFill>
                  <a:schemeClr val="tx1">
                    <a:lumMod val="75000"/>
                    <a:lumOff val="25000"/>
                  </a:schemeClr>
                </a:solidFill>
              </a:rPr>
              <a:t>unstructured records</a:t>
            </a:r>
            <a:endParaRPr lang="en-GB" sz="1000">
              <a:solidFill>
                <a:schemeClr val="tx1">
                  <a:lumMod val="75000"/>
                  <a:lumOff val="25000"/>
                </a:schemeClr>
              </a:solidFill>
              <a:ea typeface="Times New Roman"/>
              <a:cs typeface="Times New Roman"/>
            </a:endParaRPr>
          </a:p>
        </p:txBody>
      </p:sp>
      <p:sp>
        <p:nvSpPr>
          <p:cNvPr id="276" name="Lekerekített téglalap 275"/>
          <p:cNvSpPr>
            <a:spLocks noChangeAspect="1"/>
          </p:cNvSpPr>
          <p:nvPr/>
        </p:nvSpPr>
        <p:spPr>
          <a:xfrm>
            <a:off x="3699728" y="4777755"/>
            <a:ext cx="2695288"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7.5  Access information from unstructured files</a:t>
            </a:r>
            <a:endParaRPr lang="en-GB" sz="1000">
              <a:solidFill>
                <a:schemeClr val="tx1">
                  <a:lumMod val="75000"/>
                  <a:lumOff val="25000"/>
                </a:schemeClr>
              </a:solidFill>
              <a:ea typeface="Times New Roman"/>
              <a:cs typeface="Times New Roman"/>
            </a:endParaRPr>
          </a:p>
        </p:txBody>
      </p:sp>
      <p:sp>
        <p:nvSpPr>
          <p:cNvPr id="277" name="Lekerekített téglalap 276"/>
          <p:cNvSpPr>
            <a:spLocks noChangeAspect="1"/>
          </p:cNvSpPr>
          <p:nvPr/>
        </p:nvSpPr>
        <p:spPr>
          <a:xfrm>
            <a:off x="4090472" y="4382282"/>
            <a:ext cx="2649437" cy="170259"/>
          </a:xfrm>
          <a:prstGeom prst="roundRect">
            <a:avLst/>
          </a:prstGeom>
          <a:noFill/>
        </p:spPr>
        <p:txBody>
          <a:bodyPr wrap="square" lIns="36000" tIns="0" rIns="36000" bIns="0" rtlCol="0">
            <a:spAutoFit/>
          </a:bodyPr>
          <a:lstStyle/>
          <a:p>
            <a:pPr marL="182563" indent="-182563"/>
            <a:r>
              <a:rPr lang="en-GB" sz="1000" smtClean="0">
                <a:solidFill>
                  <a:schemeClr val="tx1">
                    <a:lumMod val="75000"/>
                    <a:lumOff val="25000"/>
                  </a:schemeClr>
                </a:solidFill>
                <a:ea typeface="Times New Roman"/>
                <a:cs typeface="Times New Roman"/>
              </a:rPr>
              <a:t>7.3 Search and present SIARD based information</a:t>
            </a:r>
            <a:endParaRPr lang="en-GB" sz="1000">
              <a:solidFill>
                <a:schemeClr val="tx1">
                  <a:lumMod val="75000"/>
                  <a:lumOff val="25000"/>
                </a:schemeClr>
              </a:solidFill>
              <a:ea typeface="Times New Roman"/>
              <a:cs typeface="Times New Roman"/>
            </a:endParaRPr>
          </a:p>
        </p:txBody>
      </p:sp>
      <p:sp>
        <p:nvSpPr>
          <p:cNvPr id="278" name="Lekerekített téglalap 277"/>
          <p:cNvSpPr>
            <a:spLocks noChangeAspect="1"/>
          </p:cNvSpPr>
          <p:nvPr/>
        </p:nvSpPr>
        <p:spPr>
          <a:xfrm>
            <a:off x="3935304" y="4588922"/>
            <a:ext cx="2391174" cy="170259"/>
          </a:xfrm>
          <a:prstGeom prst="roundRect">
            <a:avLst/>
          </a:prstGeom>
          <a:noFill/>
        </p:spPr>
        <p:txBody>
          <a:bodyPr wrap="square" lIns="36000" tIns="0" rIns="36000" bIns="0" rtlCol="0">
            <a:spAutoFit/>
          </a:bodyPr>
          <a:lstStyle/>
          <a:p>
            <a:r>
              <a:rPr lang="en-GB" sz="1000" smtClean="0">
                <a:solidFill>
                  <a:schemeClr val="tx1">
                    <a:lumMod val="75000"/>
                    <a:lumOff val="25000"/>
                  </a:schemeClr>
                </a:solidFill>
                <a:ea typeface="Times New Roman"/>
                <a:cs typeface="Times New Roman"/>
              </a:rPr>
              <a:t>7.4  Present SIARD based data in OLAP</a:t>
            </a:r>
            <a:endParaRPr lang="en-GB" sz="1000">
              <a:solidFill>
                <a:schemeClr val="tx1">
                  <a:lumMod val="75000"/>
                  <a:lumOff val="25000"/>
                </a:schemeClr>
              </a:solidFill>
              <a:ea typeface="Times New Roman"/>
              <a:cs typeface="Times New Roman"/>
            </a:endParaRPr>
          </a:p>
        </p:txBody>
      </p:sp>
      <p:cxnSp>
        <p:nvCxnSpPr>
          <p:cNvPr id="279" name="Egyenes összekötő 278"/>
          <p:cNvCxnSpPr>
            <a:stCxn id="284" idx="3"/>
            <a:endCxn id="239" idx="6"/>
          </p:cNvCxnSpPr>
          <p:nvPr/>
        </p:nvCxnSpPr>
        <p:spPr>
          <a:xfrm>
            <a:off x="3075820" y="2172041"/>
            <a:ext cx="1245826" cy="894222"/>
          </a:xfrm>
          <a:prstGeom prst="line">
            <a:avLst/>
          </a:prstGeom>
          <a:ln w="19050">
            <a:solidFill>
              <a:srgbClr val="106ED6"/>
            </a:solidFill>
          </a:ln>
        </p:spPr>
        <p:style>
          <a:lnRef idx="1">
            <a:schemeClr val="accent1"/>
          </a:lnRef>
          <a:fillRef idx="0">
            <a:schemeClr val="accent1"/>
          </a:fillRef>
          <a:effectRef idx="0">
            <a:schemeClr val="accent1"/>
          </a:effectRef>
          <a:fontRef idx="minor">
            <a:schemeClr val="tx1"/>
          </a:fontRef>
        </p:style>
      </p:cxnSp>
      <p:graphicFrame>
        <p:nvGraphicFramePr>
          <p:cNvPr id="280" name="Táblázat 279"/>
          <p:cNvGraphicFramePr>
            <a:graphicFrameLocks noGrp="1"/>
          </p:cNvGraphicFramePr>
          <p:nvPr>
            <p:extLst>
              <p:ext uri="{D42A27DB-BD31-4B8C-83A1-F6EECF244321}">
                <p14:modId xmlns:p14="http://schemas.microsoft.com/office/powerpoint/2010/main" val="650748879"/>
              </p:ext>
            </p:extLst>
          </p:nvPr>
        </p:nvGraphicFramePr>
        <p:xfrm>
          <a:off x="2175972" y="1443475"/>
          <a:ext cx="1698100" cy="2556240"/>
        </p:xfrm>
        <a:graphic>
          <a:graphicData uri="http://schemas.openxmlformats.org/drawingml/2006/table">
            <a:tbl>
              <a:tblPr firstRow="1" bandRow="1">
                <a:tableStyleId>{5C22544A-7EE6-4342-B048-85BDC9FD1C3A}</a:tableStyleId>
              </a:tblPr>
              <a:tblGrid>
                <a:gridCol w="523820"/>
                <a:gridCol w="539825"/>
                <a:gridCol w="634455"/>
              </a:tblGrid>
              <a:tr h="231800">
                <a:tc>
                  <a:txBody>
                    <a:bodyPr/>
                    <a:lstStyle/>
                    <a:p>
                      <a:pPr algn="ct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smtClean="0">
                          <a:ln>
                            <a:noFill/>
                          </a:ln>
                          <a:solidFill>
                            <a:schemeClr val="tx1">
                              <a:lumMod val="75000"/>
                              <a:lumOff val="25000"/>
                            </a:schemeClr>
                          </a:solidFill>
                        </a:rPr>
                        <a:t>EARK</a:t>
                      </a:r>
                    </a:p>
                    <a:p>
                      <a:pPr algn="ctr"/>
                      <a:r>
                        <a:rPr lang="hu-HU" sz="1000" b="0" dirty="0" err="1" smtClean="0">
                          <a:ln>
                            <a:noFill/>
                          </a:ln>
                          <a:solidFill>
                            <a:schemeClr val="tx1">
                              <a:lumMod val="75000"/>
                              <a:lumOff val="25000"/>
                            </a:schemeClr>
                          </a:solidFill>
                        </a:rPr>
                        <a:t>Tools</a:t>
                      </a:r>
                      <a:endParaRPr lang="hu-HU" sz="1000" b="0" dirty="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hu-HU" sz="1000" b="0" dirty="0" err="1" smtClean="0">
                          <a:ln>
                            <a:noFill/>
                          </a:ln>
                          <a:solidFill>
                            <a:schemeClr val="tx1">
                              <a:lumMod val="75000"/>
                              <a:lumOff val="25000"/>
                            </a:schemeClr>
                          </a:solidFill>
                        </a:rPr>
                        <a:t>Integrated</a:t>
                      </a:r>
                      <a:r>
                        <a:rPr lang="hu-HU" sz="1000" b="0" dirty="0" smtClean="0">
                          <a:ln>
                            <a:noFill/>
                          </a:ln>
                          <a:solidFill>
                            <a:schemeClr val="tx1">
                              <a:lumMod val="75000"/>
                              <a:lumOff val="25000"/>
                            </a:schemeClr>
                          </a:solidFill>
                        </a:rPr>
                        <a:t> </a:t>
                      </a:r>
                      <a:r>
                        <a:rPr lang="hu-HU" sz="1000" b="0" dirty="0" err="1" smtClean="0">
                          <a:ln>
                            <a:noFill/>
                          </a:ln>
                          <a:solidFill>
                            <a:schemeClr val="tx1">
                              <a:lumMod val="75000"/>
                              <a:lumOff val="25000"/>
                            </a:schemeClr>
                          </a:solidFill>
                        </a:rPr>
                        <a:t>Prototype</a:t>
                      </a:r>
                      <a:endParaRPr lang="hu-HU" sz="1000" b="0" dirty="0" smtClean="0">
                        <a:ln>
                          <a:noFill/>
                        </a:ln>
                        <a:solidFill>
                          <a:schemeClr val="tx1">
                            <a:lumMod val="75000"/>
                            <a:lumOff val="25000"/>
                          </a:schemeClr>
                        </a:solidFill>
                      </a:endParaRPr>
                    </a:p>
                  </a:txBody>
                  <a:tcPr marL="36000" marR="36000" anchor="b">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Pre-Ingest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Ingest</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Storage</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smtClean="0">
                          <a:ln>
                            <a:noFill/>
                          </a:ln>
                          <a:solidFill>
                            <a:schemeClr val="tx1">
                              <a:lumMod val="75000"/>
                              <a:lumOff val="25000"/>
                            </a:schemeClr>
                          </a:solidFill>
                        </a:rPr>
                        <a:t>Access</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algn="ctr"/>
                      <a:r>
                        <a:rPr lang="hu-HU" sz="1000" dirty="0" err="1" smtClean="0">
                          <a:ln>
                            <a:noFill/>
                          </a:ln>
                          <a:solidFill>
                            <a:schemeClr val="tx1">
                              <a:lumMod val="75000"/>
                              <a:lumOff val="25000"/>
                            </a:schemeClr>
                          </a:solidFill>
                        </a:rPr>
                        <a:t>Viewer</a:t>
                      </a:r>
                      <a:endParaRPr lang="hu-HU" sz="1000" dirty="0">
                        <a:ln>
                          <a:noFill/>
                        </a:ln>
                        <a:solidFill>
                          <a:schemeClr val="tx1">
                            <a:lumMod val="75000"/>
                            <a:lumOff val="25000"/>
                          </a:schemeClr>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hu-HU" sz="1000" dirty="0">
                        <a:ln>
                          <a:noFill/>
                        </a:ln>
                        <a:solidFill>
                          <a:schemeClr val="tx1">
                            <a:lumMod val="75000"/>
                            <a:lumOff val="25000"/>
                          </a:schemeClr>
                        </a:solidFill>
                      </a:endParaRPr>
                    </a:p>
                  </a:txBody>
                  <a:tcPr marL="36000" marR="36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81" name="Folyamatábra: Bekötés 280">
            <a:hlinkClick r:id="rId28" action="ppaction://hlinksldjump" tooltip="Database Preservation Toolkit"/>
          </p:cNvPr>
          <p:cNvSpPr>
            <a:spLocks noChangeAspect="1"/>
          </p:cNvSpPr>
          <p:nvPr/>
        </p:nvSpPr>
        <p:spPr>
          <a:xfrm flipH="1">
            <a:off x="2743852" y="1911483"/>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Folyamatábra: Bekötés 281">
            <a:hlinkClick r:id="rId29" action="ppaction://hlinksldjump" tooltip="Universal Archiving Module (UAM)"/>
          </p:cNvPr>
          <p:cNvSpPr>
            <a:spLocks noChangeAspect="1"/>
          </p:cNvSpPr>
          <p:nvPr/>
        </p:nvSpPr>
        <p:spPr>
          <a:xfrm flipH="1">
            <a:off x="2819530" y="20797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Folyamatábra: Bekötés 282">
            <a:hlinkClick r:id="rId30" action="ppaction://hlinksldjump" tooltip="Alfresco Export Module"/>
          </p:cNvPr>
          <p:cNvSpPr>
            <a:spLocks noChangeAspect="1"/>
          </p:cNvSpPr>
          <p:nvPr/>
        </p:nvSpPr>
        <p:spPr>
          <a:xfrm flipH="1">
            <a:off x="2907958" y="191155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Folyamatábra: Bekötés 283">
            <a:hlinkClick r:id="rId31" action="ppaction://hlinksldjump" tooltip="ESSArch Tool Producer (ETP)"/>
          </p:cNvPr>
          <p:cNvSpPr>
            <a:spLocks noChangeAspect="1"/>
          </p:cNvSpPr>
          <p:nvPr/>
        </p:nvSpPr>
        <p:spPr>
          <a:xfrm flipH="1">
            <a:off x="2983636" y="2079857"/>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Folyamatábra: Bekötés 284">
            <a:hlinkClick r:id="rId32" action="ppaction://hlinksldjump"/>
          </p:cNvPr>
          <p:cNvSpPr>
            <a:spLocks noChangeAspect="1"/>
          </p:cNvSpPr>
          <p:nvPr/>
        </p:nvSpPr>
        <p:spPr>
          <a:xfrm flipH="1">
            <a:off x="3071639" y="190777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olyamatábra: Bekötés 285">
            <a:hlinkClick r:id="rId33" action="ppaction://hlinksldjump" tooltip="ESSArch Tool Archive (ETA)"/>
          </p:cNvPr>
          <p:cNvSpPr>
            <a:spLocks noChangeAspect="1"/>
          </p:cNvSpPr>
          <p:nvPr/>
        </p:nvSpPr>
        <p:spPr>
          <a:xfrm flipH="1">
            <a:off x="2915816" y="242773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Folyamatábra: Bekötés 286">
            <a:hlinkClick r:id="rId34" action="ppaction://hlinksldjump" tooltip="IP Viewer"/>
          </p:cNvPr>
          <p:cNvSpPr>
            <a:spLocks noChangeAspect="1"/>
          </p:cNvSpPr>
          <p:nvPr/>
        </p:nvSpPr>
        <p:spPr>
          <a:xfrm flipH="1">
            <a:off x="2771800" y="3655128"/>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olyamatábra: Bekötés 287">
            <a:hlinkClick r:id="rId35" action="ppaction://hlinksldjump" tooltip="Oracle (OLAP Viewer)"/>
          </p:cNvPr>
          <p:cNvSpPr>
            <a:spLocks noChangeAspect="1"/>
          </p:cNvSpPr>
          <p:nvPr/>
        </p:nvSpPr>
        <p:spPr>
          <a:xfrm flipH="1">
            <a:off x="2771800" y="3823502"/>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Folyamatábra: Bekötés 288">
            <a:hlinkClick r:id="rId36" action="ppaction://hlinksldjump" tooltip="DB Viewer (Sofia)"/>
          </p:cNvPr>
          <p:cNvSpPr>
            <a:spLocks noChangeAspect="1"/>
          </p:cNvSpPr>
          <p:nvPr/>
        </p:nvSpPr>
        <p:spPr>
          <a:xfrm flipH="1">
            <a:off x="3023840" y="3651421"/>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olyamatábra: Bekötés 289">
            <a:hlinkClick r:id="rId37" action="ppaction://hlinksldjump" tooltip="CMIS portal/viewer"/>
          </p:cNvPr>
          <p:cNvSpPr>
            <a:spLocks noChangeAspect="1"/>
          </p:cNvSpPr>
          <p:nvPr/>
        </p:nvSpPr>
        <p:spPr>
          <a:xfrm flipH="1">
            <a:off x="3023840" y="382767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Folyamatábra: Bekötés 290">
            <a:hlinkClick r:id="rId38" action="ppaction://hlinksldjump" tooltip="SIP Creator (E-ARK Web)"/>
          </p:cNvPr>
          <p:cNvSpPr>
            <a:spLocks noChangeAspect="1"/>
          </p:cNvSpPr>
          <p:nvPr/>
        </p:nvSpPr>
        <p:spPr>
          <a:xfrm flipH="1">
            <a:off x="3495287" y="198773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olyamatábra: Bekötés 291">
            <a:hlinkClick r:id="rId39" action="ppaction://hlinksldjump" tooltip="SIP2AIP Converter (E-ARK Web)"/>
          </p:cNvPr>
          <p:cNvSpPr>
            <a:spLocks noChangeAspect="1"/>
          </p:cNvSpPr>
          <p:nvPr/>
        </p:nvSpPr>
        <p:spPr>
          <a:xfrm flipH="1">
            <a:off x="3491973" y="2431497"/>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Folyamatábra: Bekötés 292">
            <a:hlinkClick r:id="rId40" action="ppaction://hlinksldjump" tooltip="HDFS Storage (E-ARK Web)"/>
          </p:cNvPr>
          <p:cNvSpPr>
            <a:spLocks noChangeAspect="1"/>
          </p:cNvSpPr>
          <p:nvPr/>
        </p:nvSpPr>
        <p:spPr>
          <a:xfrm flipH="1">
            <a:off x="3491880" y="2879896"/>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Folyamatábra: Bekötés 293">
            <a:hlinkClick r:id="rId41" action="ppaction://hlinksldjump" tooltip="ESSArch Preservation Platform (EPP)"/>
          </p:cNvPr>
          <p:cNvSpPr>
            <a:spLocks noChangeAspect="1"/>
          </p:cNvSpPr>
          <p:nvPr/>
        </p:nvSpPr>
        <p:spPr>
          <a:xfrm flipH="1">
            <a:off x="2775656"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olyamatábra: Bekötés 294">
            <a:hlinkClick r:id="rId42" action="ppaction://hlinksldjump" tooltip="RODA Repository"/>
          </p:cNvPr>
          <p:cNvSpPr>
            <a:spLocks noChangeAspect="1"/>
          </p:cNvSpPr>
          <p:nvPr/>
        </p:nvSpPr>
        <p:spPr>
          <a:xfrm flipH="1">
            <a:off x="3011770" y="2879896"/>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olyamatábra: Bekötés 295">
            <a:hlinkClick r:id="rId43" action="ppaction://hlinksldjump" tooltip="Search (E-ARK Web)"/>
          </p:cNvPr>
          <p:cNvSpPr>
            <a:spLocks noChangeAspect="1"/>
          </p:cNvSpPr>
          <p:nvPr/>
        </p:nvSpPr>
        <p:spPr>
          <a:xfrm flipH="1">
            <a:off x="3628022"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Folyamatábra: Bekötés 296">
            <a:hlinkClick r:id="rId44" action="ppaction://hlinksldjump" tooltip="Lilly Ingest (E-ARK Web)"/>
          </p:cNvPr>
          <p:cNvSpPr>
            <a:spLocks noChangeAspect="1"/>
          </p:cNvSpPr>
          <p:nvPr/>
        </p:nvSpPr>
        <p:spPr>
          <a:xfrm flipH="1">
            <a:off x="3383949" y="3223585"/>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olyamatábra: Bekötés 297">
            <a:hlinkClick r:id="rId45" action="ppaction://hlinksldjump" tooltip="OMT - Search and Display GUI"/>
          </p:cNvPr>
          <p:cNvSpPr>
            <a:spLocks noChangeAspect="1"/>
          </p:cNvSpPr>
          <p:nvPr/>
        </p:nvSpPr>
        <p:spPr>
          <a:xfrm flipH="1">
            <a:off x="2779844"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Folyamatábra: Bekötés 298">
            <a:hlinkClick r:id="rId46" action="ppaction://hlinksldjump" tooltip="OMT - Order Management Tool"/>
          </p:cNvPr>
          <p:cNvSpPr>
            <a:spLocks noChangeAspect="1"/>
          </p:cNvSpPr>
          <p:nvPr/>
        </p:nvSpPr>
        <p:spPr>
          <a:xfrm flipH="1">
            <a:off x="3015958" y="3223585"/>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olyamatábra: Bekötés 299">
            <a:hlinkClick r:id="rId47" action="ppaction://hlinksldjump" tooltip="Peripleo (E-ARK Web)"/>
          </p:cNvPr>
          <p:cNvSpPr>
            <a:spLocks noChangeAspect="1"/>
          </p:cNvSpPr>
          <p:nvPr/>
        </p:nvSpPr>
        <p:spPr>
          <a:xfrm flipH="1">
            <a:off x="3491880" y="3651870"/>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olyamatábra: Bekötés 300">
            <a:hlinkClick r:id="rId48" action="ppaction://hlinksldjump" tooltip="AIP2DIP Converter (E-ARK Web)"/>
          </p:cNvPr>
          <p:cNvSpPr>
            <a:spLocks noChangeAspect="1"/>
          </p:cNvSpPr>
          <p:nvPr/>
        </p:nvSpPr>
        <p:spPr>
          <a:xfrm flipH="1">
            <a:off x="3491880" y="3399854"/>
            <a:ext cx="108000" cy="108000"/>
          </a:xfrm>
          <a:prstGeom prst="flowChartConnector">
            <a:avLst/>
          </a:prstGeom>
          <a:solidFill>
            <a:schemeClr val="accent6">
              <a:lumMod val="75000"/>
            </a:schemeClr>
          </a:solidFill>
          <a:ln w="6350">
            <a:solidFill>
              <a:srgbClr val="C00000"/>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olyamatábra: Bekötés 301">
            <a:hlinkClick r:id="rId49" action="ppaction://hlinksldjump" tooltip="QGIS (Geographic Information System)"/>
          </p:cNvPr>
          <p:cNvSpPr>
            <a:spLocks noChangeAspect="1"/>
          </p:cNvSpPr>
          <p:nvPr/>
        </p:nvSpPr>
        <p:spPr>
          <a:xfrm flipH="1">
            <a:off x="2775672"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olyamatábra: Bekötés 302">
            <a:hlinkClick r:id="rId50" action="ppaction://hlinksldjump" tooltip="Geoserver"/>
          </p:cNvPr>
          <p:cNvSpPr>
            <a:spLocks noChangeAspect="1"/>
          </p:cNvSpPr>
          <p:nvPr/>
        </p:nvSpPr>
        <p:spPr>
          <a:xfrm flipH="1">
            <a:off x="3011786" y="3399854"/>
            <a:ext cx="108000" cy="108000"/>
          </a:xfrm>
          <a:prstGeom prst="flowChartConnector">
            <a:avLst/>
          </a:prstGeom>
          <a:solidFill>
            <a:schemeClr val="accent6">
              <a:lumMod val="60000"/>
              <a:lumOff val="40000"/>
            </a:schemeClr>
          </a:solidFill>
          <a:ln w="6350">
            <a:solidFill>
              <a:schemeClr val="accent6">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Folyamatábra: Bekötés 305">
            <a:hlinkClick r:id="rId17" action="ppaction://hlinksldjump"/>
          </p:cNvPr>
          <p:cNvSpPr>
            <a:spLocks noChangeAspect="1"/>
          </p:cNvSpPr>
          <p:nvPr/>
        </p:nvSpPr>
        <p:spPr>
          <a:xfrm flipH="1">
            <a:off x="4335800" y="261308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olyamatábra: Bekötés 306">
            <a:hlinkClick r:id="rId51" action="ppaction://hlinksldjump"/>
          </p:cNvPr>
          <p:cNvSpPr>
            <a:spLocks noChangeAspect="1"/>
          </p:cNvSpPr>
          <p:nvPr/>
        </p:nvSpPr>
        <p:spPr>
          <a:xfrm flipH="1">
            <a:off x="4334006" y="2812673"/>
            <a:ext cx="108000" cy="108000"/>
          </a:xfrm>
          <a:prstGeom prst="flowChartConnector">
            <a:avLst/>
          </a:prstGeom>
          <a:ln w="6350"/>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Folyamatábra: Bekötés 307"/>
          <p:cNvSpPr>
            <a:spLocks noChangeAspect="1"/>
          </p:cNvSpPr>
          <p:nvPr/>
        </p:nvSpPr>
        <p:spPr>
          <a:xfrm flipV="1">
            <a:off x="2405687" y="4842252"/>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olyamatábra: Bekötés 308"/>
          <p:cNvSpPr>
            <a:spLocks noChangeAspect="1"/>
          </p:cNvSpPr>
          <p:nvPr/>
        </p:nvSpPr>
        <p:spPr>
          <a:xfrm flipV="1">
            <a:off x="2200057" y="465899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Folyamatábra: Bekötés 309"/>
          <p:cNvSpPr>
            <a:spLocks noChangeAspect="1"/>
          </p:cNvSpPr>
          <p:nvPr/>
        </p:nvSpPr>
        <p:spPr>
          <a:xfrm flipV="1">
            <a:off x="2062573" y="4475730"/>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Folyamatábra: Bekötés 310"/>
          <p:cNvSpPr>
            <a:spLocks noChangeAspect="1"/>
          </p:cNvSpPr>
          <p:nvPr/>
        </p:nvSpPr>
        <p:spPr>
          <a:xfrm flipV="1">
            <a:off x="1951295" y="4295334"/>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olyamatábra: Bekötés 311"/>
          <p:cNvSpPr>
            <a:spLocks noChangeAspect="1"/>
          </p:cNvSpPr>
          <p:nvPr/>
        </p:nvSpPr>
        <p:spPr>
          <a:xfrm flipV="1">
            <a:off x="1862457" y="4118539"/>
            <a:ext cx="108000" cy="108000"/>
          </a:xfrm>
          <a:prstGeom prst="flowChartConnector">
            <a:avLst/>
          </a:prstGeom>
          <a:solidFill>
            <a:schemeClr val="bg1"/>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Lekerekített téglalap 312"/>
          <p:cNvSpPr>
            <a:spLocks noChangeAspect="1"/>
          </p:cNvSpPr>
          <p:nvPr/>
        </p:nvSpPr>
        <p:spPr>
          <a:xfrm>
            <a:off x="985612" y="4813188"/>
            <a:ext cx="1356105" cy="170259"/>
          </a:xfrm>
          <a:prstGeom prst="roundRect">
            <a:avLst/>
          </a:prstGeom>
          <a:noFill/>
        </p:spPr>
        <p:txBody>
          <a:bodyPr wrap="square" lIns="36000" tIns="0" rIns="36000" bIns="0" rtlCol="0">
            <a:spAutoFit/>
          </a:bodyPr>
          <a:lstStyle/>
          <a:p>
            <a:pPr algn="r"/>
            <a:r>
              <a:rPr lang="en-GB" sz="1000" dirty="0">
                <a:solidFill>
                  <a:schemeClr val="tx1">
                    <a:lumMod val="75000"/>
                    <a:lumOff val="25000"/>
                  </a:schemeClr>
                </a:solidFill>
                <a:ea typeface="Times New Roman"/>
                <a:cs typeface="Times New Roman"/>
              </a:rPr>
              <a:t>E-ARK SMURF ERMS</a:t>
            </a:r>
          </a:p>
        </p:txBody>
      </p:sp>
      <p:sp>
        <p:nvSpPr>
          <p:cNvPr id="314" name="Lekerekített téglalap 313"/>
          <p:cNvSpPr>
            <a:spLocks noChangeAspect="1"/>
          </p:cNvSpPr>
          <p:nvPr/>
        </p:nvSpPr>
        <p:spPr>
          <a:xfrm>
            <a:off x="1472334" y="4627865"/>
            <a:ext cx="670189"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SIARD 2.0</a:t>
            </a:r>
            <a:endParaRPr lang="en-GB" sz="1000">
              <a:solidFill>
                <a:schemeClr val="tx1">
                  <a:lumMod val="75000"/>
                  <a:lumOff val="25000"/>
                </a:schemeClr>
              </a:solidFill>
              <a:ea typeface="Times New Roman"/>
              <a:cs typeface="Times New Roman"/>
            </a:endParaRPr>
          </a:p>
        </p:txBody>
      </p:sp>
      <p:sp>
        <p:nvSpPr>
          <p:cNvPr id="315" name="Lekerekített téglalap 314"/>
          <p:cNvSpPr>
            <a:spLocks noChangeAspect="1"/>
          </p:cNvSpPr>
          <p:nvPr/>
        </p:nvSpPr>
        <p:spPr>
          <a:xfrm>
            <a:off x="1167472" y="4264205"/>
            <a:ext cx="742197"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AIP</a:t>
            </a:r>
            <a:endParaRPr lang="en-GB" sz="1000">
              <a:solidFill>
                <a:schemeClr val="tx1">
                  <a:lumMod val="75000"/>
                  <a:lumOff val="25000"/>
                </a:schemeClr>
              </a:solidFill>
              <a:ea typeface="Times New Roman"/>
              <a:cs typeface="Times New Roman"/>
            </a:endParaRPr>
          </a:p>
        </p:txBody>
      </p:sp>
      <p:sp>
        <p:nvSpPr>
          <p:cNvPr id="316" name="Lekerekített téglalap 315"/>
          <p:cNvSpPr>
            <a:spLocks noChangeAspect="1"/>
          </p:cNvSpPr>
          <p:nvPr/>
        </p:nvSpPr>
        <p:spPr>
          <a:xfrm>
            <a:off x="1307002" y="4444601"/>
            <a:ext cx="691505"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DIP</a:t>
            </a:r>
            <a:endParaRPr lang="en-GB" sz="1000">
              <a:solidFill>
                <a:schemeClr val="tx1">
                  <a:lumMod val="75000"/>
                  <a:lumOff val="25000"/>
                </a:schemeClr>
              </a:solidFill>
              <a:ea typeface="Times New Roman"/>
              <a:cs typeface="Times New Roman"/>
            </a:endParaRPr>
          </a:p>
        </p:txBody>
      </p:sp>
      <p:sp>
        <p:nvSpPr>
          <p:cNvPr id="317" name="Lekerekített téglalap 316"/>
          <p:cNvSpPr>
            <a:spLocks noChangeAspect="1"/>
          </p:cNvSpPr>
          <p:nvPr/>
        </p:nvSpPr>
        <p:spPr>
          <a:xfrm>
            <a:off x="1178369" y="4087410"/>
            <a:ext cx="648072" cy="170259"/>
          </a:xfrm>
          <a:prstGeom prst="roundRect">
            <a:avLst/>
          </a:prstGeom>
          <a:noFill/>
        </p:spPr>
        <p:txBody>
          <a:bodyPr wrap="square" lIns="36000" tIns="0" rIns="36000" bIns="0" rtlCol="0">
            <a:spAutoFit/>
          </a:bodyPr>
          <a:lstStyle/>
          <a:p>
            <a:pPr algn="r"/>
            <a:r>
              <a:rPr lang="en-GB" sz="1000" smtClean="0">
                <a:solidFill>
                  <a:schemeClr val="tx1">
                    <a:lumMod val="75000"/>
                    <a:lumOff val="25000"/>
                  </a:schemeClr>
                </a:solidFill>
                <a:ea typeface="Times New Roman"/>
                <a:cs typeface="Times New Roman"/>
              </a:rPr>
              <a:t>E-ARK SIP</a:t>
            </a:r>
            <a:endParaRPr lang="en-GB" sz="1000">
              <a:solidFill>
                <a:schemeClr val="tx1">
                  <a:lumMod val="75000"/>
                  <a:lumOff val="25000"/>
                </a:schemeClr>
              </a:solidFill>
              <a:ea typeface="Times New Roman"/>
              <a:cs typeface="Times New Roman"/>
            </a:endParaRPr>
          </a:p>
        </p:txBody>
      </p:sp>
      <p:sp>
        <p:nvSpPr>
          <p:cNvPr id="144" name="Szövegdoboz 143"/>
          <p:cNvSpPr txBox="1"/>
          <p:nvPr/>
        </p:nvSpPr>
        <p:spPr>
          <a:xfrm>
            <a:off x="51398" y="555975"/>
            <a:ext cx="206162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Data Selection and Extraction</a:t>
            </a:r>
            <a:endParaRPr lang="en-GB"/>
          </a:p>
        </p:txBody>
      </p:sp>
      <p:sp>
        <p:nvSpPr>
          <p:cNvPr id="145" name="Szövegdoboz 144"/>
          <p:cNvSpPr txBox="1"/>
          <p:nvPr/>
        </p:nvSpPr>
        <p:spPr>
          <a:xfrm>
            <a:off x="701813" y="1057633"/>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Metadata mapping</a:t>
            </a:r>
            <a:endParaRPr lang="en-GB"/>
          </a:p>
        </p:txBody>
      </p:sp>
      <p:sp>
        <p:nvSpPr>
          <p:cNvPr id="146" name="Szövegdoboz 145"/>
          <p:cNvSpPr txBox="1"/>
          <p:nvPr/>
        </p:nvSpPr>
        <p:spPr>
          <a:xfrm>
            <a:off x="524922" y="388423"/>
            <a:ext cx="187708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Create/Review transfer agreement</a:t>
            </a:r>
            <a:endParaRPr lang="en-GB"/>
          </a:p>
        </p:txBody>
      </p:sp>
      <p:sp>
        <p:nvSpPr>
          <p:cNvPr id="147" name="Szövegdoboz 146"/>
          <p:cNvSpPr txBox="1"/>
          <p:nvPr/>
        </p:nvSpPr>
        <p:spPr>
          <a:xfrm>
            <a:off x="179512" y="890741"/>
            <a:ext cx="177665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Manual compilation</a:t>
            </a:r>
            <a:endParaRPr lang="en-GB"/>
          </a:p>
        </p:txBody>
      </p:sp>
      <p:sp>
        <p:nvSpPr>
          <p:cNvPr id="148" name="Szövegdoboz 147"/>
          <p:cNvSpPr txBox="1"/>
          <p:nvPr/>
        </p:nvSpPr>
        <p:spPr>
          <a:xfrm>
            <a:off x="640103" y="1224525"/>
            <a:ext cx="116551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Create SIP</a:t>
            </a:r>
            <a:endParaRPr lang="en-GB"/>
          </a:p>
        </p:txBody>
      </p:sp>
      <p:sp>
        <p:nvSpPr>
          <p:cNvPr id="149" name="Szövegdoboz 148"/>
          <p:cNvSpPr txBox="1"/>
          <p:nvPr/>
        </p:nvSpPr>
        <p:spPr>
          <a:xfrm>
            <a:off x="69339" y="1391417"/>
            <a:ext cx="1664460"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Post-packaging QA</a:t>
            </a:r>
            <a:endParaRPr lang="en-GB"/>
          </a:p>
        </p:txBody>
      </p:sp>
      <p:sp>
        <p:nvSpPr>
          <p:cNvPr id="150" name="Szövegdoboz 149"/>
          <p:cNvSpPr txBox="1"/>
          <p:nvPr/>
        </p:nvSpPr>
        <p:spPr>
          <a:xfrm>
            <a:off x="732034" y="1558309"/>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Submit SIP</a:t>
            </a:r>
            <a:endParaRPr lang="en-GB"/>
          </a:p>
        </p:txBody>
      </p:sp>
      <p:sp>
        <p:nvSpPr>
          <p:cNvPr id="154" name="Szövegdoboz 153"/>
          <p:cNvSpPr txBox="1"/>
          <p:nvPr/>
        </p:nvSpPr>
        <p:spPr>
          <a:xfrm>
            <a:off x="643943" y="189603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Receive SIP</a:t>
            </a:r>
            <a:endParaRPr lang="en-GB"/>
          </a:p>
        </p:txBody>
      </p:sp>
      <p:sp>
        <p:nvSpPr>
          <p:cNvPr id="158" name="Szövegdoboz 157"/>
          <p:cNvSpPr txBox="1"/>
          <p:nvPr/>
        </p:nvSpPr>
        <p:spPr>
          <a:xfrm>
            <a:off x="605887" y="2064646"/>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Validate SIP</a:t>
            </a:r>
            <a:endParaRPr lang="en-GB"/>
          </a:p>
        </p:txBody>
      </p:sp>
      <p:sp>
        <p:nvSpPr>
          <p:cNvPr id="159" name="Szövegdoboz 158"/>
          <p:cNvSpPr txBox="1"/>
          <p:nvPr/>
        </p:nvSpPr>
        <p:spPr>
          <a:xfrm>
            <a:off x="753105" y="2229126"/>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Modify SIP</a:t>
            </a:r>
            <a:endParaRPr lang="en-GB"/>
          </a:p>
        </p:txBody>
      </p:sp>
      <p:sp>
        <p:nvSpPr>
          <p:cNvPr id="160" name="Szövegdoboz 159"/>
          <p:cNvSpPr txBox="1"/>
          <p:nvPr/>
        </p:nvSpPr>
        <p:spPr>
          <a:xfrm>
            <a:off x="138892" y="2397736"/>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Generate and store AIP </a:t>
            </a:r>
            <a:endParaRPr lang="en-GB"/>
          </a:p>
        </p:txBody>
      </p:sp>
      <p:sp>
        <p:nvSpPr>
          <p:cNvPr id="161" name="Szövegdoboz 160"/>
          <p:cNvSpPr txBox="1"/>
          <p:nvPr/>
        </p:nvSpPr>
        <p:spPr>
          <a:xfrm>
            <a:off x="124142" y="2738530"/>
            <a:ext cx="1410278"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Search &amp; Select Records</a:t>
            </a:r>
            <a:endParaRPr lang="en-GB"/>
          </a:p>
        </p:txBody>
      </p:sp>
      <p:sp>
        <p:nvSpPr>
          <p:cNvPr id="162" name="Szövegdoboz 161"/>
          <p:cNvSpPr txBox="1"/>
          <p:nvPr/>
        </p:nvSpPr>
        <p:spPr>
          <a:xfrm>
            <a:off x="583323" y="2907140"/>
            <a:ext cx="963239"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Manage Order</a:t>
            </a:r>
            <a:endParaRPr lang="en-GB"/>
          </a:p>
        </p:txBody>
      </p:sp>
      <p:sp>
        <p:nvSpPr>
          <p:cNvPr id="164" name="Szövegdoboz 163"/>
          <p:cNvSpPr txBox="1"/>
          <p:nvPr/>
        </p:nvSpPr>
        <p:spPr>
          <a:xfrm>
            <a:off x="276633" y="3075750"/>
            <a:ext cx="1282071"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dirty="0" smtClean="0"/>
              <a:t>Create DIP from AIP</a:t>
            </a:r>
            <a:endParaRPr lang="en-GB" dirty="0"/>
          </a:p>
        </p:txBody>
      </p:sp>
      <p:sp>
        <p:nvSpPr>
          <p:cNvPr id="165" name="Szövegdoboz 164"/>
          <p:cNvSpPr txBox="1"/>
          <p:nvPr/>
        </p:nvSpPr>
        <p:spPr>
          <a:xfrm>
            <a:off x="772015" y="3244360"/>
            <a:ext cx="796065"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Finalize DIP</a:t>
            </a:r>
            <a:endParaRPr lang="en-GB"/>
          </a:p>
        </p:txBody>
      </p:sp>
      <p:sp>
        <p:nvSpPr>
          <p:cNvPr id="166" name="Szövegdoboz 165"/>
          <p:cNvSpPr txBox="1"/>
          <p:nvPr/>
        </p:nvSpPr>
        <p:spPr>
          <a:xfrm>
            <a:off x="726068" y="3412970"/>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Deliver DIP</a:t>
            </a:r>
            <a:endParaRPr lang="en-GB"/>
          </a:p>
        </p:txBody>
      </p:sp>
      <p:sp>
        <p:nvSpPr>
          <p:cNvPr id="167" name="Szövegdoboz 166"/>
          <p:cNvSpPr txBox="1"/>
          <p:nvPr/>
        </p:nvSpPr>
        <p:spPr>
          <a:xfrm>
            <a:off x="759728" y="3581579"/>
            <a:ext cx="875672" cy="153888"/>
          </a:xfrm>
          <a:prstGeom prst="rect">
            <a:avLst/>
          </a:prstGeom>
          <a:noFill/>
        </p:spPr>
        <p:txBody>
          <a:bodyPr wrap="square" lIns="36000" tIns="0" rIns="36000" bIns="0" rtlCol="0">
            <a:spAutoFit/>
          </a:bodyPr>
          <a:lstStyle>
            <a:defPPr>
              <a:defRPr lang="en-US"/>
            </a:defPPr>
            <a:lvl1pPr algn="r">
              <a:defRPr sz="1000">
                <a:solidFill>
                  <a:schemeClr val="tx1">
                    <a:lumMod val="75000"/>
                    <a:lumOff val="25000"/>
                  </a:schemeClr>
                </a:solidFill>
                <a:ea typeface="Times New Roman"/>
                <a:cs typeface="Times New Roman"/>
              </a:defRPr>
            </a:lvl1pPr>
          </a:lstStyle>
          <a:p>
            <a:r>
              <a:rPr lang="en-GB" smtClean="0"/>
              <a:t>Access DIP</a:t>
            </a:r>
            <a:endParaRPr lang="en-GB"/>
          </a:p>
        </p:txBody>
      </p:sp>
      <p:sp>
        <p:nvSpPr>
          <p:cNvPr id="168" name="Folyamatábra: Bekötés 167">
            <a:hlinkClick r:id="rId52" action="ppaction://hlinksldjump"/>
          </p:cNvPr>
          <p:cNvSpPr>
            <a:spLocks noChangeAspect="1"/>
          </p:cNvSpPr>
          <p:nvPr/>
        </p:nvSpPr>
        <p:spPr>
          <a:xfrm>
            <a:off x="2487785" y="41136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Folyamatábra: Bekötés 168">
            <a:hlinkClick r:id="rId53" action="ppaction://hlinksldjump"/>
          </p:cNvPr>
          <p:cNvSpPr>
            <a:spLocks noChangeAspect="1"/>
          </p:cNvSpPr>
          <p:nvPr/>
        </p:nvSpPr>
        <p:spPr>
          <a:xfrm>
            <a:off x="2195736" y="66355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Folyamatábra: Bekötés 169">
            <a:hlinkClick r:id="rId54" action="ppaction://hlinksldjump"/>
          </p:cNvPr>
          <p:cNvSpPr>
            <a:spLocks noChangeAspect="1"/>
          </p:cNvSpPr>
          <p:nvPr/>
        </p:nvSpPr>
        <p:spPr>
          <a:xfrm>
            <a:off x="2005332" y="91500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Folyamatábra: Bekötés 170">
            <a:hlinkClick r:id="rId55" action="ppaction://hlinksldjump"/>
          </p:cNvPr>
          <p:cNvSpPr>
            <a:spLocks noChangeAspect="1"/>
          </p:cNvSpPr>
          <p:nvPr/>
        </p:nvSpPr>
        <p:spPr>
          <a:xfrm>
            <a:off x="1915791" y="1080577"/>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olyamatábra: Bekötés 171">
            <a:hlinkClick r:id="rId56" action="ppaction://hlinksldjump"/>
          </p:cNvPr>
          <p:cNvSpPr>
            <a:spLocks noChangeAspect="1"/>
          </p:cNvSpPr>
          <p:nvPr/>
        </p:nvSpPr>
        <p:spPr>
          <a:xfrm>
            <a:off x="1833227" y="1247469"/>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olyamatábra: Bekötés 172">
            <a:hlinkClick r:id="rId57" action="ppaction://hlinksldjump"/>
          </p:cNvPr>
          <p:cNvSpPr>
            <a:spLocks noChangeAspect="1"/>
          </p:cNvSpPr>
          <p:nvPr/>
        </p:nvSpPr>
        <p:spPr>
          <a:xfrm>
            <a:off x="1771283" y="1414361"/>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olyamatábra: Bekötés 173">
            <a:hlinkClick r:id="rId58" action="ppaction://hlinksldjump"/>
          </p:cNvPr>
          <p:cNvSpPr>
            <a:spLocks noChangeAspect="1"/>
          </p:cNvSpPr>
          <p:nvPr/>
        </p:nvSpPr>
        <p:spPr>
          <a:xfrm>
            <a:off x="1641888" y="19189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olyamatábra: Bekötés 176">
            <a:hlinkClick r:id="rId59" action="ppaction://hlinksldjump"/>
          </p:cNvPr>
          <p:cNvSpPr>
            <a:spLocks noChangeAspect="1"/>
          </p:cNvSpPr>
          <p:nvPr/>
        </p:nvSpPr>
        <p:spPr>
          <a:xfrm>
            <a:off x="1606103" y="208759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olyamatábra: Bekötés 177">
            <a:hlinkClick r:id="rId60" action="ppaction://hlinksldjump"/>
          </p:cNvPr>
          <p:cNvSpPr>
            <a:spLocks noChangeAspect="1"/>
          </p:cNvSpPr>
          <p:nvPr/>
        </p:nvSpPr>
        <p:spPr>
          <a:xfrm>
            <a:off x="1583680" y="225207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olyamatábra: Bekötés 178">
            <a:hlinkClick r:id="rId61" action="ppaction://hlinksldjump"/>
          </p:cNvPr>
          <p:cNvSpPr>
            <a:spLocks noChangeAspect="1"/>
          </p:cNvSpPr>
          <p:nvPr/>
        </p:nvSpPr>
        <p:spPr>
          <a:xfrm>
            <a:off x="1576990" y="2420680"/>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olyamatábra: Bekötés 179">
            <a:hlinkClick r:id="rId62" action="ppaction://hlinksldjump"/>
          </p:cNvPr>
          <p:cNvSpPr>
            <a:spLocks noChangeAspect="1"/>
          </p:cNvSpPr>
          <p:nvPr/>
        </p:nvSpPr>
        <p:spPr>
          <a:xfrm>
            <a:off x="1568388" y="276147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olyamatábra: Bekötés 180">
            <a:hlinkClick r:id="rId63" action="ppaction://hlinksldjump"/>
          </p:cNvPr>
          <p:cNvSpPr>
            <a:spLocks noChangeAspect="1"/>
          </p:cNvSpPr>
          <p:nvPr/>
        </p:nvSpPr>
        <p:spPr>
          <a:xfrm>
            <a:off x="1574674" y="293008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olyamatábra: Bekötés 181">
            <a:hlinkClick r:id="rId64" action="ppaction://hlinksldjump"/>
          </p:cNvPr>
          <p:cNvSpPr>
            <a:spLocks noChangeAspect="1"/>
          </p:cNvSpPr>
          <p:nvPr/>
        </p:nvSpPr>
        <p:spPr>
          <a:xfrm>
            <a:off x="1592912" y="309869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olyamatábra: Bekötés 182">
            <a:hlinkClick r:id="rId65" action="ppaction://hlinksldjump"/>
          </p:cNvPr>
          <p:cNvSpPr>
            <a:spLocks noChangeAspect="1"/>
          </p:cNvSpPr>
          <p:nvPr/>
        </p:nvSpPr>
        <p:spPr>
          <a:xfrm>
            <a:off x="1610726" y="326730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olyamatábra: Bekötés 183">
            <a:hlinkClick r:id="rId66" action="ppaction://hlinksldjump"/>
          </p:cNvPr>
          <p:cNvSpPr>
            <a:spLocks noChangeAspect="1"/>
          </p:cNvSpPr>
          <p:nvPr/>
        </p:nvSpPr>
        <p:spPr>
          <a:xfrm>
            <a:off x="1645200" y="3435914"/>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olyamatábra: Bekötés 184">
            <a:hlinkClick r:id="rId67" action="ppaction://hlinksldjump"/>
          </p:cNvPr>
          <p:cNvSpPr>
            <a:spLocks noChangeAspect="1"/>
          </p:cNvSpPr>
          <p:nvPr/>
        </p:nvSpPr>
        <p:spPr>
          <a:xfrm>
            <a:off x="1681326" y="360452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olyamatábra: Bekötés 185">
            <a:hlinkClick r:id="rId68" action="ppaction://hlinksldjump"/>
          </p:cNvPr>
          <p:cNvSpPr>
            <a:spLocks noChangeAspect="1"/>
          </p:cNvSpPr>
          <p:nvPr/>
        </p:nvSpPr>
        <p:spPr>
          <a:xfrm>
            <a:off x="1711830" y="1581253"/>
            <a:ext cx="108000" cy="108000"/>
          </a:xfrm>
          <a:prstGeom prst="flowChartConnector">
            <a:avLst/>
          </a:prstGeom>
          <a:solidFill>
            <a:srgbClr val="66FFFF"/>
          </a:solidFill>
          <a:ln w="3175">
            <a:solidFill>
              <a:schemeClr val="accent5">
                <a:lumMod val="40000"/>
                <a:lumOff val="60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828423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ím 1"/>
          <p:cNvSpPr txBox="1">
            <a:spLocks/>
          </p:cNvSpPr>
          <p:nvPr/>
        </p:nvSpPr>
        <p:spPr>
          <a:xfrm>
            <a:off x="457200" y="70222"/>
            <a:ext cx="8229600" cy="39882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r>
              <a:rPr lang="hu-HU" sz="1800" dirty="0" err="1" smtClean="0"/>
              <a:t>Pilots</a:t>
            </a:r>
            <a:r>
              <a:rPr lang="hu-HU" sz="1800" dirty="0" smtClean="0"/>
              <a:t> – Access </a:t>
            </a:r>
            <a:r>
              <a:rPr lang="hu-HU" sz="1800" dirty="0" err="1" smtClean="0"/>
              <a:t>Scenarios</a:t>
            </a:r>
            <a:endParaRPr lang="en-US" sz="1800" dirty="0"/>
          </a:p>
        </p:txBody>
      </p:sp>
      <p:graphicFrame>
        <p:nvGraphicFramePr>
          <p:cNvPr id="2" name="Táblázat 1"/>
          <p:cNvGraphicFramePr>
            <a:graphicFrameLocks noGrp="1"/>
          </p:cNvGraphicFramePr>
          <p:nvPr>
            <p:extLst>
              <p:ext uri="{D42A27DB-BD31-4B8C-83A1-F6EECF244321}">
                <p14:modId xmlns:p14="http://schemas.microsoft.com/office/powerpoint/2010/main" val="3440936630"/>
              </p:ext>
            </p:extLst>
          </p:nvPr>
        </p:nvGraphicFramePr>
        <p:xfrm>
          <a:off x="390512" y="699542"/>
          <a:ext cx="8357952" cy="4180088"/>
        </p:xfrm>
        <a:graphic>
          <a:graphicData uri="http://schemas.openxmlformats.org/drawingml/2006/table">
            <a:tbl>
              <a:tblPr>
                <a:tableStyleId>{5C22544A-7EE6-4342-B048-85BDC9FD1C3A}</a:tableStyleId>
              </a:tblPr>
              <a:tblGrid>
                <a:gridCol w="4325952"/>
                <a:gridCol w="288000"/>
                <a:gridCol w="288000"/>
                <a:gridCol w="288000"/>
                <a:gridCol w="288000"/>
                <a:gridCol w="288000"/>
                <a:gridCol w="288000"/>
                <a:gridCol w="288000"/>
                <a:gridCol w="288000"/>
                <a:gridCol w="288000"/>
                <a:gridCol w="288000"/>
                <a:gridCol w="288000"/>
                <a:gridCol w="288000"/>
                <a:gridCol w="288000"/>
                <a:gridCol w="288000"/>
              </a:tblGrid>
              <a:tr h="288032">
                <a:tc rowSpan="2">
                  <a:txBody>
                    <a:bodyPr/>
                    <a:lstStyle/>
                    <a:p>
                      <a:pPr algn="l" fontAlgn="b"/>
                      <a:r>
                        <a:rPr lang="hu-HU" sz="1400" u="none" strike="noStrike" noProof="0" dirty="0" smtClean="0">
                          <a:effectLst/>
                        </a:rPr>
                        <a:t> </a:t>
                      </a:r>
                      <a:r>
                        <a:rPr lang="en-US" sz="1400" u="none" strike="noStrike" noProof="0" dirty="0" smtClean="0">
                          <a:effectLst/>
                        </a:rPr>
                        <a:t>Access</a:t>
                      </a:r>
                      <a:r>
                        <a:rPr lang="en-US" sz="1400" u="none" strike="noStrike" baseline="0" noProof="0" dirty="0" smtClean="0">
                          <a:effectLst/>
                        </a:rPr>
                        <a:t> s</a:t>
                      </a:r>
                      <a:r>
                        <a:rPr lang="en-US" sz="1400" u="none" strike="noStrike" noProof="0" dirty="0" smtClean="0">
                          <a:effectLst/>
                        </a:rPr>
                        <a:t>cenarios</a:t>
                      </a:r>
                      <a:endParaRPr lang="en-US" sz="1400" b="1"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gridSpan="14">
                  <a:txBody>
                    <a:bodyPr/>
                    <a:lstStyle/>
                    <a:p>
                      <a:pPr algn="ctr" fontAlgn="b"/>
                      <a:r>
                        <a:rPr lang="hu-HU" sz="1400" b="0" i="0" u="none" strike="noStrike" noProof="0" dirty="0" smtClean="0">
                          <a:solidFill>
                            <a:srgbClr val="000000"/>
                          </a:solidFill>
                          <a:effectLst/>
                          <a:latin typeface="Calibri"/>
                        </a:rPr>
                        <a:t>Access </a:t>
                      </a:r>
                      <a:r>
                        <a:rPr lang="hu-HU" sz="1400" b="0" i="0" u="none" strike="noStrike" noProof="0" dirty="0" err="1" smtClean="0">
                          <a:solidFill>
                            <a:srgbClr val="000000"/>
                          </a:solidFill>
                          <a:effectLst/>
                          <a:latin typeface="Calibri"/>
                        </a:rPr>
                        <a:t>Tools</a:t>
                      </a:r>
                      <a:endParaRPr lang="en-US" sz="1400" b="0" i="0" u="none" strike="noStrike" noProof="0" dirty="0">
                        <a:solidFill>
                          <a:srgbClr val="000000"/>
                        </a:solidFill>
                        <a:effectLst/>
                        <a:latin typeface="Calibri"/>
                      </a:endParaRPr>
                    </a:p>
                  </a:txBody>
                  <a:tcPr marL="9525" marR="9525" marT="7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l" fontAlgn="b"/>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1886408">
                <a:tc vMerge="1">
                  <a:txBody>
                    <a:bodyPr/>
                    <a:lstStyle/>
                    <a:p>
                      <a:pPr algn="l" fontAlgn="b"/>
                      <a:endParaRPr lang="en-US" sz="1400" b="1"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a:t>
                      </a:r>
                      <a:r>
                        <a:rPr lang="hu-HU" sz="1050" b="1" i="0" u="none" strike="noStrike" noProof="0" dirty="0" smtClean="0">
                          <a:solidFill>
                            <a:srgbClr val="000000"/>
                          </a:solidFill>
                          <a:effectLst/>
                          <a:latin typeface="Calibri"/>
                        </a:rPr>
                        <a:t>SOLR index</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Search and </a:t>
                      </a:r>
                      <a:r>
                        <a:rPr lang="en-US" sz="1050" b="1" i="0" u="none" strike="noStrike" noProof="0" dirty="0" err="1" smtClean="0">
                          <a:solidFill>
                            <a:srgbClr val="000000"/>
                          </a:solidFill>
                          <a:effectLst/>
                          <a:latin typeface="Calibri"/>
                        </a:rPr>
                        <a:t>Dsiplay</a:t>
                      </a:r>
                      <a:r>
                        <a:rPr lang="en-US" sz="1050" b="1" i="0" u="none" strike="noStrike" noProof="0" dirty="0" smtClean="0">
                          <a:solidFill>
                            <a:srgbClr val="000000"/>
                          </a:solidFill>
                          <a:effectLst/>
                          <a:latin typeface="Calibri"/>
                        </a:rPr>
                        <a:t> GUI</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Order Management Tool</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Lily - Ingest</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a:t>
                      </a:r>
                      <a:r>
                        <a:rPr lang="en-US" sz="1050" b="1" i="0" u="none" strike="noStrike" noProof="0" dirty="0" err="1" smtClean="0">
                          <a:solidFill>
                            <a:srgbClr val="000000"/>
                          </a:solidFill>
                          <a:effectLst/>
                          <a:latin typeface="Calibri"/>
                        </a:rPr>
                        <a:t>ESSArch</a:t>
                      </a:r>
                      <a:r>
                        <a:rPr lang="en-US" sz="1050" b="1" i="0" u="none" strike="noStrike" noProof="0" dirty="0" smtClean="0">
                          <a:solidFill>
                            <a:srgbClr val="000000"/>
                          </a:solidFill>
                          <a:effectLst/>
                          <a:latin typeface="Calibri"/>
                        </a:rPr>
                        <a:t> Preservation Platform</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E-ARK Web (Search)</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AIP2DIP (E-ARK Web)</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D</a:t>
                      </a:r>
                      <a:r>
                        <a:rPr lang="hu-HU" sz="1050" b="1" i="0" u="none" strike="noStrike" noProof="0" dirty="0" err="1" smtClean="0">
                          <a:solidFill>
                            <a:srgbClr val="000000"/>
                          </a:solidFill>
                          <a:effectLst/>
                          <a:latin typeface="Calibri"/>
                        </a:rPr>
                        <a:t>atabase</a:t>
                      </a:r>
                      <a:r>
                        <a:rPr lang="hu-HU" sz="1050" b="1" i="0" u="none" strike="noStrike" baseline="0" noProof="0" dirty="0" smtClean="0">
                          <a:solidFill>
                            <a:srgbClr val="000000"/>
                          </a:solidFill>
                          <a:effectLst/>
                          <a:latin typeface="Calibri"/>
                        </a:rPr>
                        <a:t> </a:t>
                      </a:r>
                      <a:r>
                        <a:rPr lang="hu-HU" sz="1050" b="1" i="0" u="none" strike="noStrike" baseline="0" noProof="0" dirty="0" err="1" smtClean="0">
                          <a:solidFill>
                            <a:srgbClr val="000000"/>
                          </a:solidFill>
                          <a:effectLst/>
                          <a:latin typeface="Calibri"/>
                        </a:rPr>
                        <a:t>Visualisation</a:t>
                      </a:r>
                      <a:r>
                        <a:rPr lang="hu-HU" sz="1050" b="1" i="0" u="none" strike="noStrike" baseline="0" noProof="0" dirty="0" smtClean="0">
                          <a:solidFill>
                            <a:srgbClr val="000000"/>
                          </a:solidFill>
                          <a:effectLst/>
                          <a:latin typeface="Calibri"/>
                        </a:rPr>
                        <a:t> </a:t>
                      </a:r>
                      <a:r>
                        <a:rPr lang="hu-HU" sz="1050" b="1" i="0" u="none" strike="noStrike" baseline="0" noProof="0" dirty="0" err="1" smtClean="0">
                          <a:solidFill>
                            <a:srgbClr val="000000"/>
                          </a:solidFill>
                          <a:effectLst/>
                          <a:latin typeface="Calibri"/>
                        </a:rPr>
                        <a:t>Toolkit</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IP Viewer</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QGIS</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a:t>
                      </a:r>
                      <a:r>
                        <a:rPr lang="en-US" sz="1050" b="1" i="0" u="none" strike="noStrike" noProof="0" dirty="0" err="1" smtClean="0">
                          <a:solidFill>
                            <a:srgbClr val="000000"/>
                          </a:solidFill>
                          <a:effectLst/>
                          <a:latin typeface="Calibri"/>
                        </a:rPr>
                        <a:t>Geoserver</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a:t>
                      </a:r>
                      <a:r>
                        <a:rPr lang="en-US" sz="1050" b="1" i="0" u="none" strike="noStrike" noProof="0" dirty="0" err="1" smtClean="0">
                          <a:solidFill>
                            <a:srgbClr val="000000"/>
                          </a:solidFill>
                          <a:effectLst/>
                          <a:latin typeface="Calibri"/>
                        </a:rPr>
                        <a:t>Peripleo</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Oracle (OLAP </a:t>
                      </a:r>
                      <a:r>
                        <a:rPr lang="en-US" sz="1050" b="1" i="0" u="none" strike="noStrike" noProof="0" dirty="0" err="1" smtClean="0">
                          <a:solidFill>
                            <a:srgbClr val="000000"/>
                          </a:solidFill>
                          <a:effectLst/>
                          <a:latin typeface="Calibri"/>
                        </a:rPr>
                        <a:t>Viwer</a:t>
                      </a:r>
                      <a:r>
                        <a:rPr lang="en-US" sz="1050" b="1" i="0" u="none" strike="noStrike" noProof="0" dirty="0" smtClean="0">
                          <a:solidFill>
                            <a:srgbClr val="000000"/>
                          </a:solidFill>
                          <a:effectLst/>
                          <a:latin typeface="Calibri"/>
                        </a:rPr>
                        <a:t>)</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b"/>
                      <a:r>
                        <a:rPr lang="en-US" sz="1050" b="1" i="0" u="none" strike="noStrike" noProof="0" dirty="0" smtClean="0">
                          <a:solidFill>
                            <a:srgbClr val="000000"/>
                          </a:solidFill>
                          <a:effectLst/>
                          <a:latin typeface="Calibri"/>
                        </a:rPr>
                        <a:t> CMIS portal/viewer</a:t>
                      </a:r>
                      <a:endParaRPr lang="en-US" sz="1050" b="1" i="0" u="none" strike="noStrike" noProof="0" dirty="0">
                        <a:solidFill>
                          <a:srgbClr val="000000"/>
                        </a:solidFill>
                        <a:effectLst/>
                        <a:latin typeface="Calibri"/>
                      </a:endParaRPr>
                    </a:p>
                  </a:txBody>
                  <a:tcPr marL="9525" marR="9525" marT="7144"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323744">
                <a:tc>
                  <a:txBody>
                    <a:bodyPr/>
                    <a:lstStyle/>
                    <a:p>
                      <a:pPr marL="361950" indent="-361950" algn="l" fontAlgn="ctr">
                        <a:tabLst/>
                      </a:pPr>
                      <a:r>
                        <a:rPr lang="en-US" sz="1200" b="0" i="0" u="none" strike="noStrike" noProof="0" dirty="0" smtClean="0">
                          <a:solidFill>
                            <a:srgbClr val="000000"/>
                          </a:solidFill>
                          <a:effectLst/>
                          <a:latin typeface="+mn-lt"/>
                        </a:rPr>
                        <a:t> 3.2  Provide access to records from governmental </a:t>
                      </a:r>
                      <a:r>
                        <a:rPr lang="en-US" sz="1200" b="0" i="0" u="none" strike="noStrike" baseline="0" noProof="0" dirty="0" smtClean="0">
                          <a:solidFill>
                            <a:srgbClr val="000000"/>
                          </a:solidFill>
                          <a:effectLst/>
                          <a:latin typeface="+mn-lt"/>
                        </a:rPr>
                        <a:t> </a:t>
                      </a:r>
                      <a:r>
                        <a:rPr lang="en-US" sz="1200" b="0" i="0" u="none" strike="noStrike" noProof="0" dirty="0" smtClean="0">
                          <a:solidFill>
                            <a:srgbClr val="000000"/>
                          </a:solidFill>
                          <a:effectLst/>
                          <a:latin typeface="+mn-lt"/>
                        </a:rPr>
                        <a:t>institution </a:t>
                      </a:r>
                      <a:r>
                        <a:rPr lang="hu-HU" sz="1200" b="0" i="0" u="none" strike="noStrike" noProof="0" dirty="0" err="1" smtClean="0">
                          <a:solidFill>
                            <a:srgbClr val="000000"/>
                          </a:solidFill>
                          <a:effectLst/>
                          <a:latin typeface="+mn-lt"/>
                        </a:rPr>
                        <a:t>via</a:t>
                      </a:r>
                      <a:r>
                        <a:rPr lang="en-US" sz="1200" b="0" i="0" u="none" strike="noStrike" noProof="0" dirty="0" smtClean="0">
                          <a:solidFill>
                            <a:srgbClr val="000000"/>
                          </a:solidFill>
                          <a:effectLst/>
                          <a:latin typeface="+mn-lt"/>
                        </a:rPr>
                        <a:t> </a:t>
                      </a:r>
                      <a:r>
                        <a:rPr lang="hu-HU" sz="1200" b="0" i="0" u="none" strike="noStrike" noProof="0" dirty="0" smtClean="0">
                          <a:solidFill>
                            <a:srgbClr val="000000"/>
                          </a:solidFill>
                          <a:effectLst/>
                          <a:latin typeface="+mn-lt"/>
                        </a:rPr>
                        <a:t>CMIS</a:t>
                      </a:r>
                      <a:r>
                        <a:rPr lang="hu-HU" sz="1200" b="0" i="0" u="none" strike="noStrike" baseline="0" noProof="0" dirty="0" smtClean="0">
                          <a:solidFill>
                            <a:srgbClr val="000000"/>
                          </a:solidFill>
                          <a:effectLst/>
                          <a:latin typeface="+mn-lt"/>
                        </a:rPr>
                        <a:t> </a:t>
                      </a:r>
                      <a:r>
                        <a:rPr lang="hu-HU" sz="1200" b="0" i="0" u="none" strike="noStrike" baseline="0" noProof="0" dirty="0" err="1" smtClean="0">
                          <a:solidFill>
                            <a:srgbClr val="000000"/>
                          </a:solidFill>
                          <a:effectLst/>
                          <a:latin typeface="+mn-lt"/>
                        </a:rPr>
                        <a:t>portal</a:t>
                      </a:r>
                      <a:r>
                        <a:rPr lang="hu-HU" sz="1200" b="0" i="0" u="none" strike="noStrike" baseline="0" noProof="0" dirty="0" smtClean="0">
                          <a:solidFill>
                            <a:srgbClr val="000000"/>
                          </a:solidFill>
                          <a:effectLst/>
                          <a:latin typeface="+mn-lt"/>
                        </a:rPr>
                        <a:t> </a:t>
                      </a:r>
                      <a:r>
                        <a:rPr lang="hu-HU" sz="1200" b="0" i="0" u="none" strike="noStrike" baseline="0" noProof="0" dirty="0" err="1" smtClean="0">
                          <a:solidFill>
                            <a:srgbClr val="000000"/>
                          </a:solidFill>
                          <a:effectLst/>
                          <a:latin typeface="+mn-lt"/>
                        </a:rPr>
                        <a:t>viewer</a:t>
                      </a:r>
                      <a:endParaRPr lang="en-US" sz="1200" b="0" i="0" u="none" strike="noStrike" noProof="0" dirty="0">
                        <a:solidFill>
                          <a:srgbClr val="000000"/>
                        </a:solidFill>
                        <a:effectLst/>
                        <a:latin typeface="+mn-lt"/>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smtClean="0">
                          <a:effectLst/>
                        </a:rPr>
                        <a:t> </a:t>
                      </a:r>
                      <a:endParaRPr lang="en-US" sz="900" b="1" i="0" u="none" strike="noStrike" noProof="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ctr" fontAlgn="ctr"/>
                      <a:r>
                        <a:rPr lang="en-US" sz="900" u="none" strike="noStrike" noProof="0" dirty="0" smtClean="0">
                          <a:effectLst/>
                        </a:rPr>
                        <a:t> </a:t>
                      </a:r>
                      <a:endParaRPr lang="en-US" sz="900" b="1" i="0" u="none" strike="noStrike" noProof="0" dirty="0">
                        <a:solidFill>
                          <a:srgbClr val="000000"/>
                        </a:solidFill>
                        <a:effectLst/>
                        <a:latin typeface="Calibri"/>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r>
              <a:tr h="323744">
                <a:tc>
                  <a:txBody>
                    <a:bodyPr/>
                    <a:lstStyle/>
                    <a:p>
                      <a:pPr marL="361950" indent="-361950" algn="l" fontAlgn="ctr"/>
                      <a:r>
                        <a:rPr lang="en-US" sz="1200" b="0" i="0" u="none" strike="noStrike" noProof="0" dirty="0" smtClean="0">
                          <a:solidFill>
                            <a:srgbClr val="000000"/>
                          </a:solidFill>
                          <a:effectLst/>
                          <a:latin typeface="+mn-lt"/>
                        </a:rPr>
                        <a:t> </a:t>
                      </a:r>
                      <a:r>
                        <a:rPr lang="hu-HU" sz="1200" b="0" i="0" u="none" strike="noStrike" noProof="0" dirty="0" smtClean="0">
                          <a:solidFill>
                            <a:srgbClr val="000000"/>
                          </a:solidFill>
                          <a:effectLst/>
                          <a:latin typeface="+mn-lt"/>
                        </a:rPr>
                        <a:t>4</a:t>
                      </a:r>
                      <a:r>
                        <a:rPr lang="en-US" sz="1200" b="0" i="0" u="none" strike="noStrike" noProof="0" dirty="0" smtClean="0">
                          <a:solidFill>
                            <a:srgbClr val="000000"/>
                          </a:solidFill>
                          <a:effectLst/>
                          <a:latin typeface="+mn-lt"/>
                        </a:rPr>
                        <a:t>.</a:t>
                      </a:r>
                      <a:r>
                        <a:rPr lang="hu-HU" sz="1200" b="0" i="0" u="none" strike="noStrike" noProof="0" dirty="0" smtClean="0">
                          <a:solidFill>
                            <a:srgbClr val="000000"/>
                          </a:solidFill>
                          <a:effectLst/>
                          <a:latin typeface="+mn-lt"/>
                        </a:rPr>
                        <a:t>2  </a:t>
                      </a:r>
                      <a:r>
                        <a:rPr lang="en-US" sz="1200" b="0" i="0" u="none" strike="noStrike" noProof="0" dirty="0" smtClean="0">
                          <a:solidFill>
                            <a:srgbClr val="000000"/>
                          </a:solidFill>
                          <a:effectLst/>
                          <a:latin typeface="+mn-lt"/>
                        </a:rPr>
                        <a:t>Import business records from SIARD 2.0</a:t>
                      </a:r>
                      <a:endParaRPr lang="en-US" sz="1200" b="0" i="0" u="none" strike="noStrike" noProof="0" dirty="0">
                        <a:solidFill>
                          <a:srgbClr val="000000"/>
                        </a:solidFill>
                        <a:effectLst/>
                        <a:latin typeface="+mn-lt"/>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r>
              <a:tr h="167164">
                <a:tc>
                  <a:txBody>
                    <a:bodyPr/>
                    <a:lstStyle/>
                    <a:p>
                      <a:pPr marL="361950" indent="-361950" algn="l" fontAlgn="ctr"/>
                      <a:r>
                        <a:rPr lang="en-US" sz="1200" b="0" i="0" u="none" strike="noStrike" noProof="0" dirty="0" smtClean="0">
                          <a:solidFill>
                            <a:srgbClr val="000000"/>
                          </a:solidFill>
                          <a:effectLst/>
                          <a:latin typeface="+mn-lt"/>
                        </a:rPr>
                        <a:t> </a:t>
                      </a:r>
                      <a:r>
                        <a:rPr lang="hu-HU" sz="1200" b="0" i="0" u="none" strike="noStrike" noProof="0" dirty="0" smtClean="0">
                          <a:solidFill>
                            <a:srgbClr val="000000"/>
                          </a:solidFill>
                          <a:effectLst/>
                          <a:latin typeface="+mn-lt"/>
                        </a:rPr>
                        <a:t>4</a:t>
                      </a:r>
                      <a:r>
                        <a:rPr lang="en-US" sz="1200" b="0" i="0" u="none" strike="noStrike" noProof="0" dirty="0" smtClean="0">
                          <a:solidFill>
                            <a:srgbClr val="000000"/>
                          </a:solidFill>
                          <a:effectLst/>
                          <a:latin typeface="+mn-lt"/>
                        </a:rPr>
                        <a:t>.</a:t>
                      </a:r>
                      <a:r>
                        <a:rPr lang="hu-HU" sz="1200" b="0" i="0" u="none" strike="noStrike" noProof="0" dirty="0" smtClean="0">
                          <a:solidFill>
                            <a:srgbClr val="000000"/>
                          </a:solidFill>
                          <a:effectLst/>
                          <a:latin typeface="+mn-lt"/>
                        </a:rPr>
                        <a:t>4  </a:t>
                      </a:r>
                      <a:r>
                        <a:rPr lang="en-US" sz="1200" b="0" i="0" u="none" strike="noStrike" noProof="0" dirty="0" smtClean="0">
                          <a:solidFill>
                            <a:srgbClr val="000000"/>
                          </a:solidFill>
                          <a:effectLst/>
                          <a:latin typeface="+mn-lt"/>
                        </a:rPr>
                        <a:t>Import business records from SIARD 2.0</a:t>
                      </a:r>
                      <a:endParaRPr lang="en-US" sz="1200" b="0" i="0" u="none" strike="noStrike" noProof="0" dirty="0">
                        <a:solidFill>
                          <a:srgbClr val="000000"/>
                        </a:solidFill>
                        <a:effectLst/>
                        <a:latin typeface="+mn-lt"/>
                      </a:endParaRPr>
                    </a:p>
                  </a:txBody>
                  <a:tcPr marL="4938" marR="4938" marT="370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r>
              <a:tr h="167164">
                <a:tc>
                  <a:txBody>
                    <a:bodyPr/>
                    <a:lstStyle/>
                    <a:p>
                      <a:pPr algn="l" fontAlgn="t"/>
                      <a:r>
                        <a:rPr lang="en-US" sz="1200" b="0" i="0" u="none" strike="noStrike" noProof="0" dirty="0" smtClean="0">
                          <a:solidFill>
                            <a:srgbClr val="000000"/>
                          </a:solidFill>
                          <a:effectLst/>
                          <a:latin typeface="+mn-lt"/>
                        </a:rPr>
                        <a:t> 5.4</a:t>
                      </a:r>
                      <a:r>
                        <a:rPr lang="en-US" sz="1200" b="0" i="0" u="none" strike="noStrike" baseline="0" noProof="0" dirty="0" smtClean="0">
                          <a:solidFill>
                            <a:srgbClr val="000000"/>
                          </a:solidFill>
                          <a:effectLst/>
                          <a:latin typeface="+mn-lt"/>
                        </a:rPr>
                        <a:t>  </a:t>
                      </a:r>
                      <a:r>
                        <a:rPr lang="en-US" sz="1200" b="0" i="0" u="none" strike="noStrike" noProof="0" dirty="0" smtClean="0">
                          <a:solidFill>
                            <a:srgbClr val="000000"/>
                          </a:solidFill>
                          <a:effectLst/>
                          <a:latin typeface="+mn-lt"/>
                        </a:rPr>
                        <a:t>Search and Access information using </a:t>
                      </a:r>
                      <a:r>
                        <a:rPr lang="en-US" sz="1200" b="0" i="0" u="none" strike="noStrike" noProof="0" dirty="0" err="1" smtClean="0">
                          <a:solidFill>
                            <a:srgbClr val="000000"/>
                          </a:solidFill>
                          <a:effectLst/>
                          <a:latin typeface="+mn-lt"/>
                        </a:rPr>
                        <a:t>Geadota</a:t>
                      </a:r>
                      <a:endParaRPr lang="en-US" sz="1200" b="0" i="0" u="none" strike="noStrike" noProof="0" dirty="0">
                        <a:solidFill>
                          <a:srgbClr val="000000"/>
                        </a:solidFill>
                        <a:effectLst/>
                        <a:latin typeface="+mn-lt"/>
                      </a:endParaRPr>
                    </a:p>
                  </a:txBody>
                  <a:tcPr marL="9525" marR="9525" marT="714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r>
              <a:tr h="327184">
                <a:tc>
                  <a:txBody>
                    <a:bodyPr/>
                    <a:lstStyle/>
                    <a:p>
                      <a:pPr marL="361950" indent="-361950" algn="l" fontAlgn="t"/>
                      <a:r>
                        <a:rPr lang="en-US" sz="1200" b="0" i="0" u="none" strike="noStrike" noProof="0" dirty="0" smtClean="0">
                          <a:solidFill>
                            <a:srgbClr val="000000"/>
                          </a:solidFill>
                          <a:effectLst/>
                          <a:latin typeface="+mn-lt"/>
                        </a:rPr>
                        <a:t> 7.3  Extract SIARD Package from </a:t>
                      </a:r>
                      <a:r>
                        <a:rPr lang="en-US" sz="1200" b="0" i="0" u="none" strike="noStrike" noProof="0" dirty="0" err="1" smtClean="0">
                          <a:solidFill>
                            <a:srgbClr val="000000"/>
                          </a:solidFill>
                          <a:effectLst/>
                          <a:latin typeface="+mn-lt"/>
                        </a:rPr>
                        <a:t>Preservica</a:t>
                      </a:r>
                      <a:r>
                        <a:rPr lang="en-US" sz="1200" b="0" i="0" u="none" strike="noStrike" noProof="0" dirty="0" smtClean="0">
                          <a:solidFill>
                            <a:srgbClr val="000000"/>
                          </a:solidFill>
                          <a:effectLst/>
                          <a:latin typeface="+mn-lt"/>
                        </a:rPr>
                        <a:t>/E-ARK AIP</a:t>
                      </a:r>
                      <a:r>
                        <a:rPr lang="en-US" sz="1200" b="0" i="0" u="none" strike="noStrike" baseline="0" noProof="0" dirty="0" smtClean="0">
                          <a:solidFill>
                            <a:srgbClr val="000000"/>
                          </a:solidFill>
                          <a:effectLst/>
                          <a:latin typeface="+mn-lt"/>
                        </a:rPr>
                        <a:t> </a:t>
                      </a:r>
                      <a:r>
                        <a:rPr lang="en-US" sz="1200" b="0" i="0" u="none" strike="noStrike" noProof="0" dirty="0" smtClean="0">
                          <a:solidFill>
                            <a:srgbClr val="000000"/>
                          </a:solidFill>
                          <a:effectLst/>
                          <a:latin typeface="+mn-lt"/>
                        </a:rPr>
                        <a:t>(APEX/OWB access)</a:t>
                      </a:r>
                      <a:endParaRPr lang="en-US" sz="1200" b="0" i="0" u="none" strike="noStrike" noProof="0" dirty="0">
                        <a:solidFill>
                          <a:srgbClr val="000000"/>
                        </a:solidFill>
                        <a:effectLst/>
                        <a:latin typeface="+mn-lt"/>
                      </a:endParaRPr>
                    </a:p>
                  </a:txBody>
                  <a:tcPr marL="9525" marR="9525" marT="714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r>
              <a:tr h="327184">
                <a:tc>
                  <a:txBody>
                    <a:bodyPr/>
                    <a:lstStyle/>
                    <a:p>
                      <a:pPr marL="361950" indent="-361950" algn="l" fontAlgn="t"/>
                      <a:r>
                        <a:rPr lang="en-US" sz="1200" b="0" i="0" u="none" strike="noStrike" noProof="0" dirty="0" smtClean="0">
                          <a:solidFill>
                            <a:srgbClr val="000000"/>
                          </a:solidFill>
                          <a:effectLst/>
                          <a:latin typeface="+mn-lt"/>
                        </a:rPr>
                        <a:t> 7.4</a:t>
                      </a:r>
                      <a:r>
                        <a:rPr lang="en-US" sz="1200" b="0" i="0" u="none" strike="noStrike" baseline="0" noProof="0" dirty="0" smtClean="0">
                          <a:solidFill>
                            <a:srgbClr val="000000"/>
                          </a:solidFill>
                          <a:effectLst/>
                          <a:latin typeface="+mn-lt"/>
                        </a:rPr>
                        <a:t>  </a:t>
                      </a:r>
                      <a:r>
                        <a:rPr lang="en-US" sz="1200" b="0" i="0" u="none" strike="noStrike" noProof="0" dirty="0" smtClean="0">
                          <a:solidFill>
                            <a:srgbClr val="000000"/>
                          </a:solidFill>
                          <a:effectLst/>
                          <a:latin typeface="+mn-lt"/>
                        </a:rPr>
                        <a:t>Search and present SIARD based information with E-ARK access tools</a:t>
                      </a:r>
                      <a:endParaRPr lang="en-US" sz="1200" b="0" i="0" u="none" strike="noStrike" noProof="0" dirty="0">
                        <a:solidFill>
                          <a:srgbClr val="000000"/>
                        </a:solidFill>
                        <a:effectLst/>
                        <a:latin typeface="+mn-lt"/>
                      </a:endParaRPr>
                    </a:p>
                  </a:txBody>
                  <a:tcPr marL="9525" marR="9525" marT="714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smtClean="0">
                          <a:effectLst/>
                        </a:rPr>
                        <a:t> </a:t>
                      </a:r>
                      <a:endParaRPr lang="en-US" sz="900" b="0" i="0" u="none" strike="noStrike" noProof="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r>
              <a:tr h="167164">
                <a:tc>
                  <a:txBody>
                    <a:bodyPr/>
                    <a:lstStyle/>
                    <a:p>
                      <a:pPr algn="l" fontAlgn="t"/>
                      <a:r>
                        <a:rPr lang="en-US" sz="1200" b="0" i="0" u="none" strike="noStrike" noProof="0" dirty="0" smtClean="0">
                          <a:solidFill>
                            <a:srgbClr val="000000"/>
                          </a:solidFill>
                          <a:effectLst/>
                          <a:latin typeface="+mn-lt"/>
                        </a:rPr>
                        <a:t> 7.5  Access information from unstructured files</a:t>
                      </a:r>
                      <a:endParaRPr lang="en-US" sz="1200" b="0" i="0" u="none" strike="noStrike" noProof="0" dirty="0">
                        <a:solidFill>
                          <a:srgbClr val="000000"/>
                        </a:solidFill>
                        <a:effectLst/>
                        <a:latin typeface="+mn-lt"/>
                      </a:endParaRPr>
                    </a:p>
                  </a:txBody>
                  <a:tcPr marL="9525" marR="9525" marT="7144"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tc>
                  <a:txBody>
                    <a:bodyPr/>
                    <a:lstStyle/>
                    <a:p>
                      <a:pPr algn="l" fontAlgn="b"/>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c>
                  <a:txBody>
                    <a:bodyPr/>
                    <a:lstStyle/>
                    <a:p>
                      <a:pPr algn="l" fontAlgn="b"/>
                      <a:r>
                        <a:rPr lang="en-US" sz="900" u="none" strike="noStrike" noProof="0" dirty="0" smtClean="0">
                          <a:effectLst/>
                        </a:rPr>
                        <a:t> </a:t>
                      </a:r>
                      <a:endParaRPr lang="en-US" sz="900" b="0" i="0" u="none" strike="noStrike" noProof="0" dirty="0">
                        <a:solidFill>
                          <a:srgbClr val="000000"/>
                        </a:solidFill>
                        <a:effectLst/>
                        <a:latin typeface="Calibri"/>
                      </a:endParaRPr>
                    </a:p>
                  </a:txBody>
                  <a:tcPr marL="4938" marR="4938" marT="370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F1F5"/>
                    </a:solidFill>
                  </a:tcPr>
                </a:tc>
              </a:tr>
            </a:tbl>
          </a:graphicData>
        </a:graphic>
      </p:graphicFrame>
      <p:sp>
        <p:nvSpPr>
          <p:cNvPr id="8" name="Jobbra nyíl 7">
            <a:hlinkClick r:id="" action="ppaction://hlinkshowjump?jump=previousslide"/>
          </p:cNvPr>
          <p:cNvSpPr/>
          <p:nvPr/>
        </p:nvSpPr>
        <p:spPr>
          <a:xfrm flipH="1">
            <a:off x="7435068" y="7037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9" name="Csoportba foglalás 8"/>
          <p:cNvGrpSpPr/>
          <p:nvPr/>
        </p:nvGrpSpPr>
        <p:grpSpPr>
          <a:xfrm>
            <a:off x="8109418" y="67372"/>
            <a:ext cx="325136" cy="288000"/>
            <a:chOff x="7756336" y="42844"/>
            <a:chExt cx="325136" cy="288000"/>
          </a:xfrm>
        </p:grpSpPr>
        <p:sp>
          <p:nvSpPr>
            <p:cNvPr id="14" name="Folyamatábra: Feldolgozás 1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576356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1870" y="409285"/>
            <a:ext cx="9140308" cy="3219870"/>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Szövegdoboz 11"/>
          <p:cNvSpPr txBox="1"/>
          <p:nvPr/>
        </p:nvSpPr>
        <p:spPr>
          <a:xfrm>
            <a:off x="449" y="41891"/>
            <a:ext cx="716383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Times New Roman"/>
              </a:rPr>
              <a:t>High-level</a:t>
            </a:r>
            <a:r>
              <a:rPr lang="hu-HU" dirty="0" smtClean="0">
                <a:solidFill>
                  <a:srgbClr val="000000"/>
                </a:solidFill>
                <a:ea typeface="Times New Roman"/>
              </a:rPr>
              <a:t> </a:t>
            </a:r>
            <a:r>
              <a:rPr lang="hu-HU" dirty="0">
                <a:solidFill>
                  <a:srgbClr val="000000"/>
                </a:solidFill>
                <a:ea typeface="Times New Roman"/>
              </a:rPr>
              <a:t>(business) </a:t>
            </a:r>
            <a:r>
              <a:rPr lang="hu-HU" dirty="0" err="1" smtClean="0">
                <a:solidFill>
                  <a:srgbClr val="000000"/>
                </a:solidFill>
                <a:ea typeface="Times New Roman"/>
              </a:rPr>
              <a:t>use</a:t>
            </a:r>
            <a:r>
              <a:rPr lang="hu-HU" dirty="0" smtClean="0">
                <a:solidFill>
                  <a:srgbClr val="000000"/>
                </a:solidFill>
                <a:ea typeface="Times New Roman"/>
              </a:rPr>
              <a:t> </a:t>
            </a:r>
            <a:r>
              <a:rPr lang="hu-HU" dirty="0" err="1" smtClean="0">
                <a:solidFill>
                  <a:srgbClr val="000000"/>
                </a:solidFill>
                <a:ea typeface="Times New Roman"/>
              </a:rPr>
              <a:t>case</a:t>
            </a:r>
            <a:r>
              <a:rPr lang="hu-HU" dirty="0" smtClean="0">
                <a:solidFill>
                  <a:srgbClr val="000000"/>
                </a:solidFill>
                <a:ea typeface="Times New Roman"/>
              </a:rPr>
              <a:t> </a:t>
            </a:r>
            <a:r>
              <a:rPr lang="hu-HU" dirty="0" err="1" smtClean="0">
                <a:solidFill>
                  <a:srgbClr val="000000"/>
                </a:solidFill>
                <a:ea typeface="Times New Roman"/>
              </a:rPr>
              <a:t>scenarios</a:t>
            </a:r>
            <a:r>
              <a:rPr lang="hu-HU" dirty="0" smtClean="0">
                <a:solidFill>
                  <a:srgbClr val="000000"/>
                </a:solidFill>
                <a:ea typeface="Times New Roman"/>
              </a:rPr>
              <a:t> </a:t>
            </a:r>
            <a:r>
              <a:rPr lang="hu-HU" dirty="0" err="1" smtClean="0">
                <a:solidFill>
                  <a:srgbClr val="000000"/>
                </a:solidFill>
                <a:ea typeface="Times New Roman"/>
              </a:rPr>
              <a:t>supported</a:t>
            </a:r>
            <a:r>
              <a:rPr lang="hu-HU" dirty="0" smtClean="0">
                <a:solidFill>
                  <a:srgbClr val="000000"/>
                </a:solidFill>
                <a:ea typeface="Times New Roman"/>
              </a:rPr>
              <a:t> </a:t>
            </a:r>
            <a:r>
              <a:rPr lang="hu-HU" dirty="0" err="1" smtClean="0">
                <a:solidFill>
                  <a:srgbClr val="000000"/>
                </a:solidFill>
                <a:ea typeface="Times New Roman"/>
              </a:rPr>
              <a:t>by</a:t>
            </a:r>
            <a:r>
              <a:rPr lang="hu-HU" dirty="0" smtClean="0">
                <a:solidFill>
                  <a:srgbClr val="000000"/>
                </a:solidFill>
                <a:ea typeface="Times New Roman"/>
              </a:rPr>
              <a:t> E-ARK</a:t>
            </a:r>
            <a:endParaRPr lang="en-US" dirty="0">
              <a:effectLst/>
              <a:ea typeface="Times New Roman"/>
            </a:endParaRPr>
          </a:p>
        </p:txBody>
      </p:sp>
      <p:sp>
        <p:nvSpPr>
          <p:cNvPr id="161" name="Jobbra nyíl 160">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2" name="Csoportba foglalás 101"/>
          <p:cNvGrpSpPr/>
          <p:nvPr/>
        </p:nvGrpSpPr>
        <p:grpSpPr>
          <a:xfrm>
            <a:off x="90252" y="627534"/>
            <a:ext cx="1002993" cy="625695"/>
            <a:chOff x="2843942" y="324981"/>
            <a:chExt cx="1002993" cy="625695"/>
          </a:xfrm>
        </p:grpSpPr>
        <p:pic>
          <p:nvPicPr>
            <p:cNvPr id="103" name="Kép 102"/>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843942" y="324981"/>
              <a:ext cx="900000" cy="534857"/>
            </a:xfrm>
            <a:prstGeom prst="rect">
              <a:avLst/>
            </a:prstGeom>
            <a:noFill/>
            <a:ln w="6350">
              <a:solidFill>
                <a:schemeClr val="accent5">
                  <a:lumMod val="50000"/>
                </a:schemeClr>
              </a:solidFill>
            </a:ln>
            <a:effectLst/>
          </p:spPr>
        </p:pic>
        <p:sp>
          <p:nvSpPr>
            <p:cNvPr id="108" name="Szövegdoboz 3"/>
            <p:cNvSpPr txBox="1"/>
            <p:nvPr/>
          </p:nvSpPr>
          <p:spPr>
            <a:xfrm>
              <a:off x="3447610" y="688101"/>
              <a:ext cx="399325" cy="26257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dirty="0" smtClean="0">
                  <a:ln w="3175">
                    <a:solidFill>
                      <a:schemeClr val="bg1"/>
                    </a:solidFill>
                  </a:ln>
                  <a:solidFill>
                    <a:srgbClr val="960000"/>
                  </a:solidFill>
                  <a:effectLst/>
                  <a:ea typeface="Calibri"/>
                  <a:cs typeface="Times New Roman"/>
                </a:rPr>
                <a:t>DB</a:t>
              </a:r>
              <a:endParaRPr lang="en-US" sz="1200" b="1" dirty="0" smtClean="0">
                <a:ln w="3175">
                  <a:solidFill>
                    <a:schemeClr val="bg1"/>
                  </a:solidFill>
                </a:ln>
                <a:effectLst/>
                <a:ea typeface="Calibri"/>
                <a:cs typeface="Times New Roman"/>
              </a:endParaRPr>
            </a:p>
            <a:p>
              <a:pPr>
                <a:lnSpc>
                  <a:spcPct val="115000"/>
                </a:lnSpc>
                <a:spcAft>
                  <a:spcPts val="1000"/>
                </a:spcAft>
              </a:pPr>
              <a:r>
                <a:rPr lang="en-US" sz="1200" b="1" dirty="0" smtClean="0">
                  <a:ln w="3175">
                    <a:solidFill>
                      <a:schemeClr val="bg1"/>
                    </a:solidFill>
                  </a:ln>
                  <a:solidFill>
                    <a:srgbClr val="960000"/>
                  </a:solidFill>
                  <a:effectLst/>
                  <a:ea typeface="Calibri"/>
                  <a:cs typeface="Times New Roman"/>
                </a:rPr>
                <a:t> </a:t>
              </a:r>
              <a:endParaRPr lang="en-US" sz="1200" b="1" dirty="0">
                <a:ln w="3175">
                  <a:solidFill>
                    <a:schemeClr val="bg1"/>
                  </a:solidFill>
                </a:ln>
                <a:effectLst/>
                <a:ea typeface="Calibri"/>
                <a:cs typeface="Times New Roman"/>
              </a:endParaRPr>
            </a:p>
          </p:txBody>
        </p:sp>
      </p:grpSp>
      <p:grpSp>
        <p:nvGrpSpPr>
          <p:cNvPr id="109" name="Csoportba foglalás 108"/>
          <p:cNvGrpSpPr/>
          <p:nvPr/>
        </p:nvGrpSpPr>
        <p:grpSpPr>
          <a:xfrm>
            <a:off x="90252" y="2728403"/>
            <a:ext cx="1017080" cy="563427"/>
            <a:chOff x="4765584" y="2261176"/>
            <a:chExt cx="1017080" cy="563427"/>
          </a:xfrm>
        </p:grpSpPr>
        <p:sp>
          <p:nvSpPr>
            <p:cNvPr id="110" name="Téglalap 109"/>
            <p:cNvSpPr/>
            <p:nvPr/>
          </p:nvSpPr>
          <p:spPr>
            <a:xfrm>
              <a:off x="4765584" y="2261176"/>
              <a:ext cx="9000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24" name="Kép 123"/>
            <p:cNvPicPr preferRelativeResize="0">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4773895" y="2273028"/>
              <a:ext cx="874532" cy="445198"/>
            </a:xfrm>
            <a:prstGeom prst="rect">
              <a:avLst/>
            </a:prstGeom>
          </p:spPr>
        </p:pic>
        <p:sp>
          <p:nvSpPr>
            <p:cNvPr id="128" name="Szövegdoboz 11"/>
            <p:cNvSpPr txBox="1"/>
            <p:nvPr/>
          </p:nvSpPr>
          <p:spPr>
            <a:xfrm>
              <a:off x="5267227" y="2640404"/>
              <a:ext cx="515437" cy="18419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nSpc>
                  <a:spcPct val="115000"/>
                </a:lnSpc>
                <a:spcAft>
                  <a:spcPts val="1000"/>
                </a:spcAft>
              </a:pPr>
              <a:r>
                <a:rPr lang="en-US" sz="1200" b="1" smtClean="0">
                  <a:ln w="3175">
                    <a:solidFill>
                      <a:schemeClr val="bg1"/>
                    </a:solidFill>
                  </a:ln>
                  <a:solidFill>
                    <a:srgbClr val="960000"/>
                  </a:solidFill>
                  <a:effectLst/>
                  <a:ea typeface="Calibri"/>
                </a:rPr>
                <a:t>GML</a:t>
              </a:r>
              <a:endParaRPr lang="en-US" sz="1200" b="1">
                <a:ln w="3175">
                  <a:solidFill>
                    <a:schemeClr val="bg1"/>
                  </a:solidFill>
                </a:ln>
                <a:effectLst/>
                <a:latin typeface="Times New Roman"/>
                <a:ea typeface="Times New Roman"/>
              </a:endParaRPr>
            </a:p>
          </p:txBody>
        </p:sp>
      </p:grpSp>
      <p:grpSp>
        <p:nvGrpSpPr>
          <p:cNvPr id="129" name="Csoportba foglalás 128"/>
          <p:cNvGrpSpPr/>
          <p:nvPr/>
        </p:nvGrpSpPr>
        <p:grpSpPr>
          <a:xfrm>
            <a:off x="81626" y="2152237"/>
            <a:ext cx="1018926" cy="419513"/>
            <a:chOff x="4260292" y="1765418"/>
            <a:chExt cx="1018926" cy="419513"/>
          </a:xfrm>
        </p:grpSpPr>
        <p:sp>
          <p:nvSpPr>
            <p:cNvPr id="130" name="Téglalap 129"/>
            <p:cNvSpPr/>
            <p:nvPr/>
          </p:nvSpPr>
          <p:spPr>
            <a:xfrm>
              <a:off x="4260292" y="1765418"/>
              <a:ext cx="900000"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131" name="Kép 130"/>
            <p:cNvPicPr preferRelativeResize="0">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sp>
          <p:nvSpPr>
            <p:cNvPr id="132" name="Szövegdoboz 11"/>
            <p:cNvSpPr txBox="1"/>
            <p:nvPr/>
          </p:nvSpPr>
          <p:spPr>
            <a:xfrm>
              <a:off x="4702257" y="2000786"/>
              <a:ext cx="576961" cy="18414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smtClean="0">
                  <a:ln w="3175">
                    <a:solidFill>
                      <a:schemeClr val="bg1"/>
                    </a:solidFill>
                  </a:ln>
                  <a:solidFill>
                    <a:srgbClr val="960000"/>
                  </a:solidFill>
                  <a:effectLst/>
                  <a:ea typeface="Calibri"/>
                </a:rPr>
                <a:t>FILES</a:t>
              </a:r>
              <a:endParaRPr lang="en-US" sz="1200" b="1" smtClean="0">
                <a:ln w="3175">
                  <a:solidFill>
                    <a:schemeClr val="bg1"/>
                  </a:solidFill>
                </a:ln>
                <a:effectLst/>
                <a:ea typeface="Times New Roman"/>
              </a:endParaRPr>
            </a:p>
            <a:p>
              <a:pPr algn="ctr">
                <a:lnSpc>
                  <a:spcPct val="115000"/>
                </a:lnSpc>
                <a:spcAft>
                  <a:spcPts val="1000"/>
                </a:spcAft>
              </a:pPr>
              <a:r>
                <a:rPr lang="en-US" sz="1200" b="1" smtClean="0">
                  <a:ln w="3175">
                    <a:solidFill>
                      <a:schemeClr val="bg1"/>
                    </a:solidFill>
                  </a:ln>
                  <a:solidFill>
                    <a:srgbClr val="960000"/>
                  </a:solidFill>
                  <a:effectLst/>
                  <a:ea typeface="Times New Roman"/>
                </a:rPr>
                <a:t> </a:t>
              </a:r>
              <a:endParaRPr lang="en-US" sz="1200" b="1">
                <a:ln w="3175">
                  <a:solidFill>
                    <a:schemeClr val="bg1"/>
                  </a:solidFill>
                </a:ln>
                <a:effectLst/>
                <a:ea typeface="Times New Roman"/>
              </a:endParaRPr>
            </a:p>
          </p:txBody>
        </p:sp>
      </p:grpSp>
      <p:grpSp>
        <p:nvGrpSpPr>
          <p:cNvPr id="133" name="Csoportba foglalás 132"/>
          <p:cNvGrpSpPr/>
          <p:nvPr/>
        </p:nvGrpSpPr>
        <p:grpSpPr>
          <a:xfrm>
            <a:off x="90252" y="1380662"/>
            <a:ext cx="993163" cy="559367"/>
            <a:chOff x="2847421" y="1007756"/>
            <a:chExt cx="993163" cy="559367"/>
          </a:xfrm>
        </p:grpSpPr>
        <p:pic>
          <p:nvPicPr>
            <p:cNvPr id="134" name="Kép 133"/>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2847421" y="1007756"/>
              <a:ext cx="900000" cy="541535"/>
            </a:xfrm>
            <a:prstGeom prst="rect">
              <a:avLst/>
            </a:prstGeom>
            <a:ln w="6350">
              <a:solidFill>
                <a:schemeClr val="accent5">
                  <a:lumMod val="50000"/>
                </a:schemeClr>
              </a:solidFill>
            </a:ln>
          </p:spPr>
        </p:pic>
        <p:pic>
          <p:nvPicPr>
            <p:cNvPr id="135" name="Kép 134"/>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890174" y="1326056"/>
              <a:ext cx="705341" cy="218008"/>
            </a:xfrm>
            <a:prstGeom prst="rect">
              <a:avLst/>
            </a:prstGeom>
          </p:spPr>
        </p:pic>
        <p:sp>
          <p:nvSpPr>
            <p:cNvPr id="136" name="Szövegdoboz 11"/>
            <p:cNvSpPr txBox="1"/>
            <p:nvPr/>
          </p:nvSpPr>
          <p:spPr>
            <a:xfrm>
              <a:off x="3263170" y="1382555"/>
              <a:ext cx="577414" cy="18456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smtClean="0">
                  <a:ln w="3175">
                    <a:solidFill>
                      <a:schemeClr val="bg1"/>
                    </a:solidFill>
                  </a:ln>
                  <a:solidFill>
                    <a:srgbClr val="960000"/>
                  </a:solidFill>
                  <a:effectLst/>
                  <a:ea typeface="Calibri"/>
                </a:rPr>
                <a:t>ERMS</a:t>
              </a:r>
              <a:endParaRPr lang="en-US" sz="1200" b="1">
                <a:ln w="3175">
                  <a:solidFill>
                    <a:schemeClr val="bg1"/>
                  </a:solidFill>
                </a:ln>
                <a:effectLst/>
                <a:latin typeface="Times New Roman"/>
                <a:ea typeface="Times New Roman"/>
              </a:endParaRPr>
            </a:p>
          </p:txBody>
        </p:sp>
      </p:grpSp>
      <p:pic>
        <p:nvPicPr>
          <p:cNvPr id="137" name="Kép 136"/>
          <p:cNvPicPr preferRelativeResize="0">
            <a:picLocks noChangeAspect="1"/>
          </p:cNvPicPr>
          <p:nvPr/>
        </p:nvPicPr>
        <p:blipFill>
          <a:blip r:embed="rId9">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4093822" y="1212224"/>
            <a:ext cx="284802" cy="540000"/>
          </a:xfrm>
          <a:prstGeom prst="rect">
            <a:avLst/>
          </a:prstGeom>
        </p:spPr>
      </p:pic>
      <p:sp>
        <p:nvSpPr>
          <p:cNvPr id="138" name="Szövegdoboz 11"/>
          <p:cNvSpPr txBox="1"/>
          <p:nvPr/>
        </p:nvSpPr>
        <p:spPr>
          <a:xfrm>
            <a:off x="3851920" y="1701568"/>
            <a:ext cx="792591" cy="37157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1000"/>
              </a:spcAft>
            </a:pPr>
            <a:r>
              <a:rPr lang="en-US" sz="1000" dirty="0" smtClean="0">
                <a:solidFill>
                  <a:srgbClr val="000000"/>
                </a:solidFill>
                <a:effectLst/>
                <a:ea typeface="Calibri"/>
              </a:rPr>
              <a:t>PRODUCER</a:t>
            </a:r>
            <a:r>
              <a:rPr lang="hu-HU" sz="1000" dirty="0" smtClean="0">
                <a:solidFill>
                  <a:srgbClr val="000000"/>
                </a:solidFill>
                <a:latin typeface="Times New Roman"/>
                <a:ea typeface="Times New Roman"/>
              </a:rPr>
              <a:t>ARCHIVE</a:t>
            </a:r>
            <a:endParaRPr lang="en-US" sz="1000" dirty="0" smtClean="0">
              <a:effectLst/>
              <a:latin typeface="Times New Roman"/>
              <a:ea typeface="Times New Roman"/>
            </a:endParaRPr>
          </a:p>
          <a:p>
            <a:pPr algn="ctr">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grpSp>
        <p:nvGrpSpPr>
          <p:cNvPr id="140" name="Csoportba foglalás 139"/>
          <p:cNvGrpSpPr/>
          <p:nvPr/>
        </p:nvGrpSpPr>
        <p:grpSpPr>
          <a:xfrm>
            <a:off x="1308098" y="1419622"/>
            <a:ext cx="2183782" cy="452098"/>
            <a:chOff x="1478147" y="1653819"/>
            <a:chExt cx="1454844" cy="551489"/>
          </a:xfrm>
        </p:grpSpPr>
        <p:sp>
          <p:nvSpPr>
            <p:cNvPr id="141" name="Ellipszis 140"/>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2" name="Szövegdoboz 11"/>
            <p:cNvSpPr txBox="1"/>
            <p:nvPr/>
          </p:nvSpPr>
          <p:spPr>
            <a:xfrm>
              <a:off x="1592585" y="1653819"/>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latin typeface="Times New Roman"/>
                  <a:ea typeface="Times New Roman"/>
                </a:rPr>
                <a:t>Extract</a:t>
              </a:r>
              <a:r>
                <a:rPr lang="hu-HU" sz="1100" dirty="0">
                  <a:latin typeface="Times New Roman"/>
                  <a:ea typeface="Times New Roman"/>
                </a:rPr>
                <a:t> and Ingest</a:t>
              </a:r>
              <a:r>
                <a:rPr lang="en-US" sz="1100" dirty="0" smtClean="0">
                  <a:latin typeface="Times New Roman"/>
                  <a:ea typeface="Times New Roman"/>
                </a:rPr>
                <a:t> ERMS records based on MoReq2010</a:t>
              </a:r>
              <a:endParaRPr lang="en-US" sz="1100" dirty="0">
                <a:latin typeface="Times New Roman"/>
                <a:ea typeface="Times New Roman"/>
              </a:endParaRPr>
            </a:p>
          </p:txBody>
        </p:sp>
      </p:grpSp>
      <p:grpSp>
        <p:nvGrpSpPr>
          <p:cNvPr id="156" name="Csoportba foglalás 155"/>
          <p:cNvGrpSpPr/>
          <p:nvPr/>
        </p:nvGrpSpPr>
        <p:grpSpPr>
          <a:xfrm>
            <a:off x="1259632" y="627534"/>
            <a:ext cx="2183782" cy="432801"/>
            <a:chOff x="1478147" y="1653694"/>
            <a:chExt cx="1454844" cy="551614"/>
          </a:xfrm>
        </p:grpSpPr>
        <p:sp>
          <p:nvSpPr>
            <p:cNvPr id="157" name="Ellipszis 15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58" name="Szövegdoboz 11"/>
            <p:cNvSpPr txBox="1"/>
            <p:nvPr/>
          </p:nvSpPr>
          <p:spPr>
            <a:xfrm>
              <a:off x="1592585" y="1653694"/>
              <a:ext cx="123672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latin typeface="Times New Roman"/>
                  <a:ea typeface="Times New Roman"/>
                </a:rPr>
                <a:t>Extract</a:t>
              </a:r>
              <a:r>
                <a:rPr lang="hu-HU" sz="1100" dirty="0" smtClean="0">
                  <a:latin typeface="Times New Roman"/>
                  <a:ea typeface="Times New Roman"/>
                </a:rPr>
                <a:t> and Ingest</a:t>
              </a:r>
              <a:r>
                <a:rPr lang="en-US" sz="1100" dirty="0" smtClean="0">
                  <a:latin typeface="Times New Roman"/>
                  <a:ea typeface="Times New Roman"/>
                </a:rPr>
                <a:t> Relational DB based on SIARD</a:t>
              </a:r>
              <a:endParaRPr lang="en-US" sz="1100" dirty="0">
                <a:latin typeface="Times New Roman"/>
                <a:ea typeface="Times New Roman"/>
              </a:endParaRPr>
            </a:p>
          </p:txBody>
        </p:sp>
      </p:grpSp>
      <p:grpSp>
        <p:nvGrpSpPr>
          <p:cNvPr id="162" name="Csoportba foglalás 161"/>
          <p:cNvGrpSpPr/>
          <p:nvPr/>
        </p:nvGrpSpPr>
        <p:grpSpPr>
          <a:xfrm>
            <a:off x="1308098" y="2123828"/>
            <a:ext cx="2183782" cy="447922"/>
            <a:chOff x="1478147" y="1634421"/>
            <a:chExt cx="1454844" cy="570887"/>
          </a:xfrm>
        </p:grpSpPr>
        <p:sp>
          <p:nvSpPr>
            <p:cNvPr id="166" name="Ellipszis 165"/>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7" name="Szövegdoboz 11"/>
            <p:cNvSpPr txBox="1"/>
            <p:nvPr/>
          </p:nvSpPr>
          <p:spPr>
            <a:xfrm>
              <a:off x="1592585" y="1634421"/>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latin typeface="Times New Roman"/>
                  <a:ea typeface="Times New Roman"/>
                </a:rPr>
                <a:t>Extract</a:t>
              </a:r>
              <a:r>
                <a:rPr lang="hu-HU" sz="1100" dirty="0">
                  <a:latin typeface="Times New Roman"/>
                  <a:ea typeface="Times New Roman"/>
                </a:rPr>
                <a:t> and Ingest</a:t>
              </a:r>
              <a:r>
                <a:rPr lang="en-US" sz="1100" dirty="0" smtClean="0">
                  <a:ea typeface="Times New Roman"/>
                </a:rPr>
                <a:t> files from simple file-system</a:t>
              </a:r>
              <a:endParaRPr lang="en-US" sz="1100" dirty="0">
                <a:latin typeface="Times New Roman"/>
                <a:ea typeface="Times New Roman"/>
              </a:endParaRPr>
            </a:p>
          </p:txBody>
        </p:sp>
      </p:grpSp>
      <p:grpSp>
        <p:nvGrpSpPr>
          <p:cNvPr id="168" name="Csoportba foglalás 167"/>
          <p:cNvGrpSpPr/>
          <p:nvPr/>
        </p:nvGrpSpPr>
        <p:grpSpPr>
          <a:xfrm>
            <a:off x="1308098" y="2897986"/>
            <a:ext cx="2183782" cy="465852"/>
            <a:chOff x="1478147" y="1654714"/>
            <a:chExt cx="1454844" cy="550594"/>
          </a:xfrm>
        </p:grpSpPr>
        <p:sp>
          <p:nvSpPr>
            <p:cNvPr id="169" name="Ellipszis 168"/>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70" name="Szövegdoboz 11"/>
            <p:cNvSpPr txBox="1"/>
            <p:nvPr/>
          </p:nvSpPr>
          <p:spPr>
            <a:xfrm>
              <a:off x="1559118" y="1680366"/>
              <a:ext cx="1340406"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err="1" smtClean="0">
                  <a:latin typeface="Times New Roman"/>
                  <a:ea typeface="Times New Roman"/>
                </a:rPr>
                <a:t>Extrac</a:t>
              </a:r>
              <a:r>
                <a:rPr lang="hu-HU" sz="1100" dirty="0">
                  <a:latin typeface="Times New Roman"/>
                  <a:ea typeface="Times New Roman"/>
                </a:rPr>
                <a:t> and Ingest</a:t>
              </a:r>
              <a:r>
                <a:rPr lang="en-US" sz="1100" dirty="0" smtClean="0">
                  <a:latin typeface="Times New Roman"/>
                  <a:ea typeface="Times New Roman"/>
                </a:rPr>
                <a:t>t </a:t>
              </a:r>
              <a:r>
                <a:rPr lang="en-US" sz="1100" dirty="0" smtClean="0">
                  <a:ea typeface="Times New Roman"/>
                </a:rPr>
                <a:t>files from simple file-system - GML</a:t>
              </a:r>
              <a:endParaRPr lang="en-US" sz="1100" dirty="0">
                <a:latin typeface="Times New Roman"/>
                <a:ea typeface="Times New Roman"/>
              </a:endParaRPr>
            </a:p>
          </p:txBody>
        </p:sp>
      </p:grpSp>
      <p:cxnSp>
        <p:nvCxnSpPr>
          <p:cNvPr id="171" name="Egyenes összekötő 170"/>
          <p:cNvCxnSpPr>
            <a:stCxn id="103" idx="3"/>
            <a:endCxn id="157" idx="2"/>
          </p:cNvCxnSpPr>
          <p:nvPr/>
        </p:nvCxnSpPr>
        <p:spPr>
          <a:xfrm flipV="1">
            <a:off x="990252" y="844335"/>
            <a:ext cx="269380" cy="50628"/>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2" name="Egyenes összekötő 171"/>
          <p:cNvCxnSpPr>
            <a:stCxn id="134" idx="3"/>
            <a:endCxn id="141" idx="2"/>
          </p:cNvCxnSpPr>
          <p:nvPr/>
        </p:nvCxnSpPr>
        <p:spPr>
          <a:xfrm flipV="1">
            <a:off x="990252" y="1646038"/>
            <a:ext cx="317846" cy="5392"/>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a:stCxn id="130" idx="3"/>
            <a:endCxn id="166" idx="2"/>
          </p:cNvCxnSpPr>
          <p:nvPr/>
        </p:nvCxnSpPr>
        <p:spPr>
          <a:xfrm>
            <a:off x="981626" y="2354435"/>
            <a:ext cx="326472" cy="1315"/>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4" name="Egyenes összekötő 173"/>
          <p:cNvCxnSpPr>
            <a:stCxn id="110" idx="3"/>
            <a:endCxn id="169" idx="2"/>
          </p:cNvCxnSpPr>
          <p:nvPr/>
        </p:nvCxnSpPr>
        <p:spPr>
          <a:xfrm>
            <a:off x="990252" y="3002702"/>
            <a:ext cx="317846" cy="12821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6" name="Egyenes összekötő nyíllal 175"/>
          <p:cNvCxnSpPr>
            <a:endCxn id="157" idx="6"/>
          </p:cNvCxnSpPr>
          <p:nvPr/>
        </p:nvCxnSpPr>
        <p:spPr>
          <a:xfrm flipH="1" flipV="1">
            <a:off x="3443414" y="844335"/>
            <a:ext cx="624530" cy="57602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79" name="Egyenes összekötő nyíllal 178"/>
          <p:cNvCxnSpPr>
            <a:endCxn id="141" idx="6"/>
          </p:cNvCxnSpPr>
          <p:nvPr/>
        </p:nvCxnSpPr>
        <p:spPr>
          <a:xfrm flipH="1">
            <a:off x="3491880" y="1420356"/>
            <a:ext cx="576064" cy="225682"/>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82" name="Egyenes összekötő nyíllal 181"/>
          <p:cNvCxnSpPr>
            <a:endCxn id="166" idx="6"/>
          </p:cNvCxnSpPr>
          <p:nvPr/>
        </p:nvCxnSpPr>
        <p:spPr>
          <a:xfrm flipH="1">
            <a:off x="3491880" y="1420356"/>
            <a:ext cx="576064" cy="935394"/>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87" name="Egyenes összekötő nyíllal 186"/>
          <p:cNvCxnSpPr>
            <a:endCxn id="169" idx="6"/>
          </p:cNvCxnSpPr>
          <p:nvPr/>
        </p:nvCxnSpPr>
        <p:spPr>
          <a:xfrm flipH="1">
            <a:off x="3491880" y="1420356"/>
            <a:ext cx="576064" cy="1710556"/>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247" name="Csoportba foglalás 246"/>
          <p:cNvGrpSpPr/>
          <p:nvPr/>
        </p:nvGrpSpPr>
        <p:grpSpPr>
          <a:xfrm>
            <a:off x="3886237" y="3935373"/>
            <a:ext cx="1909899" cy="940633"/>
            <a:chOff x="4355976" y="4149080"/>
            <a:chExt cx="1909899" cy="1254176"/>
          </a:xfrm>
        </p:grpSpPr>
        <p:sp>
          <p:nvSpPr>
            <p:cNvPr id="248" name="Téglalap 247"/>
            <p:cNvSpPr/>
            <p:nvPr/>
          </p:nvSpPr>
          <p:spPr>
            <a:xfrm>
              <a:off x="4355976" y="4149080"/>
              <a:ext cx="1909899" cy="1224136"/>
            </a:xfrm>
            <a:prstGeom prst="rect">
              <a:avLst/>
            </a:prstGeom>
            <a:solidFill>
              <a:srgbClr val="0DB39F"/>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Lekerekített téglalap 248"/>
            <p:cNvSpPr/>
            <p:nvPr/>
          </p:nvSpPr>
          <p:spPr>
            <a:xfrm>
              <a:off x="4434842" y="4218720"/>
              <a:ext cx="1001253" cy="394915"/>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Data Management</a:t>
              </a:r>
              <a:endParaRPr lang="en-US" sz="1000">
                <a:solidFill>
                  <a:schemeClr val="tx1"/>
                </a:solidFill>
              </a:endParaRPr>
            </a:p>
          </p:txBody>
        </p:sp>
        <p:sp>
          <p:nvSpPr>
            <p:cNvPr id="250" name="Lekerekített téglalap 249"/>
            <p:cNvSpPr/>
            <p:nvPr/>
          </p:nvSpPr>
          <p:spPr>
            <a:xfrm>
              <a:off x="4434843" y="4685642"/>
              <a:ext cx="1001253" cy="288032"/>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Archival Storage</a:t>
              </a:r>
              <a:endParaRPr lang="en-US" sz="1000">
                <a:solidFill>
                  <a:schemeClr val="tx1"/>
                </a:solidFill>
              </a:endParaRPr>
            </a:p>
          </p:txBody>
        </p:sp>
        <p:sp>
          <p:nvSpPr>
            <p:cNvPr id="251" name="Lekerekített téglalap 250"/>
            <p:cNvSpPr/>
            <p:nvPr/>
          </p:nvSpPr>
          <p:spPr>
            <a:xfrm>
              <a:off x="4434843" y="5045682"/>
              <a:ext cx="1001253" cy="288032"/>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Preservastion</a:t>
              </a:r>
              <a:endParaRPr lang="en-US" sz="1000">
                <a:solidFill>
                  <a:schemeClr val="tx1"/>
                </a:solidFill>
              </a:endParaRPr>
            </a:p>
          </p:txBody>
        </p:sp>
        <p:grpSp>
          <p:nvGrpSpPr>
            <p:cNvPr id="252" name="Csoportba foglalás 251"/>
            <p:cNvGrpSpPr/>
            <p:nvPr/>
          </p:nvGrpSpPr>
          <p:grpSpPr>
            <a:xfrm>
              <a:off x="5652120" y="4968032"/>
              <a:ext cx="427915" cy="435224"/>
              <a:chOff x="1049652" y="3319488"/>
              <a:chExt cx="535758" cy="476593"/>
            </a:xfrm>
          </p:grpSpPr>
          <p:sp>
            <p:nvSpPr>
              <p:cNvPr id="254" name="Folyamatábra: Mágneslemez 253"/>
              <p:cNvSpPr/>
              <p:nvPr/>
            </p:nvSpPr>
            <p:spPr>
              <a:xfrm>
                <a:off x="1069486" y="3319488"/>
                <a:ext cx="484891" cy="388918"/>
              </a:xfrm>
              <a:prstGeom prst="flowChartMagneticDisk">
                <a:avLst/>
              </a:prstGeom>
              <a:solidFill>
                <a:schemeClr val="accent5">
                  <a:lumMod val="40000"/>
                  <a:lumOff val="6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en-US" sz="1200">
                  <a:solidFill>
                    <a:schemeClr val="tx1"/>
                  </a:solidFill>
                </a:endParaRPr>
              </a:p>
            </p:txBody>
          </p:sp>
          <p:sp>
            <p:nvSpPr>
              <p:cNvPr id="255" name="Szövegdoboz 254"/>
              <p:cNvSpPr txBox="1"/>
              <p:nvPr/>
            </p:nvSpPr>
            <p:spPr>
              <a:xfrm>
                <a:off x="1049652" y="3399135"/>
                <a:ext cx="535758" cy="396946"/>
              </a:xfrm>
              <a:prstGeom prst="rect">
                <a:avLst/>
              </a:prstGeom>
              <a:noFill/>
            </p:spPr>
            <p:txBody>
              <a:bodyPr wrap="square" rtlCol="0">
                <a:spAutoFit/>
              </a:bodyPr>
              <a:lstStyle/>
              <a:p>
                <a:pPr algn="ctr">
                  <a:lnSpc>
                    <a:spcPts val="1400"/>
                  </a:lnSpc>
                </a:pPr>
                <a:r>
                  <a:rPr lang="en-US" sz="1400" smtClean="0"/>
                  <a:t>AIP</a:t>
                </a:r>
                <a:endParaRPr lang="en-US" sz="1400"/>
              </a:p>
            </p:txBody>
          </p:sp>
        </p:grpSp>
        <p:sp>
          <p:nvSpPr>
            <p:cNvPr id="253" name="Szövegdoboz 252"/>
            <p:cNvSpPr txBox="1"/>
            <p:nvPr/>
          </p:nvSpPr>
          <p:spPr>
            <a:xfrm>
              <a:off x="5436096" y="4181587"/>
              <a:ext cx="829779" cy="615553"/>
            </a:xfrm>
            <a:prstGeom prst="rect">
              <a:avLst/>
            </a:prstGeom>
            <a:noFill/>
          </p:spPr>
          <p:txBody>
            <a:bodyPr wrap="square" lIns="36000" rIns="36000" rtlCol="0">
              <a:spAutoFit/>
            </a:bodyPr>
            <a:lstStyle/>
            <a:p>
              <a:pPr algn="ctr"/>
              <a:r>
                <a:rPr lang="en-US" sz="1200" b="1" dirty="0" smtClean="0">
                  <a:solidFill>
                    <a:schemeClr val="tx1">
                      <a:lumMod val="75000"/>
                      <a:lumOff val="25000"/>
                    </a:schemeClr>
                  </a:solidFill>
                </a:rPr>
                <a:t>Archival Repository</a:t>
              </a:r>
              <a:endParaRPr lang="en-US" sz="1200" b="1" dirty="0">
                <a:solidFill>
                  <a:schemeClr val="tx1">
                    <a:lumMod val="75000"/>
                    <a:lumOff val="25000"/>
                  </a:schemeClr>
                </a:solidFill>
              </a:endParaRPr>
            </a:p>
          </p:txBody>
        </p:sp>
      </p:grpSp>
      <p:sp>
        <p:nvSpPr>
          <p:cNvPr id="257" name="Folyamatábra: Bekötés 256"/>
          <p:cNvSpPr>
            <a:spLocks noChangeAspect="1"/>
          </p:cNvSpPr>
          <p:nvPr/>
        </p:nvSpPr>
        <p:spPr>
          <a:xfrm>
            <a:off x="323528" y="4270815"/>
            <a:ext cx="252000" cy="252000"/>
          </a:xfrm>
          <a:prstGeom prst="flowChartConnector">
            <a:avLst/>
          </a:prstGeom>
          <a:solidFill>
            <a:srgbClr val="FFFF99">
              <a:alpha val="80000"/>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8" name="Egyenes összekötő nyíllal 257"/>
          <p:cNvCxnSpPr>
            <a:stCxn id="257" idx="6"/>
            <a:endCxn id="271" idx="1"/>
          </p:cNvCxnSpPr>
          <p:nvPr/>
        </p:nvCxnSpPr>
        <p:spPr>
          <a:xfrm flipV="1">
            <a:off x="575528" y="4394584"/>
            <a:ext cx="180048" cy="2231"/>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Egyenes összekötő nyíllal 259"/>
          <p:cNvCxnSpPr>
            <a:stCxn id="281" idx="3"/>
            <a:endCxn id="248" idx="1"/>
          </p:cNvCxnSpPr>
          <p:nvPr/>
        </p:nvCxnSpPr>
        <p:spPr>
          <a:xfrm flipV="1">
            <a:off x="3491880" y="4394425"/>
            <a:ext cx="394357" cy="159"/>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Egyenes összekötő nyíllal 260"/>
          <p:cNvCxnSpPr>
            <a:stCxn id="248" idx="3"/>
          </p:cNvCxnSpPr>
          <p:nvPr/>
        </p:nvCxnSpPr>
        <p:spPr>
          <a:xfrm>
            <a:off x="5796136" y="4394425"/>
            <a:ext cx="917258" cy="0"/>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2" name="Folyamatábra: Bekötés 261"/>
          <p:cNvSpPr>
            <a:spLocks noChangeAspect="1"/>
          </p:cNvSpPr>
          <p:nvPr/>
        </p:nvSpPr>
        <p:spPr>
          <a:xfrm>
            <a:off x="8424456" y="4272865"/>
            <a:ext cx="252000" cy="252000"/>
          </a:xfrm>
          <a:prstGeom prst="flowChartConnector">
            <a:avLst/>
          </a:prstGeom>
          <a:solidFill>
            <a:srgbClr val="FF2F2F">
              <a:alpha val="80000"/>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3" name="Csoportba foglalás 262"/>
          <p:cNvGrpSpPr/>
          <p:nvPr/>
        </p:nvGrpSpPr>
        <p:grpSpPr>
          <a:xfrm>
            <a:off x="6444208" y="3987599"/>
            <a:ext cx="1224136" cy="766265"/>
            <a:chOff x="6084168" y="3777561"/>
            <a:chExt cx="1224136" cy="766265"/>
          </a:xfrm>
        </p:grpSpPr>
        <p:sp>
          <p:nvSpPr>
            <p:cNvPr id="264" name="Lekerekített téglalap 263"/>
            <p:cNvSpPr/>
            <p:nvPr/>
          </p:nvSpPr>
          <p:spPr>
            <a:xfrm>
              <a:off x="6084168" y="3825265"/>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65" name="Szövegdoboz 11"/>
            <p:cNvSpPr txBox="1"/>
            <p:nvPr/>
          </p:nvSpPr>
          <p:spPr>
            <a:xfrm>
              <a:off x="6084168" y="3777561"/>
              <a:ext cx="1224136" cy="555991"/>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dirty="0" smtClean="0">
                  <a:ea typeface="Times New Roman"/>
                </a:rPr>
                <a:t>Access</a:t>
              </a:r>
              <a:endParaRPr lang="en-US" sz="1600" dirty="0">
                <a:effectLst/>
                <a:ea typeface="Times New Roman"/>
              </a:endParaRPr>
            </a:p>
          </p:txBody>
        </p:sp>
        <p:grpSp>
          <p:nvGrpSpPr>
            <p:cNvPr id="266" name="Csoportba foglalás 265"/>
            <p:cNvGrpSpPr/>
            <p:nvPr/>
          </p:nvGrpSpPr>
          <p:grpSpPr>
            <a:xfrm>
              <a:off x="6588224" y="4179385"/>
              <a:ext cx="288032" cy="307777"/>
              <a:chOff x="940072" y="232942"/>
              <a:chExt cx="288032" cy="314211"/>
            </a:xfrm>
          </p:grpSpPr>
          <p:sp>
            <p:nvSpPr>
              <p:cNvPr id="267" name="Szövegdoboz 266"/>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dirty="0" smtClean="0">
                    <a:solidFill>
                      <a:srgbClr val="0070C0"/>
                    </a:solidFill>
                  </a:rPr>
                  <a:t>+</a:t>
                </a:r>
                <a:endParaRPr lang="en-US" sz="2000" b="1" dirty="0">
                  <a:solidFill>
                    <a:srgbClr val="0070C0"/>
                  </a:solidFill>
                </a:endParaRPr>
              </a:p>
            </p:txBody>
          </p:sp>
          <p:sp>
            <p:nvSpPr>
              <p:cNvPr id="268" name="Téglalap 267"/>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cxnSp>
        <p:nvCxnSpPr>
          <p:cNvPr id="269" name="Egyenes összekötő nyíllal 268"/>
          <p:cNvCxnSpPr>
            <a:stCxn id="264" idx="3"/>
            <a:endCxn id="262" idx="2"/>
          </p:cNvCxnSpPr>
          <p:nvPr/>
        </p:nvCxnSpPr>
        <p:spPr>
          <a:xfrm>
            <a:off x="7668344" y="4394584"/>
            <a:ext cx="756112" cy="4281"/>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70" name="Csoportba foglalás 269"/>
          <p:cNvGrpSpPr/>
          <p:nvPr/>
        </p:nvGrpSpPr>
        <p:grpSpPr>
          <a:xfrm>
            <a:off x="755576" y="3987599"/>
            <a:ext cx="1224136" cy="766265"/>
            <a:chOff x="755576" y="3723878"/>
            <a:chExt cx="1224136" cy="766265"/>
          </a:xfrm>
        </p:grpSpPr>
        <p:sp>
          <p:nvSpPr>
            <p:cNvPr id="271" name="Lekerekített téglalap 270"/>
            <p:cNvSpPr/>
            <p:nvPr/>
          </p:nvSpPr>
          <p:spPr>
            <a:xfrm>
              <a:off x="755576" y="3771582"/>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72" name="Szövegdoboz 11"/>
            <p:cNvSpPr txBox="1"/>
            <p:nvPr/>
          </p:nvSpPr>
          <p:spPr>
            <a:xfrm>
              <a:off x="755576" y="3723878"/>
              <a:ext cx="1224136" cy="752473"/>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dirty="0" smtClean="0">
                  <a:ea typeface="Times New Roman"/>
                </a:rPr>
                <a:t>Pre-Ingest</a:t>
              </a:r>
              <a:endParaRPr lang="en-US" sz="1600" dirty="0">
                <a:effectLst/>
                <a:ea typeface="Times New Roman"/>
              </a:endParaRPr>
            </a:p>
          </p:txBody>
        </p:sp>
        <p:grpSp>
          <p:nvGrpSpPr>
            <p:cNvPr id="273" name="Csoportba foglalás 272"/>
            <p:cNvGrpSpPr/>
            <p:nvPr/>
          </p:nvGrpSpPr>
          <p:grpSpPr>
            <a:xfrm>
              <a:off x="1259632" y="4125702"/>
              <a:ext cx="288032" cy="307777"/>
              <a:chOff x="940072" y="232942"/>
              <a:chExt cx="288032" cy="314211"/>
            </a:xfrm>
          </p:grpSpPr>
          <p:sp>
            <p:nvSpPr>
              <p:cNvPr id="274" name="Szövegdoboz 273"/>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dirty="0" smtClean="0">
                    <a:solidFill>
                      <a:srgbClr val="0070C0"/>
                    </a:solidFill>
                  </a:rPr>
                  <a:t>+</a:t>
                </a:r>
                <a:endParaRPr lang="en-US" sz="2000" b="1" dirty="0">
                  <a:solidFill>
                    <a:srgbClr val="0070C0"/>
                  </a:solidFill>
                </a:endParaRPr>
              </a:p>
            </p:txBody>
          </p:sp>
          <p:sp>
            <p:nvSpPr>
              <p:cNvPr id="277" name="Téglalap 276"/>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grpSp>
      <p:cxnSp>
        <p:nvCxnSpPr>
          <p:cNvPr id="279" name="Egyenes összekötő nyíllal 278"/>
          <p:cNvCxnSpPr>
            <a:stCxn id="271" idx="3"/>
            <a:endCxn id="281" idx="1"/>
          </p:cNvCxnSpPr>
          <p:nvPr/>
        </p:nvCxnSpPr>
        <p:spPr>
          <a:xfrm>
            <a:off x="1979712" y="4394584"/>
            <a:ext cx="288032" cy="0"/>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80" name="Csoportba foglalás 279"/>
          <p:cNvGrpSpPr/>
          <p:nvPr/>
        </p:nvGrpSpPr>
        <p:grpSpPr>
          <a:xfrm>
            <a:off x="2267744" y="3987599"/>
            <a:ext cx="1224136" cy="766265"/>
            <a:chOff x="755576" y="3723878"/>
            <a:chExt cx="1224136" cy="766265"/>
          </a:xfrm>
        </p:grpSpPr>
        <p:sp>
          <p:nvSpPr>
            <p:cNvPr id="281" name="Lekerekített téglalap 280"/>
            <p:cNvSpPr/>
            <p:nvPr/>
          </p:nvSpPr>
          <p:spPr>
            <a:xfrm>
              <a:off x="755576" y="3771582"/>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82" name="Szövegdoboz 11"/>
            <p:cNvSpPr txBox="1"/>
            <p:nvPr/>
          </p:nvSpPr>
          <p:spPr>
            <a:xfrm>
              <a:off x="755576" y="3723878"/>
              <a:ext cx="1224136" cy="555991"/>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dirty="0" smtClean="0">
                  <a:ea typeface="Times New Roman"/>
                </a:rPr>
                <a:t>Ingest</a:t>
              </a:r>
              <a:endParaRPr lang="en-US" sz="1600" dirty="0">
                <a:effectLst/>
                <a:ea typeface="Times New Roman"/>
              </a:endParaRPr>
            </a:p>
          </p:txBody>
        </p:sp>
        <p:grpSp>
          <p:nvGrpSpPr>
            <p:cNvPr id="283" name="Csoportba foglalás 282"/>
            <p:cNvGrpSpPr/>
            <p:nvPr/>
          </p:nvGrpSpPr>
          <p:grpSpPr>
            <a:xfrm>
              <a:off x="1259632" y="4125702"/>
              <a:ext cx="288032" cy="307777"/>
              <a:chOff x="940072" y="232942"/>
              <a:chExt cx="288032" cy="314211"/>
            </a:xfrm>
          </p:grpSpPr>
          <p:sp>
            <p:nvSpPr>
              <p:cNvPr id="284" name="Szövegdoboz 283"/>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smtClean="0">
                    <a:solidFill>
                      <a:srgbClr val="0070C0"/>
                    </a:solidFill>
                  </a:rPr>
                  <a:t>+</a:t>
                </a:r>
                <a:endParaRPr lang="en-US" sz="2000" b="1">
                  <a:solidFill>
                    <a:srgbClr val="0070C0"/>
                  </a:solidFill>
                </a:endParaRPr>
              </a:p>
            </p:txBody>
          </p:sp>
          <p:sp>
            <p:nvSpPr>
              <p:cNvPr id="285" name="Téglalap 284"/>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pic>
        <p:nvPicPr>
          <p:cNvPr id="286" name="Kép 285"/>
          <p:cNvPicPr preferRelativeResize="0">
            <a:picLocks noChangeAspect="1"/>
          </p:cNvPicPr>
          <p:nvPr/>
        </p:nvPicPr>
        <p:blipFill>
          <a:blip r:embed="rId9">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5232113" y="2529089"/>
            <a:ext cx="284802" cy="540000"/>
          </a:xfrm>
          <a:prstGeom prst="rect">
            <a:avLst/>
          </a:prstGeom>
        </p:spPr>
      </p:pic>
      <p:cxnSp>
        <p:nvCxnSpPr>
          <p:cNvPr id="287" name="Egyenes összekötő nyíllal 286"/>
          <p:cNvCxnSpPr>
            <a:endCxn id="315" idx="2"/>
          </p:cNvCxnSpPr>
          <p:nvPr/>
        </p:nvCxnSpPr>
        <p:spPr>
          <a:xfrm flipV="1">
            <a:off x="5508104" y="713295"/>
            <a:ext cx="581690" cy="202696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288" name="Egyenes összekötő 287"/>
          <p:cNvCxnSpPr>
            <a:stCxn id="315" idx="6"/>
            <a:endCxn id="308" idx="1"/>
          </p:cNvCxnSpPr>
          <p:nvPr/>
        </p:nvCxnSpPr>
        <p:spPr>
          <a:xfrm>
            <a:off x="7817986" y="713295"/>
            <a:ext cx="380292" cy="6851"/>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
        <p:nvSpPr>
          <p:cNvPr id="289" name="Szövegdoboz 11"/>
          <p:cNvSpPr txBox="1"/>
          <p:nvPr/>
        </p:nvSpPr>
        <p:spPr>
          <a:xfrm>
            <a:off x="4977667" y="3052468"/>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CONSUMER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90" name="Egyenes összekötő 289"/>
          <p:cNvCxnSpPr>
            <a:stCxn id="312" idx="6"/>
            <a:endCxn id="298" idx="1"/>
          </p:cNvCxnSpPr>
          <p:nvPr/>
        </p:nvCxnSpPr>
        <p:spPr>
          <a:xfrm flipV="1">
            <a:off x="7820986" y="1250245"/>
            <a:ext cx="378739" cy="15706"/>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291" name="Egyenes összekötő 290"/>
          <p:cNvCxnSpPr>
            <a:stCxn id="321" idx="6"/>
            <a:endCxn id="301" idx="1"/>
          </p:cNvCxnSpPr>
          <p:nvPr/>
        </p:nvCxnSpPr>
        <p:spPr>
          <a:xfrm>
            <a:off x="7820986" y="3331034"/>
            <a:ext cx="370788" cy="1308"/>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1" name="Csoportba foglalás 10"/>
          <p:cNvGrpSpPr/>
          <p:nvPr/>
        </p:nvGrpSpPr>
        <p:grpSpPr>
          <a:xfrm>
            <a:off x="8199725" y="1022078"/>
            <a:ext cx="911476" cy="456333"/>
            <a:chOff x="8043382" y="1943138"/>
            <a:chExt cx="1008112" cy="456333"/>
          </a:xfrm>
        </p:grpSpPr>
        <p:pic>
          <p:nvPicPr>
            <p:cNvPr id="298" name="Picture 2" descr="C:\0_Work\E-Ark project\WP2 - General Model and Use Cases\0-GM v2\E-ARK GM 2.0 - Active Presentation v2.0\Return Data.pn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043382" y="1943138"/>
              <a:ext cx="1008112" cy="456333"/>
            </a:xfrm>
            <a:prstGeom prst="rect">
              <a:avLst/>
            </a:prstGeom>
            <a:noFill/>
            <a:ln w="3175">
              <a:solidFill>
                <a:schemeClr val="tx1">
                  <a:lumMod val="75000"/>
                  <a:lumOff val="25000"/>
                </a:schemeClr>
              </a:solidFill>
            </a:ln>
            <a:extLst>
              <a:ext uri="{909E8E84-426E-40DD-AFC4-6F175D3DCCD1}">
                <a14:hiddenFill xmlns:a14="http://schemas.microsoft.com/office/drawing/2010/main">
                  <a:solidFill>
                    <a:srgbClr val="FFFFFF"/>
                  </a:solidFill>
                </a14:hiddenFill>
              </a:ext>
            </a:extLst>
          </p:spPr>
        </p:pic>
        <p:sp>
          <p:nvSpPr>
            <p:cNvPr id="299" name="Szövegdoboz 3"/>
            <p:cNvSpPr txBox="1"/>
            <p:nvPr/>
          </p:nvSpPr>
          <p:spPr>
            <a:xfrm>
              <a:off x="8686052" y="2189182"/>
              <a:ext cx="349125" cy="19727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en-US" sz="1200" b="1" dirty="0" smtClean="0">
                  <a:solidFill>
                    <a:srgbClr val="960000"/>
                  </a:solidFill>
                  <a:effectLst/>
                  <a:ea typeface="Calibri"/>
                  <a:cs typeface="Times New Roman"/>
                </a:rPr>
                <a:t>Data</a:t>
              </a:r>
              <a:endParaRPr lang="en-US" sz="1200" dirty="0" smtClean="0">
                <a:effectLst/>
                <a:ea typeface="Calibri"/>
                <a:cs typeface="Times New Roman"/>
              </a:endParaRPr>
            </a:p>
            <a:p>
              <a:pPr algn="r">
                <a:lnSpc>
                  <a:spcPct val="115000"/>
                </a:lnSpc>
                <a:spcAft>
                  <a:spcPts val="1000"/>
                </a:spcAft>
              </a:pPr>
              <a:r>
                <a:rPr lang="en-US" sz="1200" b="1" dirty="0" smtClean="0">
                  <a:solidFill>
                    <a:srgbClr val="960000"/>
                  </a:solidFill>
                  <a:effectLst/>
                  <a:ea typeface="Calibri"/>
                  <a:cs typeface="Times New Roman"/>
                </a:rPr>
                <a:t> </a:t>
              </a:r>
              <a:endParaRPr lang="en-US" sz="1200" dirty="0">
                <a:effectLst/>
                <a:ea typeface="Calibri"/>
                <a:cs typeface="Times New Roman"/>
              </a:endParaRPr>
            </a:p>
          </p:txBody>
        </p:sp>
      </p:grpSp>
      <p:grpSp>
        <p:nvGrpSpPr>
          <p:cNvPr id="300" name="Csoportba foglalás 299"/>
          <p:cNvGrpSpPr/>
          <p:nvPr/>
        </p:nvGrpSpPr>
        <p:grpSpPr>
          <a:xfrm>
            <a:off x="8191774" y="3058944"/>
            <a:ext cx="908104" cy="546796"/>
            <a:chOff x="6874002" y="2243604"/>
            <a:chExt cx="1010366" cy="546796"/>
          </a:xfrm>
        </p:grpSpPr>
        <p:pic>
          <p:nvPicPr>
            <p:cNvPr id="301" name="Picture 4" descr="C:\Users\alfisti\AppData\Local\Microsoft\Windows\Temporary Internet Files\Content.IE5\90OG1GHQ\cubo_olap[1].pn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6874002" y="2243604"/>
              <a:ext cx="1010366" cy="546796"/>
            </a:xfrm>
            <a:prstGeom prst="rect">
              <a:avLst/>
            </a:prstGeom>
            <a:noFill/>
            <a:ln w="3175">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302" name="Szövegdoboz 3"/>
            <p:cNvSpPr txBox="1"/>
            <p:nvPr/>
          </p:nvSpPr>
          <p:spPr>
            <a:xfrm>
              <a:off x="6884883" y="2249517"/>
              <a:ext cx="442681"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303" name="Egyenes összekötő 302"/>
          <p:cNvCxnSpPr>
            <a:endCxn id="328" idx="1"/>
          </p:cNvCxnSpPr>
          <p:nvPr/>
        </p:nvCxnSpPr>
        <p:spPr>
          <a:xfrm flipV="1">
            <a:off x="7645280" y="1866430"/>
            <a:ext cx="552998" cy="7360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304" name="Egyenes összekötő 303"/>
          <p:cNvCxnSpPr>
            <a:endCxn id="295" idx="1"/>
          </p:cNvCxnSpPr>
          <p:nvPr/>
        </p:nvCxnSpPr>
        <p:spPr>
          <a:xfrm>
            <a:off x="7642466" y="2166314"/>
            <a:ext cx="550289" cy="94952"/>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305" name="Egyenes összekötő 304"/>
          <p:cNvCxnSpPr>
            <a:stCxn id="325" idx="3"/>
            <a:endCxn id="293" idx="1"/>
          </p:cNvCxnSpPr>
          <p:nvPr/>
        </p:nvCxnSpPr>
        <p:spPr>
          <a:xfrm flipV="1">
            <a:off x="7820986" y="2721905"/>
            <a:ext cx="393117" cy="110362"/>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3" name="Csoportba foglalás 12"/>
          <p:cNvGrpSpPr/>
          <p:nvPr/>
        </p:nvGrpSpPr>
        <p:grpSpPr>
          <a:xfrm>
            <a:off x="8192755" y="2059068"/>
            <a:ext cx="900000" cy="404395"/>
            <a:chOff x="8163774" y="2590777"/>
            <a:chExt cx="900000" cy="404395"/>
          </a:xfrm>
        </p:grpSpPr>
        <p:grpSp>
          <p:nvGrpSpPr>
            <p:cNvPr id="294" name="Csoportba foglalás 293"/>
            <p:cNvGrpSpPr/>
            <p:nvPr/>
          </p:nvGrpSpPr>
          <p:grpSpPr>
            <a:xfrm>
              <a:off x="8163774" y="2590777"/>
              <a:ext cx="900000" cy="404395"/>
              <a:chOff x="4260292" y="1765418"/>
              <a:chExt cx="900000" cy="404395"/>
            </a:xfrm>
          </p:grpSpPr>
          <p:sp>
            <p:nvSpPr>
              <p:cNvPr id="295" name="Téglalap 294"/>
              <p:cNvSpPr/>
              <p:nvPr/>
            </p:nvSpPr>
            <p:spPr>
              <a:xfrm>
                <a:off x="4260292" y="1765418"/>
                <a:ext cx="900000"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296" name="Kép 295"/>
              <p:cNvPicPr preferRelativeResize="0">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306" name="Szövegdoboz 3"/>
            <p:cNvSpPr txBox="1"/>
            <p:nvPr/>
          </p:nvSpPr>
          <p:spPr>
            <a:xfrm>
              <a:off x="8567051" y="2815427"/>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07" name="Csoportba foglalás 306"/>
          <p:cNvGrpSpPr/>
          <p:nvPr/>
        </p:nvGrpSpPr>
        <p:grpSpPr>
          <a:xfrm>
            <a:off x="8198278" y="452717"/>
            <a:ext cx="900000" cy="534857"/>
            <a:chOff x="4875030" y="497199"/>
            <a:chExt cx="900000" cy="534857"/>
          </a:xfrm>
        </p:grpSpPr>
        <p:pic>
          <p:nvPicPr>
            <p:cNvPr id="308" name="Kép 30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309" name="Szövegdoboz 3"/>
            <p:cNvSpPr txBox="1"/>
            <p:nvPr/>
          </p:nvSpPr>
          <p:spPr>
            <a:xfrm>
              <a:off x="5511104" y="852184"/>
              <a:ext cx="248545"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12" name="Csoportba foglalás 11"/>
          <p:cNvGrpSpPr/>
          <p:nvPr/>
        </p:nvGrpSpPr>
        <p:grpSpPr>
          <a:xfrm>
            <a:off x="8191774" y="2487454"/>
            <a:ext cx="900000" cy="548597"/>
            <a:chOff x="6954294" y="1491630"/>
            <a:chExt cx="900000" cy="548597"/>
          </a:xfrm>
        </p:grpSpPr>
        <p:sp>
          <p:nvSpPr>
            <p:cNvPr id="292" name="Téglalap 291"/>
            <p:cNvSpPr/>
            <p:nvPr/>
          </p:nvSpPr>
          <p:spPr>
            <a:xfrm>
              <a:off x="6954294" y="1491630"/>
              <a:ext cx="9000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293" name="Kép 292"/>
            <p:cNvPicPr preferRelativeResize="0">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6976623" y="1503482"/>
              <a:ext cx="874532" cy="445198"/>
            </a:xfrm>
            <a:prstGeom prst="rect">
              <a:avLst/>
            </a:prstGeom>
          </p:spPr>
        </p:pic>
        <p:sp>
          <p:nvSpPr>
            <p:cNvPr id="310" name="Szövegdoboz 3"/>
            <p:cNvSpPr txBox="1"/>
            <p:nvPr/>
          </p:nvSpPr>
          <p:spPr>
            <a:xfrm>
              <a:off x="7532954" y="1863385"/>
              <a:ext cx="300740"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11" name="Csoportba foglalás 310"/>
          <p:cNvGrpSpPr/>
          <p:nvPr/>
        </p:nvGrpSpPr>
        <p:grpSpPr>
          <a:xfrm>
            <a:off x="6092794" y="1040268"/>
            <a:ext cx="1728192" cy="451365"/>
            <a:chOff x="1478147" y="1654714"/>
            <a:chExt cx="1454844" cy="550594"/>
          </a:xfrm>
        </p:grpSpPr>
        <p:sp>
          <p:nvSpPr>
            <p:cNvPr id="312" name="Ellipszis 31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13" name="Szövegdoboz 11"/>
            <p:cNvSpPr txBox="1"/>
            <p:nvPr/>
          </p:nvSpPr>
          <p:spPr>
            <a:xfrm>
              <a:off x="1655532" y="1680226"/>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databases via SOLR </a:t>
              </a:r>
              <a:r>
                <a:rPr lang="en-US" sz="1100" dirty="0" smtClean="0">
                  <a:latin typeface="Times New Roman"/>
                  <a:ea typeface="Times New Roman"/>
                </a:rPr>
                <a:t>(</a:t>
              </a:r>
              <a:r>
                <a:rPr lang="en-US" sz="1100" dirty="0">
                  <a:latin typeface="Times New Roman"/>
                  <a:ea typeface="Times New Roman"/>
                </a:rPr>
                <a:t>not SQL)</a:t>
              </a:r>
            </a:p>
          </p:txBody>
        </p:sp>
      </p:grpSp>
      <p:grpSp>
        <p:nvGrpSpPr>
          <p:cNvPr id="314" name="Csoportba foglalás 313"/>
          <p:cNvGrpSpPr/>
          <p:nvPr/>
        </p:nvGrpSpPr>
        <p:grpSpPr>
          <a:xfrm>
            <a:off x="6089794" y="496494"/>
            <a:ext cx="1728192" cy="432801"/>
            <a:chOff x="1478147" y="1653694"/>
            <a:chExt cx="1454844" cy="551614"/>
          </a:xfrm>
        </p:grpSpPr>
        <p:sp>
          <p:nvSpPr>
            <p:cNvPr id="315" name="Ellipszis 31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16" name="Szövegdoboz 11"/>
            <p:cNvSpPr txBox="1"/>
            <p:nvPr/>
          </p:nvSpPr>
          <p:spPr>
            <a:xfrm>
              <a:off x="1592585" y="1653694"/>
              <a:ext cx="123672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ea typeface="Times New Roman"/>
                </a:rPr>
                <a:t>Access databases </a:t>
              </a:r>
              <a:r>
                <a:rPr lang="en-US" sz="1100" dirty="0" smtClean="0">
                  <a:ea typeface="Times New Roman"/>
                </a:rPr>
                <a:t>via</a:t>
              </a:r>
              <a:r>
                <a:rPr lang="hu-HU" sz="1100" dirty="0" smtClean="0">
                  <a:ea typeface="Times New Roman"/>
                </a:rPr>
                <a:t> DBVTK</a:t>
              </a:r>
              <a:r>
                <a:rPr lang="en-US" sz="1100" dirty="0" smtClean="0">
                  <a:ea typeface="Times New Roman"/>
                </a:rPr>
                <a:t> </a:t>
              </a:r>
              <a:r>
                <a:rPr lang="en-US" sz="1100" dirty="0">
                  <a:ea typeface="Times New Roman"/>
                </a:rPr>
                <a:t>(SQL</a:t>
              </a:r>
              <a:r>
                <a:rPr lang="en-US" sz="1100" dirty="0" smtClean="0">
                  <a:ea typeface="Times New Roman"/>
                </a:rPr>
                <a:t>)</a:t>
              </a:r>
              <a:endParaRPr lang="en-US" sz="1100" dirty="0">
                <a:latin typeface="Times New Roman"/>
                <a:ea typeface="Times New Roman"/>
              </a:endParaRPr>
            </a:p>
          </p:txBody>
        </p:sp>
      </p:grpSp>
      <p:grpSp>
        <p:nvGrpSpPr>
          <p:cNvPr id="317" name="Csoportba foglalás 316"/>
          <p:cNvGrpSpPr/>
          <p:nvPr/>
        </p:nvGrpSpPr>
        <p:grpSpPr>
          <a:xfrm>
            <a:off x="5979618" y="1851670"/>
            <a:ext cx="1976758" cy="432000"/>
            <a:chOff x="1478147" y="1654714"/>
            <a:chExt cx="1454844" cy="550594"/>
          </a:xfrm>
        </p:grpSpPr>
        <p:sp>
          <p:nvSpPr>
            <p:cNvPr id="318" name="Ellipszis 317"/>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19" name="Szövegdoboz 11"/>
            <p:cNvSpPr txBox="1"/>
            <p:nvPr/>
          </p:nvSpPr>
          <p:spPr>
            <a:xfrm>
              <a:off x="1489988" y="1739200"/>
              <a:ext cx="1443003"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a:t>
              </a:r>
              <a:r>
                <a:rPr lang="en-US" sz="1100" dirty="0" smtClean="0">
                  <a:latin typeface="Times New Roman"/>
                  <a:ea typeface="Times New Roman"/>
                </a:rPr>
                <a:t>sing</a:t>
              </a:r>
              <a:r>
                <a:rPr lang="hu-HU" sz="1100" dirty="0" smtClean="0">
                  <a:latin typeface="Times New Roman"/>
                  <a:ea typeface="Times New Roman"/>
                </a:rPr>
                <a:t>le</a:t>
              </a:r>
              <a:r>
                <a:rPr lang="en-US" sz="1100" dirty="0" smtClean="0">
                  <a:latin typeface="Times New Roman"/>
                  <a:ea typeface="Times New Roman"/>
                </a:rPr>
                <a:t> </a:t>
              </a:r>
              <a:r>
                <a:rPr lang="en-US" sz="1100" dirty="0">
                  <a:latin typeface="Times New Roman"/>
                  <a:ea typeface="Times New Roman"/>
                </a:rPr>
                <a:t>ERMS </a:t>
              </a:r>
              <a:r>
                <a:rPr lang="en-US" sz="1100" dirty="0" smtClean="0">
                  <a:latin typeface="Times New Roman"/>
                  <a:ea typeface="Times New Roman"/>
                </a:rPr>
                <a:t>records</a:t>
              </a:r>
              <a:endParaRPr lang="en-US" sz="1100" dirty="0">
                <a:latin typeface="Times New Roman"/>
                <a:ea typeface="Times New Roman"/>
              </a:endParaRPr>
            </a:p>
          </p:txBody>
        </p:sp>
      </p:grpSp>
      <p:grpSp>
        <p:nvGrpSpPr>
          <p:cNvPr id="320" name="Csoportba foglalás 319"/>
          <p:cNvGrpSpPr/>
          <p:nvPr/>
        </p:nvGrpSpPr>
        <p:grpSpPr>
          <a:xfrm>
            <a:off x="6092794" y="3098108"/>
            <a:ext cx="1728192" cy="465852"/>
            <a:chOff x="1478147" y="1654714"/>
            <a:chExt cx="1454844" cy="550594"/>
          </a:xfrm>
        </p:grpSpPr>
        <p:sp>
          <p:nvSpPr>
            <p:cNvPr id="321" name="Ellipszis 320"/>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22" name="Szövegdoboz 11"/>
            <p:cNvSpPr txBox="1"/>
            <p:nvPr/>
          </p:nvSpPr>
          <p:spPr>
            <a:xfrm>
              <a:off x="1551856" y="1701755"/>
              <a:ext cx="1340406"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data with OLAP via Oracle</a:t>
              </a:r>
            </a:p>
          </p:txBody>
        </p:sp>
      </p:grpSp>
      <p:grpSp>
        <p:nvGrpSpPr>
          <p:cNvPr id="323" name="Csoportba foglalás 322"/>
          <p:cNvGrpSpPr/>
          <p:nvPr/>
        </p:nvGrpSpPr>
        <p:grpSpPr>
          <a:xfrm>
            <a:off x="6092794" y="2650779"/>
            <a:ext cx="1728192" cy="353019"/>
            <a:chOff x="1478147" y="1654714"/>
            <a:chExt cx="1454844" cy="449931"/>
          </a:xfrm>
        </p:grpSpPr>
        <p:sp>
          <p:nvSpPr>
            <p:cNvPr id="324" name="Ellipszis 323"/>
            <p:cNvSpPr/>
            <p:nvPr/>
          </p:nvSpPr>
          <p:spPr>
            <a:xfrm>
              <a:off x="1478147" y="1654714"/>
              <a:ext cx="1454844" cy="400018"/>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25" name="Szövegdoboz 11"/>
            <p:cNvSpPr txBox="1"/>
            <p:nvPr/>
          </p:nvSpPr>
          <p:spPr>
            <a:xfrm>
              <a:off x="1489988" y="1667403"/>
              <a:ext cx="1443003"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geodata via QGIS</a:t>
              </a:r>
            </a:p>
          </p:txBody>
        </p:sp>
      </p:grpSp>
      <p:grpSp>
        <p:nvGrpSpPr>
          <p:cNvPr id="326" name="Csoportba foglalás 325"/>
          <p:cNvGrpSpPr/>
          <p:nvPr/>
        </p:nvGrpSpPr>
        <p:grpSpPr>
          <a:xfrm>
            <a:off x="8198278" y="1505907"/>
            <a:ext cx="925318" cy="541535"/>
            <a:chOff x="7002798" y="3110335"/>
            <a:chExt cx="900000" cy="541535"/>
          </a:xfrm>
        </p:grpSpPr>
        <p:pic>
          <p:nvPicPr>
            <p:cNvPr id="327" name="Kép 326"/>
            <p:cNvPicPr preferRelativeResize="0">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7002798" y="3110335"/>
              <a:ext cx="900000" cy="541535"/>
            </a:xfrm>
            <a:prstGeom prst="rect">
              <a:avLst/>
            </a:prstGeom>
            <a:ln w="6350">
              <a:solidFill>
                <a:schemeClr val="accent5">
                  <a:lumMod val="50000"/>
                </a:schemeClr>
              </a:solidFill>
            </a:ln>
          </p:spPr>
        </p:pic>
        <p:pic>
          <p:nvPicPr>
            <p:cNvPr id="328" name="Kép 327"/>
            <p:cNvPicPr preferRelativeResize="0">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002798" y="3361854"/>
              <a:ext cx="604078" cy="218008"/>
            </a:xfrm>
            <a:prstGeom prst="rect">
              <a:avLst/>
            </a:prstGeom>
          </p:spPr>
        </p:pic>
        <p:sp>
          <p:nvSpPr>
            <p:cNvPr id="329" name="Szövegdoboz 3"/>
            <p:cNvSpPr txBox="1"/>
            <p:nvPr/>
          </p:nvSpPr>
          <p:spPr>
            <a:xfrm>
              <a:off x="7447842" y="3470375"/>
              <a:ext cx="440311"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330" name="Egyenes összekötő nyíllal 329"/>
          <p:cNvCxnSpPr>
            <a:endCxn id="312" idx="2"/>
          </p:cNvCxnSpPr>
          <p:nvPr/>
        </p:nvCxnSpPr>
        <p:spPr>
          <a:xfrm flipV="1">
            <a:off x="5508104" y="1265948"/>
            <a:ext cx="584690" cy="147430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31" name="Egyenes összekötő nyíllal 330"/>
          <p:cNvCxnSpPr>
            <a:endCxn id="319" idx="1"/>
          </p:cNvCxnSpPr>
          <p:nvPr/>
        </p:nvCxnSpPr>
        <p:spPr>
          <a:xfrm flipV="1">
            <a:off x="5508104" y="2089490"/>
            <a:ext cx="487603" cy="69847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32" name="Egyenes összekötő nyíllal 331"/>
          <p:cNvCxnSpPr>
            <a:endCxn id="325" idx="1"/>
          </p:cNvCxnSpPr>
          <p:nvPr/>
        </p:nvCxnSpPr>
        <p:spPr>
          <a:xfrm>
            <a:off x="5508104" y="2740255"/>
            <a:ext cx="598756" cy="92012"/>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33" name="Egyenes összekötő nyíllal 332"/>
          <p:cNvCxnSpPr>
            <a:endCxn id="321" idx="2"/>
          </p:cNvCxnSpPr>
          <p:nvPr/>
        </p:nvCxnSpPr>
        <p:spPr>
          <a:xfrm>
            <a:off x="5508104" y="2724353"/>
            <a:ext cx="584690" cy="60668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9003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449" y="432000"/>
            <a:ext cx="9140308" cy="2348373"/>
          </a:xfrm>
          <a:prstGeom prst="rect">
            <a:avLst/>
          </a:prstGeom>
          <a:solidFill>
            <a:schemeClr val="accent5">
              <a:lumMod val="20000"/>
              <a:lumOff val="80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1" name="Kép 110"/>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15353" y="1895569"/>
            <a:ext cx="284802" cy="540000"/>
          </a:xfrm>
          <a:prstGeom prst="rect">
            <a:avLst/>
          </a:prstGeom>
        </p:spPr>
      </p:pic>
      <p:sp>
        <p:nvSpPr>
          <p:cNvPr id="112" name="Szövegdoboz 11"/>
          <p:cNvSpPr txBox="1"/>
          <p:nvPr/>
        </p:nvSpPr>
        <p:spPr>
          <a:xfrm>
            <a:off x="-36512" y="2418948"/>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pic>
        <p:nvPicPr>
          <p:cNvPr id="113" name="Kép 112"/>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430847" y="1893752"/>
            <a:ext cx="284802" cy="540000"/>
          </a:xfrm>
          <a:prstGeom prst="rect">
            <a:avLst/>
          </a:prstGeom>
        </p:spPr>
      </p:pic>
      <p:sp>
        <p:nvSpPr>
          <p:cNvPr id="114" name="Szövegdoboz 11"/>
          <p:cNvSpPr txBox="1"/>
          <p:nvPr/>
        </p:nvSpPr>
        <p:spPr>
          <a:xfrm>
            <a:off x="2179834" y="2418948"/>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a:effectLst/>
              <a:latin typeface="Times New Roman"/>
              <a:ea typeface="Times New Roman"/>
            </a:endParaRPr>
          </a:p>
        </p:txBody>
      </p:sp>
      <p:grpSp>
        <p:nvGrpSpPr>
          <p:cNvPr id="115" name="Csoportba foglalás 114"/>
          <p:cNvGrpSpPr/>
          <p:nvPr/>
        </p:nvGrpSpPr>
        <p:grpSpPr>
          <a:xfrm>
            <a:off x="891642" y="1559018"/>
            <a:ext cx="1152128" cy="468472"/>
            <a:chOff x="1478147" y="1654714"/>
            <a:chExt cx="1454844" cy="624757"/>
          </a:xfrm>
        </p:grpSpPr>
        <p:sp>
          <p:nvSpPr>
            <p:cNvPr id="116" name="Ellipszis 115"/>
            <p:cNvSpPr/>
            <p:nvPr/>
          </p:nvSpPr>
          <p:spPr>
            <a:xfrm>
              <a:off x="1478147" y="1654714"/>
              <a:ext cx="1454844" cy="613552"/>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17" name="Szövegdoboz 11"/>
            <p:cNvSpPr txBox="1"/>
            <p:nvPr/>
          </p:nvSpPr>
          <p:spPr>
            <a:xfrm>
              <a:off x="1518958" y="1718767"/>
              <a:ext cx="1414033" cy="56070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ea typeface="Times New Roman"/>
                </a:rPr>
                <a:t>Pre-Ingest</a:t>
              </a:r>
              <a:endParaRPr lang="en-US" sz="1400">
                <a:effectLst/>
                <a:ea typeface="Times New Roman"/>
              </a:endParaRPr>
            </a:p>
          </p:txBody>
        </p:sp>
      </p:grpSp>
      <p:cxnSp>
        <p:nvCxnSpPr>
          <p:cNvPr id="118" name="Egyenes összekötő nyíllal 117"/>
          <p:cNvCxnSpPr/>
          <p:nvPr/>
        </p:nvCxnSpPr>
        <p:spPr>
          <a:xfrm flipV="1">
            <a:off x="492204" y="1895569"/>
            <a:ext cx="456150" cy="21420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23" name="Egyenes összekötő nyíllal 122"/>
          <p:cNvCxnSpPr/>
          <p:nvPr/>
        </p:nvCxnSpPr>
        <p:spPr>
          <a:xfrm flipV="1">
            <a:off x="2707698" y="1869286"/>
            <a:ext cx="417886" cy="24049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pic>
        <p:nvPicPr>
          <p:cNvPr id="151" name="Kép 150"/>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4535833" y="1895569"/>
            <a:ext cx="284802" cy="540000"/>
          </a:xfrm>
          <a:prstGeom prst="rect">
            <a:avLst/>
          </a:prstGeom>
        </p:spPr>
      </p:pic>
      <p:sp>
        <p:nvSpPr>
          <p:cNvPr id="152" name="Szövegdoboz 11"/>
          <p:cNvSpPr txBox="1"/>
          <p:nvPr/>
        </p:nvSpPr>
        <p:spPr>
          <a:xfrm>
            <a:off x="4283968" y="2418948"/>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a:solidFill>
                  <a:srgbClr val="000000"/>
                </a:solidFill>
                <a:ea typeface="Times New Roman"/>
              </a:rPr>
              <a:t>ARCHIVIST</a:t>
            </a:r>
            <a:endParaRPr lang="en-US" sz="1000">
              <a:effectLst/>
              <a:latin typeface="Times New Roman"/>
              <a:ea typeface="Times New Roman"/>
            </a:endParaRPr>
          </a:p>
        </p:txBody>
      </p:sp>
      <p:grpSp>
        <p:nvGrpSpPr>
          <p:cNvPr id="197" name="Csoportba foglalás 196"/>
          <p:cNvGrpSpPr>
            <a:grpSpLocks noChangeAspect="1"/>
          </p:cNvGrpSpPr>
          <p:nvPr/>
        </p:nvGrpSpPr>
        <p:grpSpPr>
          <a:xfrm>
            <a:off x="1619672" y="600801"/>
            <a:ext cx="540181" cy="504057"/>
            <a:chOff x="5321074" y="2856370"/>
            <a:chExt cx="504055" cy="535128"/>
          </a:xfrm>
        </p:grpSpPr>
        <p:pic>
          <p:nvPicPr>
            <p:cNvPr id="198" name="Kép 197"/>
            <p:cNvPicPr preferRelativeResize="0">
              <a:picLocks noChangeAspect="1"/>
            </p:cNvPicPr>
            <p:nvPr/>
          </p:nvPicPr>
          <p:blipFill rotWithShape="1">
            <a:blip r:embed="rId4" cstate="print">
              <a:clrChange>
                <a:clrFrom>
                  <a:srgbClr val="FFFFFF"/>
                </a:clrFrom>
                <a:clrTo>
                  <a:srgbClr val="FFFFFF">
                    <a:alpha val="0"/>
                  </a:srgbClr>
                </a:clrTo>
              </a:clrChange>
              <a:duotone>
                <a:prstClr val="black"/>
                <a:schemeClr val="bg1">
                  <a:lumMod val="85000"/>
                  <a:tint val="45000"/>
                  <a:satMod val="400000"/>
                </a:schemeClr>
              </a:duoton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199"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chemeClr val="accent1">
                      <a:lumMod val="50000"/>
                    </a:schemeClr>
                  </a:solidFill>
                  <a:effectLst/>
                  <a:ea typeface="Calibri"/>
                </a:rPr>
                <a:t>SIP</a:t>
              </a:r>
              <a:endParaRPr lang="en-US" sz="1400" smtClean="0">
                <a:solidFill>
                  <a:schemeClr val="accent1">
                    <a:lumMod val="50000"/>
                  </a:schemeClr>
                </a:solidFill>
                <a:effectLst/>
                <a:latin typeface="Times New Roman"/>
                <a:ea typeface="Times New Roman"/>
              </a:endParaRPr>
            </a:p>
            <a:p>
              <a:pPr algn="ctr">
                <a:lnSpc>
                  <a:spcPct val="115000"/>
                </a:lnSpc>
                <a:spcAft>
                  <a:spcPts val="1000"/>
                </a:spcAft>
              </a:pPr>
              <a:r>
                <a:rPr lang="en-US" sz="1400" smtClean="0">
                  <a:solidFill>
                    <a:schemeClr val="accent1">
                      <a:lumMod val="50000"/>
                    </a:schemeClr>
                  </a:solidFill>
                  <a:effectLst/>
                  <a:ea typeface="Times New Roman"/>
                </a:rPr>
                <a:t> </a:t>
              </a:r>
              <a:endParaRPr lang="en-US" sz="1400">
                <a:solidFill>
                  <a:schemeClr val="accent1">
                    <a:lumMod val="50000"/>
                  </a:schemeClr>
                </a:solidFill>
                <a:effectLst/>
                <a:latin typeface="Times New Roman"/>
                <a:ea typeface="Times New Roman"/>
              </a:endParaRPr>
            </a:p>
          </p:txBody>
        </p:sp>
      </p:grpSp>
      <p:cxnSp>
        <p:nvCxnSpPr>
          <p:cNvPr id="206" name="Egyenes összekötő nyíllal 205"/>
          <p:cNvCxnSpPr/>
          <p:nvPr/>
        </p:nvCxnSpPr>
        <p:spPr>
          <a:xfrm flipV="1">
            <a:off x="4804733" y="1720238"/>
            <a:ext cx="415339" cy="391117"/>
          </a:xfrm>
          <a:prstGeom prst="straightConnector1">
            <a:avLst/>
          </a:prstGeom>
          <a:ln w="9525">
            <a:solidFill>
              <a:srgbClr val="0070C0"/>
            </a:solidFill>
            <a:prstDash val="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212" name="Egyenes összekötő 211"/>
          <p:cNvCxnSpPr>
            <a:stCxn id="116" idx="0"/>
          </p:cNvCxnSpPr>
          <p:nvPr/>
        </p:nvCxnSpPr>
        <p:spPr>
          <a:xfrm flipV="1">
            <a:off x="1467706" y="1107289"/>
            <a:ext cx="253225" cy="451729"/>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04" name="Csoportba foglalás 103"/>
          <p:cNvGrpSpPr/>
          <p:nvPr/>
        </p:nvGrpSpPr>
        <p:grpSpPr>
          <a:xfrm>
            <a:off x="3012126" y="1490203"/>
            <a:ext cx="1152128" cy="468472"/>
            <a:chOff x="1478147" y="1654714"/>
            <a:chExt cx="1454844" cy="624757"/>
          </a:xfrm>
        </p:grpSpPr>
        <p:sp>
          <p:nvSpPr>
            <p:cNvPr id="105" name="Ellipszis 104"/>
            <p:cNvSpPr/>
            <p:nvPr/>
          </p:nvSpPr>
          <p:spPr>
            <a:xfrm>
              <a:off x="1478147" y="1654714"/>
              <a:ext cx="1454844" cy="613552"/>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06" name="Szövegdoboz 11"/>
            <p:cNvSpPr txBox="1"/>
            <p:nvPr/>
          </p:nvSpPr>
          <p:spPr>
            <a:xfrm>
              <a:off x="1518958" y="1718767"/>
              <a:ext cx="1414033" cy="56070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ea typeface="Times New Roman"/>
                </a:rPr>
                <a:t>Ingest</a:t>
              </a:r>
              <a:endParaRPr lang="en-US" sz="1400">
                <a:effectLst/>
                <a:ea typeface="Times New Roman"/>
              </a:endParaRPr>
            </a:p>
          </p:txBody>
        </p:sp>
      </p:grpSp>
      <p:grpSp>
        <p:nvGrpSpPr>
          <p:cNvPr id="107" name="Csoportba foglalás 106"/>
          <p:cNvGrpSpPr/>
          <p:nvPr/>
        </p:nvGrpSpPr>
        <p:grpSpPr>
          <a:xfrm>
            <a:off x="7220394" y="1490203"/>
            <a:ext cx="1152128" cy="468472"/>
            <a:chOff x="1478147" y="1654714"/>
            <a:chExt cx="1454844" cy="624757"/>
          </a:xfrm>
        </p:grpSpPr>
        <p:sp>
          <p:nvSpPr>
            <p:cNvPr id="119" name="Ellipszis 118"/>
            <p:cNvSpPr/>
            <p:nvPr/>
          </p:nvSpPr>
          <p:spPr>
            <a:xfrm>
              <a:off x="1478147" y="1654714"/>
              <a:ext cx="1454844" cy="613552"/>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20" name="Szövegdoboz 11"/>
            <p:cNvSpPr txBox="1"/>
            <p:nvPr/>
          </p:nvSpPr>
          <p:spPr>
            <a:xfrm>
              <a:off x="1518958" y="1718767"/>
              <a:ext cx="1414033" cy="56070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ea typeface="Times New Roman"/>
                </a:rPr>
                <a:t>Access</a:t>
              </a:r>
              <a:endParaRPr lang="en-US" sz="1400">
                <a:effectLst/>
                <a:ea typeface="Times New Roman"/>
              </a:endParaRPr>
            </a:p>
          </p:txBody>
        </p:sp>
      </p:grpSp>
      <p:pic>
        <p:nvPicPr>
          <p:cNvPr id="121" name="Kép 120"/>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8631835" y="1895569"/>
            <a:ext cx="284802" cy="540000"/>
          </a:xfrm>
          <a:prstGeom prst="rect">
            <a:avLst/>
          </a:prstGeom>
        </p:spPr>
      </p:pic>
      <p:sp>
        <p:nvSpPr>
          <p:cNvPr id="122" name="Szövegdoboz 11"/>
          <p:cNvSpPr txBox="1"/>
          <p:nvPr/>
        </p:nvSpPr>
        <p:spPr>
          <a:xfrm>
            <a:off x="8355690" y="2418948"/>
            <a:ext cx="832773"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CONSUMER</a:t>
            </a:r>
            <a:endParaRPr lang="en-US" sz="1000">
              <a:effectLst/>
              <a:latin typeface="Times New Roman"/>
              <a:ea typeface="Times New Roman"/>
            </a:endParaRPr>
          </a:p>
        </p:txBody>
      </p:sp>
      <p:cxnSp>
        <p:nvCxnSpPr>
          <p:cNvPr id="125" name="Egyenes összekötő nyíllal 124"/>
          <p:cNvCxnSpPr/>
          <p:nvPr/>
        </p:nvCxnSpPr>
        <p:spPr>
          <a:xfrm flipH="1" flipV="1">
            <a:off x="8253388" y="1845647"/>
            <a:ext cx="386400" cy="238739"/>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26" name="Egyenes összekötő 125"/>
          <p:cNvCxnSpPr/>
          <p:nvPr/>
        </p:nvCxnSpPr>
        <p:spPr>
          <a:xfrm>
            <a:off x="2235940" y="437388"/>
            <a:ext cx="0" cy="424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27" name="Egyenes összekötő 126"/>
          <p:cNvCxnSpPr/>
          <p:nvPr/>
        </p:nvCxnSpPr>
        <p:spPr>
          <a:xfrm>
            <a:off x="4283968" y="437388"/>
            <a:ext cx="0" cy="424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39" name="Csoportba foglalás 138"/>
          <p:cNvGrpSpPr/>
          <p:nvPr/>
        </p:nvGrpSpPr>
        <p:grpSpPr>
          <a:xfrm>
            <a:off x="5396395" y="1838428"/>
            <a:ext cx="1152128" cy="333078"/>
            <a:chOff x="1478147" y="1626907"/>
            <a:chExt cx="1454844" cy="641359"/>
          </a:xfrm>
        </p:grpSpPr>
        <p:sp>
          <p:nvSpPr>
            <p:cNvPr id="143" name="Ellipszis 142"/>
            <p:cNvSpPr/>
            <p:nvPr/>
          </p:nvSpPr>
          <p:spPr>
            <a:xfrm>
              <a:off x="1478147" y="1654714"/>
              <a:ext cx="1454844" cy="613552"/>
            </a:xfrm>
            <a:prstGeom prst="ellipse">
              <a:avLst/>
            </a:prstGeom>
            <a:solidFill>
              <a:schemeClr val="accent5">
                <a:lumMod val="20000"/>
                <a:lumOff val="80000"/>
              </a:schemeClr>
            </a:solidFill>
            <a:ln w="95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4" name="Szövegdoboz 11"/>
            <p:cNvSpPr txBox="1"/>
            <p:nvPr/>
          </p:nvSpPr>
          <p:spPr>
            <a:xfrm>
              <a:off x="1518958" y="1626907"/>
              <a:ext cx="1414033" cy="560703"/>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ea typeface="Times New Roman"/>
                </a:rPr>
                <a:t>Preservation</a:t>
              </a:r>
              <a:endParaRPr lang="en-US" sz="1400">
                <a:effectLst/>
                <a:ea typeface="Times New Roman"/>
              </a:endParaRPr>
            </a:p>
          </p:txBody>
        </p:sp>
      </p:grpSp>
      <p:grpSp>
        <p:nvGrpSpPr>
          <p:cNvPr id="145" name="Csoportba foglalás 144"/>
          <p:cNvGrpSpPr/>
          <p:nvPr/>
        </p:nvGrpSpPr>
        <p:grpSpPr>
          <a:xfrm>
            <a:off x="5396395" y="2199914"/>
            <a:ext cx="1152128" cy="475648"/>
            <a:chOff x="1478147" y="1633940"/>
            <a:chExt cx="1454844" cy="634326"/>
          </a:xfrm>
        </p:grpSpPr>
        <p:sp>
          <p:nvSpPr>
            <p:cNvPr id="146" name="Ellipszis 145"/>
            <p:cNvSpPr/>
            <p:nvPr/>
          </p:nvSpPr>
          <p:spPr>
            <a:xfrm>
              <a:off x="1478147" y="1654714"/>
              <a:ext cx="1454844" cy="613552"/>
            </a:xfrm>
            <a:prstGeom prst="ellipse">
              <a:avLst/>
            </a:prstGeom>
            <a:solidFill>
              <a:schemeClr val="accent5">
                <a:lumMod val="20000"/>
                <a:lumOff val="80000"/>
              </a:schemeClr>
            </a:solidFill>
            <a:ln w="95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47" name="Szövegdoboz 11"/>
            <p:cNvSpPr txBox="1"/>
            <p:nvPr/>
          </p:nvSpPr>
          <p:spPr>
            <a:xfrm>
              <a:off x="1518958" y="1633940"/>
              <a:ext cx="1414033" cy="56070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1000"/>
                </a:spcAft>
              </a:pPr>
              <a:r>
                <a:rPr lang="en-US" sz="1400" dirty="0" smtClean="0">
                  <a:ea typeface="Times New Roman"/>
                </a:rPr>
                <a:t>Long-term Storage</a:t>
              </a:r>
              <a:endParaRPr lang="en-US" sz="1400" dirty="0">
                <a:effectLst/>
                <a:ea typeface="Times New Roman"/>
              </a:endParaRPr>
            </a:p>
          </p:txBody>
        </p:sp>
      </p:grpSp>
      <p:grpSp>
        <p:nvGrpSpPr>
          <p:cNvPr id="2" name="Csoportba foglalás 1"/>
          <p:cNvGrpSpPr/>
          <p:nvPr/>
        </p:nvGrpSpPr>
        <p:grpSpPr>
          <a:xfrm>
            <a:off x="5148124" y="1447256"/>
            <a:ext cx="1632566" cy="362162"/>
            <a:chOff x="5148124" y="1447256"/>
            <a:chExt cx="1632566" cy="362162"/>
          </a:xfrm>
        </p:grpSpPr>
        <p:sp>
          <p:nvSpPr>
            <p:cNvPr id="149" name="Ellipszis 148"/>
            <p:cNvSpPr/>
            <p:nvPr/>
          </p:nvSpPr>
          <p:spPr>
            <a:xfrm>
              <a:off x="5148124" y="1447256"/>
              <a:ext cx="1632565" cy="362162"/>
            </a:xfrm>
            <a:prstGeom prst="ellipse">
              <a:avLst/>
            </a:prstGeom>
            <a:solidFill>
              <a:schemeClr val="accent5">
                <a:lumMod val="20000"/>
                <a:lumOff val="80000"/>
              </a:schemeClr>
            </a:solidFill>
            <a:ln w="95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50" name="Szövegdoboz 11"/>
            <p:cNvSpPr txBox="1"/>
            <p:nvPr/>
          </p:nvSpPr>
          <p:spPr>
            <a:xfrm>
              <a:off x="5148125" y="1478752"/>
              <a:ext cx="1632565" cy="31030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spcAft>
                  <a:spcPts val="1000"/>
                </a:spcAft>
              </a:pPr>
              <a:r>
                <a:rPr lang="en-US" sz="1400" dirty="0" smtClean="0">
                  <a:ea typeface="Times New Roman"/>
                </a:rPr>
                <a:t>Data Management</a:t>
              </a:r>
              <a:endParaRPr lang="en-US" sz="1400" dirty="0">
                <a:effectLst/>
                <a:ea typeface="Times New Roman"/>
              </a:endParaRPr>
            </a:p>
          </p:txBody>
        </p:sp>
      </p:grpSp>
      <p:grpSp>
        <p:nvGrpSpPr>
          <p:cNvPr id="153" name="Csoportba foglalás 152"/>
          <p:cNvGrpSpPr/>
          <p:nvPr/>
        </p:nvGrpSpPr>
        <p:grpSpPr>
          <a:xfrm>
            <a:off x="107504" y="534030"/>
            <a:ext cx="657125" cy="609857"/>
            <a:chOff x="1049652" y="2983887"/>
            <a:chExt cx="688158" cy="871894"/>
          </a:xfrm>
        </p:grpSpPr>
        <p:sp>
          <p:nvSpPr>
            <p:cNvPr id="154" name="Folyamatábra: Mágneslemez 153"/>
            <p:cNvSpPr/>
            <p:nvPr/>
          </p:nvSpPr>
          <p:spPr>
            <a:xfrm>
              <a:off x="1069486" y="2983887"/>
              <a:ext cx="637291" cy="807940"/>
            </a:xfrm>
            <a:prstGeom prst="flowChartMagneticDisk">
              <a:avLst/>
            </a:prstGeom>
            <a:solidFill>
              <a:schemeClr val="bg1">
                <a:lumMod val="85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en-US" sz="1200">
                <a:solidFill>
                  <a:schemeClr val="tx1"/>
                </a:solidFill>
              </a:endParaRPr>
            </a:p>
          </p:txBody>
        </p:sp>
        <p:sp>
          <p:nvSpPr>
            <p:cNvPr id="155" name="Szövegdoboz 154"/>
            <p:cNvSpPr txBox="1"/>
            <p:nvPr/>
          </p:nvSpPr>
          <p:spPr>
            <a:xfrm>
              <a:off x="1049652" y="3195753"/>
              <a:ext cx="688158" cy="660028"/>
            </a:xfrm>
            <a:prstGeom prst="rect">
              <a:avLst/>
            </a:prstGeom>
            <a:noFill/>
          </p:spPr>
          <p:txBody>
            <a:bodyPr wrap="square" rtlCol="0">
              <a:spAutoFit/>
            </a:bodyPr>
            <a:lstStyle/>
            <a:p>
              <a:pPr algn="ctr"/>
              <a:r>
                <a:rPr lang="en-US" sz="1200" smtClean="0"/>
                <a:t>Data Source</a:t>
              </a:r>
              <a:endParaRPr lang="en-US" sz="1200"/>
            </a:p>
          </p:txBody>
        </p:sp>
      </p:grpSp>
      <p:cxnSp>
        <p:nvCxnSpPr>
          <p:cNvPr id="159" name="Egyenes összekötő 158"/>
          <p:cNvCxnSpPr>
            <a:endCxn id="116" idx="1"/>
          </p:cNvCxnSpPr>
          <p:nvPr/>
        </p:nvCxnSpPr>
        <p:spPr>
          <a:xfrm>
            <a:off x="691923" y="1104201"/>
            <a:ext cx="368444" cy="522193"/>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60" name="Egyenes összekötő 159"/>
          <p:cNvCxnSpPr>
            <a:endCxn id="105" idx="1"/>
          </p:cNvCxnSpPr>
          <p:nvPr/>
        </p:nvCxnSpPr>
        <p:spPr>
          <a:xfrm>
            <a:off x="2125669" y="1036582"/>
            <a:ext cx="1055182" cy="520997"/>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5" name="Egyenes összekötő 174"/>
          <p:cNvCxnSpPr/>
          <p:nvPr/>
        </p:nvCxnSpPr>
        <p:spPr>
          <a:xfrm flipV="1">
            <a:off x="3968004" y="913519"/>
            <a:ext cx="1476043" cy="636109"/>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77" name="Csoportba foglalás 176"/>
          <p:cNvGrpSpPr>
            <a:grpSpLocks noChangeAspect="1"/>
          </p:cNvGrpSpPr>
          <p:nvPr/>
        </p:nvGrpSpPr>
        <p:grpSpPr>
          <a:xfrm>
            <a:off x="5436096" y="603232"/>
            <a:ext cx="540181" cy="504057"/>
            <a:chOff x="5321074" y="2856370"/>
            <a:chExt cx="504055" cy="535128"/>
          </a:xfrm>
        </p:grpSpPr>
        <p:pic>
          <p:nvPicPr>
            <p:cNvPr id="178" name="Kép 177"/>
            <p:cNvPicPr preferRelativeResize="0">
              <a:picLocks noChangeAspect="1"/>
            </p:cNvPicPr>
            <p:nvPr/>
          </p:nvPicPr>
          <p:blipFill rotWithShape="1">
            <a:blip r:embed="rId4" cstate="print">
              <a:clrChange>
                <a:clrFrom>
                  <a:srgbClr val="FFFFFF"/>
                </a:clrFrom>
                <a:clrTo>
                  <a:srgbClr val="FFFFFF">
                    <a:alpha val="0"/>
                  </a:srgbClr>
                </a:clrTo>
              </a:clrChange>
              <a:duotone>
                <a:prstClr val="black"/>
                <a:schemeClr val="bg1">
                  <a:lumMod val="85000"/>
                  <a:tint val="45000"/>
                  <a:satMod val="400000"/>
                </a:schemeClr>
              </a:duoton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180"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chemeClr val="accent1">
                      <a:lumMod val="50000"/>
                    </a:schemeClr>
                  </a:solidFill>
                  <a:ea typeface="Calibri"/>
                </a:rPr>
                <a:t>A</a:t>
              </a:r>
              <a:r>
                <a:rPr lang="en-US" sz="1400" smtClean="0">
                  <a:solidFill>
                    <a:schemeClr val="accent1">
                      <a:lumMod val="50000"/>
                    </a:schemeClr>
                  </a:solidFill>
                  <a:effectLst/>
                  <a:ea typeface="Calibri"/>
                </a:rPr>
                <a:t>IP</a:t>
              </a:r>
              <a:endParaRPr lang="en-US" sz="1400" smtClean="0">
                <a:solidFill>
                  <a:schemeClr val="accent1">
                    <a:lumMod val="50000"/>
                  </a:schemeClr>
                </a:solidFill>
                <a:effectLst/>
                <a:latin typeface="Times New Roman"/>
                <a:ea typeface="Times New Roman"/>
              </a:endParaRPr>
            </a:p>
            <a:p>
              <a:pPr algn="ctr">
                <a:lnSpc>
                  <a:spcPct val="115000"/>
                </a:lnSpc>
                <a:spcAft>
                  <a:spcPts val="1000"/>
                </a:spcAft>
              </a:pPr>
              <a:r>
                <a:rPr lang="en-US" sz="1400" smtClean="0">
                  <a:solidFill>
                    <a:schemeClr val="accent1">
                      <a:lumMod val="50000"/>
                    </a:schemeClr>
                  </a:solidFill>
                  <a:effectLst/>
                  <a:ea typeface="Times New Roman"/>
                </a:rPr>
                <a:t> </a:t>
              </a:r>
              <a:endParaRPr lang="en-US" sz="1400">
                <a:solidFill>
                  <a:schemeClr val="accent1">
                    <a:lumMod val="50000"/>
                  </a:schemeClr>
                </a:solidFill>
                <a:effectLst/>
                <a:latin typeface="Times New Roman"/>
                <a:ea typeface="Times New Roman"/>
              </a:endParaRPr>
            </a:p>
          </p:txBody>
        </p:sp>
      </p:grpSp>
      <p:cxnSp>
        <p:nvCxnSpPr>
          <p:cNvPr id="181" name="Egyenes összekötő nyíllal 180"/>
          <p:cNvCxnSpPr>
            <a:endCxn id="143" idx="2"/>
          </p:cNvCxnSpPr>
          <p:nvPr/>
        </p:nvCxnSpPr>
        <p:spPr>
          <a:xfrm flipV="1">
            <a:off x="4820635" y="2012188"/>
            <a:ext cx="575760" cy="83748"/>
          </a:xfrm>
          <a:prstGeom prst="straightConnector1">
            <a:avLst/>
          </a:prstGeom>
          <a:ln w="9525">
            <a:solidFill>
              <a:srgbClr val="0070C0"/>
            </a:solidFill>
            <a:prstDash val="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83" name="Egyenes összekötő nyíllal 182"/>
          <p:cNvCxnSpPr/>
          <p:nvPr/>
        </p:nvCxnSpPr>
        <p:spPr>
          <a:xfrm>
            <a:off x="4820635" y="2107449"/>
            <a:ext cx="574943" cy="302686"/>
          </a:xfrm>
          <a:prstGeom prst="straightConnector1">
            <a:avLst/>
          </a:prstGeom>
          <a:ln w="9525">
            <a:solidFill>
              <a:srgbClr val="0070C0"/>
            </a:solidFill>
            <a:prstDash val="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84" name="Egyenes összekötő 183"/>
          <p:cNvCxnSpPr/>
          <p:nvPr/>
        </p:nvCxnSpPr>
        <p:spPr>
          <a:xfrm>
            <a:off x="6884207" y="437388"/>
            <a:ext cx="0" cy="424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85" name="Egyenes összekötő 184"/>
          <p:cNvCxnSpPr/>
          <p:nvPr/>
        </p:nvCxnSpPr>
        <p:spPr>
          <a:xfrm flipV="1">
            <a:off x="8140596" y="1099154"/>
            <a:ext cx="651606" cy="435886"/>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86" name="Csoportba foglalás 185"/>
          <p:cNvGrpSpPr>
            <a:grpSpLocks noChangeAspect="1"/>
          </p:cNvGrpSpPr>
          <p:nvPr/>
        </p:nvGrpSpPr>
        <p:grpSpPr>
          <a:xfrm>
            <a:off x="8608527" y="603232"/>
            <a:ext cx="540181" cy="504057"/>
            <a:chOff x="5321074" y="2856370"/>
            <a:chExt cx="504055" cy="535128"/>
          </a:xfrm>
        </p:grpSpPr>
        <p:pic>
          <p:nvPicPr>
            <p:cNvPr id="188" name="Kép 187"/>
            <p:cNvPicPr preferRelativeResize="0">
              <a:picLocks noChangeAspect="1"/>
            </p:cNvPicPr>
            <p:nvPr/>
          </p:nvPicPr>
          <p:blipFill rotWithShape="1">
            <a:blip r:embed="rId4" cstate="print">
              <a:clrChange>
                <a:clrFrom>
                  <a:srgbClr val="FFFFFF"/>
                </a:clrFrom>
                <a:clrTo>
                  <a:srgbClr val="FFFFFF">
                    <a:alpha val="0"/>
                  </a:srgbClr>
                </a:clrTo>
              </a:clrChange>
              <a:duotone>
                <a:prstClr val="black"/>
                <a:schemeClr val="bg1">
                  <a:lumMod val="85000"/>
                  <a:tint val="45000"/>
                  <a:satMod val="400000"/>
                </a:schemeClr>
              </a:duoton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189"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chemeClr val="accent1">
                      <a:lumMod val="50000"/>
                    </a:schemeClr>
                  </a:solidFill>
                  <a:ea typeface="Calibri"/>
                </a:rPr>
                <a:t>D</a:t>
              </a:r>
              <a:r>
                <a:rPr lang="en-US" sz="1400" smtClean="0">
                  <a:solidFill>
                    <a:schemeClr val="accent1">
                      <a:lumMod val="50000"/>
                    </a:schemeClr>
                  </a:solidFill>
                  <a:effectLst/>
                  <a:ea typeface="Calibri"/>
                </a:rPr>
                <a:t>IP</a:t>
              </a:r>
              <a:endParaRPr lang="en-US" sz="1400" smtClean="0">
                <a:solidFill>
                  <a:schemeClr val="accent1">
                    <a:lumMod val="50000"/>
                  </a:schemeClr>
                </a:solidFill>
                <a:effectLst/>
                <a:latin typeface="Times New Roman"/>
                <a:ea typeface="Times New Roman"/>
              </a:endParaRPr>
            </a:p>
            <a:p>
              <a:pPr algn="ctr">
                <a:lnSpc>
                  <a:spcPct val="115000"/>
                </a:lnSpc>
                <a:spcAft>
                  <a:spcPts val="1000"/>
                </a:spcAft>
              </a:pPr>
              <a:r>
                <a:rPr lang="en-US" sz="1400" smtClean="0">
                  <a:solidFill>
                    <a:schemeClr val="accent1">
                      <a:lumMod val="50000"/>
                    </a:schemeClr>
                  </a:solidFill>
                  <a:effectLst/>
                  <a:ea typeface="Times New Roman"/>
                </a:rPr>
                <a:t> </a:t>
              </a:r>
              <a:endParaRPr lang="en-US" sz="1400">
                <a:solidFill>
                  <a:schemeClr val="accent1">
                    <a:lumMod val="50000"/>
                  </a:schemeClr>
                </a:solidFill>
                <a:effectLst/>
                <a:latin typeface="Times New Roman"/>
                <a:ea typeface="Times New Roman"/>
              </a:endParaRPr>
            </a:p>
          </p:txBody>
        </p:sp>
      </p:grpSp>
      <p:sp>
        <p:nvSpPr>
          <p:cNvPr id="210" name="Téglalap 209"/>
          <p:cNvSpPr/>
          <p:nvPr/>
        </p:nvSpPr>
        <p:spPr>
          <a:xfrm>
            <a:off x="4644008" y="3575010"/>
            <a:ext cx="1909899" cy="918103"/>
          </a:xfrm>
          <a:prstGeom prst="rect">
            <a:avLst/>
          </a:prstGeom>
          <a:solidFill>
            <a:srgbClr val="0DB39F"/>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Lekerekített téglalap 210"/>
          <p:cNvSpPr/>
          <p:nvPr/>
        </p:nvSpPr>
        <p:spPr>
          <a:xfrm>
            <a:off x="4722874" y="3627240"/>
            <a:ext cx="1001253" cy="296187"/>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Data Management</a:t>
            </a:r>
            <a:endParaRPr lang="en-US" sz="1000">
              <a:solidFill>
                <a:schemeClr val="tx1"/>
              </a:solidFill>
            </a:endParaRPr>
          </a:p>
        </p:txBody>
      </p:sp>
      <p:sp>
        <p:nvSpPr>
          <p:cNvPr id="213" name="Lekerekített téglalap 212"/>
          <p:cNvSpPr/>
          <p:nvPr/>
        </p:nvSpPr>
        <p:spPr>
          <a:xfrm>
            <a:off x="4722875" y="3977432"/>
            <a:ext cx="1001253" cy="216024"/>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Archival Storage</a:t>
            </a:r>
            <a:endParaRPr lang="en-US" sz="1000">
              <a:solidFill>
                <a:schemeClr val="tx1"/>
              </a:solidFill>
            </a:endParaRPr>
          </a:p>
        </p:txBody>
      </p:sp>
      <p:sp>
        <p:nvSpPr>
          <p:cNvPr id="214" name="Lekerekített téglalap 213"/>
          <p:cNvSpPr/>
          <p:nvPr/>
        </p:nvSpPr>
        <p:spPr>
          <a:xfrm>
            <a:off x="4722875" y="4247462"/>
            <a:ext cx="1001253" cy="216024"/>
          </a:xfrm>
          <a:prstGeom prst="roundRect">
            <a:avLst/>
          </a:prstGeom>
          <a:solidFill>
            <a:schemeClr val="accent5">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US" sz="1000" smtClean="0">
                <a:solidFill>
                  <a:schemeClr val="tx1"/>
                </a:solidFill>
              </a:rPr>
              <a:t>Preservastion</a:t>
            </a:r>
            <a:endParaRPr lang="en-US" sz="1000">
              <a:solidFill>
                <a:schemeClr val="tx1"/>
              </a:solidFill>
            </a:endParaRPr>
          </a:p>
        </p:txBody>
      </p:sp>
      <p:grpSp>
        <p:nvGrpSpPr>
          <p:cNvPr id="215" name="Csoportba foglalás 214"/>
          <p:cNvGrpSpPr/>
          <p:nvPr/>
        </p:nvGrpSpPr>
        <p:grpSpPr>
          <a:xfrm>
            <a:off x="5940152" y="4189225"/>
            <a:ext cx="427915" cy="318467"/>
            <a:chOff x="1049652" y="3319488"/>
            <a:chExt cx="535758" cy="464984"/>
          </a:xfrm>
        </p:grpSpPr>
        <p:sp>
          <p:nvSpPr>
            <p:cNvPr id="217" name="Folyamatábra: Mágneslemez 216"/>
            <p:cNvSpPr/>
            <p:nvPr/>
          </p:nvSpPr>
          <p:spPr>
            <a:xfrm>
              <a:off x="1069486" y="3319488"/>
              <a:ext cx="484891" cy="388918"/>
            </a:xfrm>
            <a:prstGeom prst="flowChartMagneticDisk">
              <a:avLst/>
            </a:prstGeom>
            <a:solidFill>
              <a:schemeClr val="accent5">
                <a:lumMod val="40000"/>
                <a:lumOff val="6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en-US" sz="1200">
                <a:solidFill>
                  <a:schemeClr val="tx1"/>
                </a:solidFill>
              </a:endParaRPr>
            </a:p>
          </p:txBody>
        </p:sp>
        <p:sp>
          <p:nvSpPr>
            <p:cNvPr id="219" name="Szövegdoboz 218"/>
            <p:cNvSpPr txBox="1"/>
            <p:nvPr/>
          </p:nvSpPr>
          <p:spPr>
            <a:xfrm>
              <a:off x="1049652" y="3387526"/>
              <a:ext cx="535758" cy="396946"/>
            </a:xfrm>
            <a:prstGeom prst="rect">
              <a:avLst/>
            </a:prstGeom>
            <a:noFill/>
          </p:spPr>
          <p:txBody>
            <a:bodyPr wrap="square" rtlCol="0">
              <a:spAutoFit/>
            </a:bodyPr>
            <a:lstStyle/>
            <a:p>
              <a:pPr algn="ctr">
                <a:lnSpc>
                  <a:spcPts val="1400"/>
                </a:lnSpc>
              </a:pPr>
              <a:r>
                <a:rPr lang="en-US" sz="1400" dirty="0" smtClean="0"/>
                <a:t>AIP</a:t>
              </a:r>
              <a:endParaRPr lang="en-US" sz="1400" dirty="0"/>
            </a:p>
          </p:txBody>
        </p:sp>
      </p:grpSp>
      <p:sp>
        <p:nvSpPr>
          <p:cNvPr id="216" name="Szövegdoboz 215"/>
          <p:cNvSpPr txBox="1"/>
          <p:nvPr/>
        </p:nvSpPr>
        <p:spPr>
          <a:xfrm>
            <a:off x="5724128" y="3599390"/>
            <a:ext cx="829779" cy="461665"/>
          </a:xfrm>
          <a:prstGeom prst="rect">
            <a:avLst/>
          </a:prstGeom>
          <a:noFill/>
        </p:spPr>
        <p:txBody>
          <a:bodyPr wrap="square" lIns="36000" rIns="36000" rtlCol="0">
            <a:spAutoFit/>
          </a:bodyPr>
          <a:lstStyle/>
          <a:p>
            <a:pPr algn="ctr"/>
            <a:r>
              <a:rPr lang="en-US" sz="1200" b="1" smtClean="0">
                <a:solidFill>
                  <a:schemeClr val="tx1">
                    <a:lumMod val="75000"/>
                    <a:lumOff val="25000"/>
                  </a:schemeClr>
                </a:solidFill>
              </a:rPr>
              <a:t>Archival Repository</a:t>
            </a:r>
            <a:endParaRPr lang="en-US" sz="1200" b="1">
              <a:solidFill>
                <a:schemeClr val="tx1">
                  <a:lumMod val="75000"/>
                  <a:lumOff val="25000"/>
                </a:schemeClr>
              </a:solidFill>
            </a:endParaRPr>
          </a:p>
        </p:txBody>
      </p:sp>
      <p:sp>
        <p:nvSpPr>
          <p:cNvPr id="220" name="Folyamatábra: Bekötés 219"/>
          <p:cNvSpPr>
            <a:spLocks noChangeAspect="1"/>
          </p:cNvSpPr>
          <p:nvPr/>
        </p:nvSpPr>
        <p:spPr>
          <a:xfrm>
            <a:off x="395536" y="3910452"/>
            <a:ext cx="252000" cy="252000"/>
          </a:xfrm>
          <a:prstGeom prst="flowChartConnector">
            <a:avLst/>
          </a:prstGeom>
          <a:solidFill>
            <a:srgbClr val="FFFF99">
              <a:alpha val="80000"/>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1" name="Egyenes összekötő nyíllal 220"/>
          <p:cNvCxnSpPr>
            <a:stCxn id="220" idx="6"/>
            <a:endCxn id="228" idx="1"/>
          </p:cNvCxnSpPr>
          <p:nvPr/>
        </p:nvCxnSpPr>
        <p:spPr>
          <a:xfrm flipV="1">
            <a:off x="647536" y="4034221"/>
            <a:ext cx="180048" cy="2231"/>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Egyenes összekötő nyíllal 221"/>
          <p:cNvCxnSpPr>
            <a:stCxn id="235" idx="3"/>
            <a:endCxn id="210" idx="1"/>
          </p:cNvCxnSpPr>
          <p:nvPr/>
        </p:nvCxnSpPr>
        <p:spPr>
          <a:xfrm flipV="1">
            <a:off x="3923928" y="4034062"/>
            <a:ext cx="720080" cy="159"/>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Egyenes összekötő nyíllal 222"/>
          <p:cNvCxnSpPr>
            <a:stCxn id="210" idx="3"/>
          </p:cNvCxnSpPr>
          <p:nvPr/>
        </p:nvCxnSpPr>
        <p:spPr>
          <a:xfrm>
            <a:off x="6553907" y="4034062"/>
            <a:ext cx="466365" cy="0"/>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Folyamatábra: Bekötés 223"/>
          <p:cNvSpPr>
            <a:spLocks noChangeAspect="1"/>
          </p:cNvSpPr>
          <p:nvPr/>
        </p:nvSpPr>
        <p:spPr>
          <a:xfrm>
            <a:off x="8424456" y="3912502"/>
            <a:ext cx="252000" cy="252000"/>
          </a:xfrm>
          <a:prstGeom prst="flowChartConnector">
            <a:avLst/>
          </a:prstGeom>
          <a:solidFill>
            <a:srgbClr val="FF2F2F">
              <a:alpha val="80000"/>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Csoportba foglalás 62"/>
          <p:cNvGrpSpPr/>
          <p:nvPr/>
        </p:nvGrpSpPr>
        <p:grpSpPr>
          <a:xfrm>
            <a:off x="7020272" y="3627236"/>
            <a:ext cx="1224136" cy="766265"/>
            <a:chOff x="6084168" y="3777561"/>
            <a:chExt cx="1224136" cy="766265"/>
          </a:xfrm>
        </p:grpSpPr>
        <p:sp>
          <p:nvSpPr>
            <p:cNvPr id="191" name="Lekerekített téglalap 190"/>
            <p:cNvSpPr/>
            <p:nvPr/>
          </p:nvSpPr>
          <p:spPr>
            <a:xfrm>
              <a:off x="6084168" y="3825265"/>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5" name="Szövegdoboz 11"/>
            <p:cNvSpPr txBox="1"/>
            <p:nvPr/>
          </p:nvSpPr>
          <p:spPr>
            <a:xfrm>
              <a:off x="6084168" y="3777561"/>
              <a:ext cx="1224136" cy="555991"/>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smtClean="0">
                  <a:ea typeface="Times New Roman"/>
                </a:rPr>
                <a:t>Access</a:t>
              </a:r>
              <a:endParaRPr lang="en-US" sz="1600">
                <a:effectLst/>
                <a:ea typeface="Times New Roman"/>
              </a:endParaRPr>
            </a:p>
          </p:txBody>
        </p:sp>
        <p:grpSp>
          <p:nvGrpSpPr>
            <p:cNvPr id="205" name="Csoportba foglalás 204"/>
            <p:cNvGrpSpPr/>
            <p:nvPr/>
          </p:nvGrpSpPr>
          <p:grpSpPr>
            <a:xfrm>
              <a:off x="6588224" y="4179385"/>
              <a:ext cx="288032" cy="307777"/>
              <a:chOff x="940072" y="232942"/>
              <a:chExt cx="288032" cy="314211"/>
            </a:xfrm>
          </p:grpSpPr>
          <p:sp>
            <p:nvSpPr>
              <p:cNvPr id="207" name="Szövegdoboz 206"/>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dirty="0" smtClean="0">
                    <a:solidFill>
                      <a:srgbClr val="0070C0"/>
                    </a:solidFill>
                  </a:rPr>
                  <a:t>+</a:t>
                </a:r>
                <a:endParaRPr lang="en-US" sz="2000" b="1" dirty="0">
                  <a:solidFill>
                    <a:srgbClr val="0070C0"/>
                  </a:solidFill>
                </a:endParaRPr>
              </a:p>
            </p:txBody>
          </p:sp>
          <p:sp>
            <p:nvSpPr>
              <p:cNvPr id="208" name="Téglalap 207"/>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cxnSp>
        <p:nvCxnSpPr>
          <p:cNvPr id="225" name="Egyenes összekötő nyíllal 224"/>
          <p:cNvCxnSpPr>
            <a:stCxn id="191" idx="3"/>
            <a:endCxn id="224" idx="2"/>
          </p:cNvCxnSpPr>
          <p:nvPr/>
        </p:nvCxnSpPr>
        <p:spPr>
          <a:xfrm>
            <a:off x="8244408" y="4034221"/>
            <a:ext cx="180048" cy="4281"/>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6" name="Egyenes összekötő 225"/>
          <p:cNvCxnSpPr>
            <a:stCxn id="180" idx="3"/>
          </p:cNvCxnSpPr>
          <p:nvPr/>
        </p:nvCxnSpPr>
        <p:spPr>
          <a:xfrm>
            <a:off x="5976277" y="921470"/>
            <a:ext cx="1296144" cy="616763"/>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60" name="Csoportba foglalás 59"/>
          <p:cNvGrpSpPr/>
          <p:nvPr/>
        </p:nvGrpSpPr>
        <p:grpSpPr>
          <a:xfrm>
            <a:off x="827584" y="3627236"/>
            <a:ext cx="1224136" cy="766265"/>
            <a:chOff x="755576" y="3723878"/>
            <a:chExt cx="1224136" cy="766265"/>
          </a:xfrm>
        </p:grpSpPr>
        <p:sp>
          <p:nvSpPr>
            <p:cNvPr id="228" name="Lekerekített téglalap 227"/>
            <p:cNvSpPr/>
            <p:nvPr/>
          </p:nvSpPr>
          <p:spPr>
            <a:xfrm>
              <a:off x="755576" y="3771582"/>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29" name="Szövegdoboz 11"/>
            <p:cNvSpPr txBox="1"/>
            <p:nvPr/>
          </p:nvSpPr>
          <p:spPr>
            <a:xfrm>
              <a:off x="755576" y="3723878"/>
              <a:ext cx="1224136" cy="555991"/>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dirty="0" smtClean="0">
                  <a:ea typeface="Times New Roman"/>
                </a:rPr>
                <a:t>Pre-Ingest</a:t>
              </a:r>
              <a:endParaRPr lang="en-US" sz="1600" dirty="0">
                <a:effectLst/>
                <a:ea typeface="Times New Roman"/>
              </a:endParaRPr>
            </a:p>
          </p:txBody>
        </p:sp>
        <p:grpSp>
          <p:nvGrpSpPr>
            <p:cNvPr id="230" name="Csoportba foglalás 229"/>
            <p:cNvGrpSpPr/>
            <p:nvPr/>
          </p:nvGrpSpPr>
          <p:grpSpPr>
            <a:xfrm>
              <a:off x="1259632" y="4125702"/>
              <a:ext cx="288032" cy="307777"/>
              <a:chOff x="940072" y="232942"/>
              <a:chExt cx="288032" cy="314211"/>
            </a:xfrm>
          </p:grpSpPr>
          <p:sp>
            <p:nvSpPr>
              <p:cNvPr id="232" name="Szövegdoboz 231"/>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dirty="0" smtClean="0">
                    <a:solidFill>
                      <a:srgbClr val="0070C0"/>
                    </a:solidFill>
                  </a:rPr>
                  <a:t>+</a:t>
                </a:r>
                <a:endParaRPr lang="en-US" sz="2000" b="1" dirty="0">
                  <a:solidFill>
                    <a:srgbClr val="0070C0"/>
                  </a:solidFill>
                </a:endParaRPr>
              </a:p>
            </p:txBody>
          </p:sp>
          <p:sp>
            <p:nvSpPr>
              <p:cNvPr id="233" name="Téglalap 232"/>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grpSp>
      <p:cxnSp>
        <p:nvCxnSpPr>
          <p:cNvPr id="231" name="Egyenes összekötő nyíllal 230"/>
          <p:cNvCxnSpPr>
            <a:stCxn id="228" idx="3"/>
            <a:endCxn id="235" idx="1"/>
          </p:cNvCxnSpPr>
          <p:nvPr/>
        </p:nvCxnSpPr>
        <p:spPr>
          <a:xfrm>
            <a:off x="2051720" y="4034221"/>
            <a:ext cx="648072" cy="0"/>
          </a:xfrm>
          <a:prstGeom prst="straightConnector1">
            <a:avLst/>
          </a:prstGeom>
          <a:ln w="19050">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34" name="Csoportba foglalás 233"/>
          <p:cNvGrpSpPr/>
          <p:nvPr/>
        </p:nvGrpSpPr>
        <p:grpSpPr>
          <a:xfrm>
            <a:off x="2699792" y="3627236"/>
            <a:ext cx="1224136" cy="766265"/>
            <a:chOff x="755576" y="3723878"/>
            <a:chExt cx="1224136" cy="766265"/>
          </a:xfrm>
        </p:grpSpPr>
        <p:sp>
          <p:nvSpPr>
            <p:cNvPr id="235" name="Lekerekített téglalap 234"/>
            <p:cNvSpPr/>
            <p:nvPr/>
          </p:nvSpPr>
          <p:spPr>
            <a:xfrm>
              <a:off x="755576" y="3771582"/>
              <a:ext cx="1224136" cy="718561"/>
            </a:xfrm>
            <a:prstGeom prst="roundRect">
              <a:avLst/>
            </a:prstGeom>
            <a:solidFill>
              <a:schemeClr val="accent5">
                <a:lumMod val="20000"/>
                <a:lumOff val="80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36" name="Szövegdoboz 11"/>
            <p:cNvSpPr txBox="1"/>
            <p:nvPr/>
          </p:nvSpPr>
          <p:spPr>
            <a:xfrm>
              <a:off x="755576" y="3723878"/>
              <a:ext cx="1224136" cy="555991"/>
            </a:xfrm>
            <a:prstGeom prst="rect">
              <a:avLst/>
            </a:prstGeom>
            <a:noFill/>
            <a:ln w="6350">
              <a:noFill/>
            </a:ln>
            <a:effectLst/>
            <a:scene3d>
              <a:camera prst="orthographicFront"/>
              <a:lightRig rig="threePt" dir="t"/>
            </a:scene3d>
            <a:sp3d>
              <a:bevelT prst="angle"/>
            </a:sp3d>
          </p:spPr>
          <p:style>
            <a:lnRef idx="0">
              <a:schemeClr val="accent1"/>
            </a:lnRef>
            <a:fillRef idx="0">
              <a:schemeClr val="accent1"/>
            </a:fillRef>
            <a:effectRef idx="0">
              <a:schemeClr val="accent1"/>
            </a:effectRef>
            <a:fontRef idx="minor">
              <a:schemeClr val="dk1"/>
            </a:fontRef>
          </p:style>
          <p:txBody>
            <a:bodyPr rot="0" spcFirstLastPara="0" vert="horz" wrap="square" lIns="36000" tIns="108000" rIns="36000" bIns="45720" numCol="1" spcCol="0" rtlCol="0" fromWordArt="0" anchor="t" anchorCtr="0" forceAA="0" compatLnSpc="1">
              <a:prstTxWarp prst="textNoShape">
                <a:avLst/>
              </a:prstTxWarp>
              <a:noAutofit/>
            </a:bodyPr>
            <a:lstStyle/>
            <a:p>
              <a:pPr algn="ctr">
                <a:spcAft>
                  <a:spcPts val="1000"/>
                </a:spcAft>
              </a:pPr>
              <a:r>
                <a:rPr lang="en-US" sz="1600" dirty="0" smtClean="0">
                  <a:ea typeface="Times New Roman"/>
                </a:rPr>
                <a:t>Pre-Ingest</a:t>
              </a:r>
              <a:endParaRPr lang="en-US" sz="1600" dirty="0">
                <a:effectLst/>
                <a:ea typeface="Times New Roman"/>
              </a:endParaRPr>
            </a:p>
          </p:txBody>
        </p:sp>
        <p:grpSp>
          <p:nvGrpSpPr>
            <p:cNvPr id="237" name="Csoportba foglalás 236"/>
            <p:cNvGrpSpPr/>
            <p:nvPr/>
          </p:nvGrpSpPr>
          <p:grpSpPr>
            <a:xfrm>
              <a:off x="1259632" y="4125702"/>
              <a:ext cx="288032" cy="307777"/>
              <a:chOff x="940072" y="232942"/>
              <a:chExt cx="288032" cy="314211"/>
            </a:xfrm>
          </p:grpSpPr>
          <p:sp>
            <p:nvSpPr>
              <p:cNvPr id="238" name="Szövegdoboz 237"/>
              <p:cNvSpPr txBox="1"/>
              <p:nvPr/>
            </p:nvSpPr>
            <p:spPr>
              <a:xfrm>
                <a:off x="940072" y="232942"/>
                <a:ext cx="288032" cy="314211"/>
              </a:xfrm>
              <a:prstGeom prst="rect">
                <a:avLst/>
              </a:prstGeom>
              <a:noFill/>
              <a:ln w="28575">
                <a:noFill/>
              </a:ln>
            </p:spPr>
            <p:txBody>
              <a:bodyPr wrap="square" lIns="36000" tIns="0" rIns="36000" bIns="0" rtlCol="0">
                <a:spAutoFit/>
              </a:bodyPr>
              <a:lstStyle/>
              <a:p>
                <a:pPr algn="ctr"/>
                <a:r>
                  <a:rPr lang="en-US" sz="2000" b="1" smtClean="0">
                    <a:solidFill>
                      <a:srgbClr val="0070C0"/>
                    </a:solidFill>
                  </a:rPr>
                  <a:t>+</a:t>
                </a:r>
                <a:endParaRPr lang="en-US" sz="2000" b="1">
                  <a:solidFill>
                    <a:srgbClr val="0070C0"/>
                  </a:solidFill>
                </a:endParaRPr>
              </a:p>
            </p:txBody>
          </p:sp>
          <p:sp>
            <p:nvSpPr>
              <p:cNvPr id="239" name="Téglalap 238"/>
              <p:cNvSpPr/>
              <p:nvPr/>
            </p:nvSpPr>
            <p:spPr>
              <a:xfrm>
                <a:off x="971970" y="286107"/>
                <a:ext cx="216000" cy="2160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grpSp>
      </p:grpSp>
      <p:grpSp>
        <p:nvGrpSpPr>
          <p:cNvPr id="244" name="Csoportba foglalás 243"/>
          <p:cNvGrpSpPr/>
          <p:nvPr/>
        </p:nvGrpSpPr>
        <p:grpSpPr>
          <a:xfrm>
            <a:off x="6264309" y="484743"/>
            <a:ext cx="492527" cy="806765"/>
            <a:chOff x="91899" y="980728"/>
            <a:chExt cx="934794" cy="1301234"/>
          </a:xfrm>
        </p:grpSpPr>
        <p:pic>
          <p:nvPicPr>
            <p:cNvPr id="245" name="Picture 5" descr="C:\0_Work\E-Ark project\WP2 - General Model and Use Cases\0-GM v2\E-ARK GM 2.0 - Active Presentation v2.0\Descriptive metadata.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1899" y="980728"/>
              <a:ext cx="934794" cy="1265110"/>
            </a:xfrm>
            <a:prstGeom prst="rect">
              <a:avLst/>
            </a:prstGeom>
            <a:noFill/>
            <a:extLst>
              <a:ext uri="{909E8E84-426E-40DD-AFC4-6F175D3DCCD1}">
                <a14:hiddenFill xmlns:a14="http://schemas.microsoft.com/office/drawing/2010/main">
                  <a:solidFill>
                    <a:srgbClr val="FFFFFF"/>
                  </a:solidFill>
                </a14:hiddenFill>
              </a:ext>
            </a:extLst>
          </p:spPr>
        </p:pic>
        <p:sp>
          <p:nvSpPr>
            <p:cNvPr id="246" name="Szövegdoboz 11"/>
            <p:cNvSpPr txBox="1"/>
            <p:nvPr/>
          </p:nvSpPr>
          <p:spPr>
            <a:xfrm>
              <a:off x="202045" y="1112110"/>
              <a:ext cx="707447" cy="116985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vert270"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b="1" dirty="0" smtClean="0">
                  <a:solidFill>
                    <a:schemeClr val="accent1">
                      <a:lumMod val="50000"/>
                    </a:schemeClr>
                  </a:solidFill>
                  <a:ea typeface="Times New Roman"/>
                </a:rPr>
                <a:t>Descriptive</a:t>
              </a:r>
              <a:br>
                <a:rPr lang="en-US" sz="1000" b="1" dirty="0" smtClean="0">
                  <a:solidFill>
                    <a:schemeClr val="accent1">
                      <a:lumMod val="50000"/>
                    </a:schemeClr>
                  </a:solidFill>
                  <a:ea typeface="Times New Roman"/>
                </a:rPr>
              </a:br>
              <a:r>
                <a:rPr lang="en-US" sz="1000" b="1" dirty="0" smtClean="0">
                  <a:solidFill>
                    <a:schemeClr val="accent1">
                      <a:lumMod val="50000"/>
                    </a:schemeClr>
                  </a:solidFill>
                  <a:ea typeface="Times New Roman"/>
                </a:rPr>
                <a:t>Metadata</a:t>
              </a:r>
              <a:endParaRPr lang="en-US" sz="1000" b="1" dirty="0">
                <a:solidFill>
                  <a:schemeClr val="accent1">
                    <a:lumMod val="50000"/>
                  </a:schemeClr>
                </a:solidFill>
                <a:effectLst/>
                <a:latin typeface="Times New Roman"/>
                <a:ea typeface="Times New Roman"/>
              </a:endParaRPr>
            </a:p>
          </p:txBody>
        </p:sp>
      </p:grpSp>
      <p:cxnSp>
        <p:nvCxnSpPr>
          <p:cNvPr id="256" name="Egyenes összekötő 255"/>
          <p:cNvCxnSpPr>
            <a:stCxn id="149" idx="0"/>
          </p:cNvCxnSpPr>
          <p:nvPr/>
        </p:nvCxnSpPr>
        <p:spPr>
          <a:xfrm flipV="1">
            <a:off x="5964407" y="1070145"/>
            <a:ext cx="431646" cy="377111"/>
          </a:xfrm>
          <a:prstGeom prst="line">
            <a:avLst/>
          </a:prstGeom>
          <a:ln w="12700">
            <a:solidFill>
              <a:schemeClr val="bg1">
                <a:lumMod val="65000"/>
              </a:schemeClr>
            </a:solidFill>
            <a:prstDash val="sysDash"/>
            <a:headEnd type="stealth" w="med" len="lg"/>
            <a:tailEnd type="stealth" w="med" len="lg"/>
          </a:ln>
        </p:spPr>
        <p:style>
          <a:lnRef idx="1">
            <a:schemeClr val="accent1"/>
          </a:lnRef>
          <a:fillRef idx="0">
            <a:schemeClr val="accent1"/>
          </a:fillRef>
          <a:effectRef idx="0">
            <a:schemeClr val="accent1"/>
          </a:effectRef>
          <a:fontRef idx="minor">
            <a:schemeClr val="tx1"/>
          </a:fontRef>
        </p:style>
      </p:cxnSp>
      <p:cxnSp>
        <p:nvCxnSpPr>
          <p:cNvPr id="259" name="Egyenes összekötő 258"/>
          <p:cNvCxnSpPr>
            <a:stCxn id="246" idx="3"/>
          </p:cNvCxnSpPr>
          <p:nvPr/>
        </p:nvCxnSpPr>
        <p:spPr>
          <a:xfrm>
            <a:off x="6695085" y="928854"/>
            <a:ext cx="721352" cy="622088"/>
          </a:xfrm>
          <a:prstGeom prst="line">
            <a:avLst/>
          </a:prstGeom>
          <a:ln w="12700">
            <a:solidFill>
              <a:schemeClr val="bg1">
                <a:lumMod val="65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
        <p:nvSpPr>
          <p:cNvPr id="275" name="Szövegdoboz 11"/>
          <p:cNvSpPr txBox="1"/>
          <p:nvPr/>
        </p:nvSpPr>
        <p:spPr>
          <a:xfrm>
            <a:off x="-36512" y="2998946"/>
            <a:ext cx="396295" cy="151702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rgbClr val="000000"/>
                </a:solidFill>
                <a:effectLst/>
                <a:ea typeface="Calibri"/>
              </a:rPr>
              <a:t>P R O D U C E R</a:t>
            </a:r>
            <a:endParaRPr lang="en-US" sz="1400" smtClean="0">
              <a:effectLst/>
              <a:ea typeface="Times New Roman"/>
            </a:endParaRPr>
          </a:p>
          <a:p>
            <a:pPr algn="ctr">
              <a:lnSpc>
                <a:spcPct val="115000"/>
              </a:lnSpc>
              <a:spcAft>
                <a:spcPts val="1000"/>
              </a:spcAft>
            </a:pPr>
            <a:r>
              <a:rPr lang="en-US" sz="1400" smtClean="0">
                <a:solidFill>
                  <a:srgbClr val="000000"/>
                </a:solidFill>
                <a:effectLst/>
                <a:ea typeface="Times New Roman"/>
              </a:rPr>
              <a:t> </a:t>
            </a:r>
            <a:endParaRPr lang="en-US" sz="1400">
              <a:effectLst/>
              <a:ea typeface="Times New Roman"/>
            </a:endParaRPr>
          </a:p>
        </p:txBody>
      </p:sp>
      <p:sp>
        <p:nvSpPr>
          <p:cNvPr id="276" name="Szövegdoboz 11"/>
          <p:cNvSpPr txBox="1"/>
          <p:nvPr/>
        </p:nvSpPr>
        <p:spPr>
          <a:xfrm>
            <a:off x="8712209" y="2998946"/>
            <a:ext cx="396295" cy="151702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rgbClr val="000000"/>
                </a:solidFill>
                <a:ea typeface="Times New Roman"/>
              </a:rPr>
              <a:t>C O N S U M E R</a:t>
            </a:r>
            <a:endParaRPr lang="en-US" sz="1400">
              <a:latin typeface="Times New Roman"/>
              <a:ea typeface="Times New Roman"/>
            </a:endParaRPr>
          </a:p>
        </p:txBody>
      </p:sp>
      <p:sp>
        <p:nvSpPr>
          <p:cNvPr id="278" name="Szövegdoboz 11"/>
          <p:cNvSpPr txBox="1"/>
          <p:nvPr/>
        </p:nvSpPr>
        <p:spPr>
          <a:xfrm>
            <a:off x="449" y="41891"/>
            <a:ext cx="5523079"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Calibri"/>
              </a:rPr>
              <a:t>End-to-end</a:t>
            </a:r>
            <a:r>
              <a:rPr lang="hu-HU" dirty="0" smtClean="0">
                <a:solidFill>
                  <a:srgbClr val="000000"/>
                </a:solidFill>
                <a:ea typeface="Calibri"/>
              </a:rPr>
              <a:t> </a:t>
            </a:r>
            <a:r>
              <a:rPr lang="en-US" dirty="0" smtClean="0">
                <a:solidFill>
                  <a:srgbClr val="000000"/>
                </a:solidFill>
                <a:ea typeface="Calibri"/>
              </a:rPr>
              <a:t>OAIS</a:t>
            </a:r>
            <a:r>
              <a:rPr lang="en-US" dirty="0" smtClean="0">
                <a:solidFill>
                  <a:srgbClr val="000000"/>
                </a:solidFill>
                <a:effectLst/>
                <a:ea typeface="Calibri"/>
              </a:rPr>
              <a:t> </a:t>
            </a:r>
            <a:r>
              <a:rPr lang="hu-HU" dirty="0" err="1" smtClean="0">
                <a:solidFill>
                  <a:srgbClr val="000000"/>
                </a:solidFill>
                <a:effectLst/>
                <a:ea typeface="Calibri"/>
              </a:rPr>
              <a:t>Process</a:t>
            </a:r>
            <a:r>
              <a:rPr lang="hu-HU" dirty="0" smtClean="0">
                <a:solidFill>
                  <a:srgbClr val="000000"/>
                </a:solidFill>
                <a:effectLst/>
                <a:ea typeface="Calibri"/>
              </a:rPr>
              <a:t> </a:t>
            </a:r>
            <a:r>
              <a:rPr lang="en-US" dirty="0" smtClean="0">
                <a:solidFill>
                  <a:srgbClr val="000000"/>
                </a:solidFill>
                <a:ea typeface="Calibri"/>
              </a:rPr>
              <a:t>Model</a:t>
            </a:r>
            <a:endParaRPr lang="en-US" dirty="0">
              <a:effectLst/>
              <a:ea typeface="Times New Roman"/>
            </a:endParaRPr>
          </a:p>
        </p:txBody>
      </p:sp>
      <p:sp>
        <p:nvSpPr>
          <p:cNvPr id="161" name="Jobbra nyíl 160">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grpSp>
        <p:nvGrpSpPr>
          <p:cNvPr id="163" name="Csoportba foglalás 162"/>
          <p:cNvGrpSpPr/>
          <p:nvPr/>
        </p:nvGrpSpPr>
        <p:grpSpPr>
          <a:xfrm>
            <a:off x="8109418" y="65722"/>
            <a:ext cx="325136" cy="288000"/>
            <a:chOff x="7756336" y="42844"/>
            <a:chExt cx="325136" cy="288000"/>
          </a:xfrm>
        </p:grpSpPr>
        <p:sp>
          <p:nvSpPr>
            <p:cNvPr id="164" name="Folyamatábra: Feldolgozás 163">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5"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101" name="Jobbra nyíl 100">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spTree>
    <p:extLst>
      <p:ext uri="{BB962C8B-B14F-4D97-AF65-F5344CB8AC3E}">
        <p14:creationId xmlns:p14="http://schemas.microsoft.com/office/powerpoint/2010/main" val="19599794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3692" y="423374"/>
            <a:ext cx="9140308" cy="2432370"/>
          </a:xfrm>
          <a:prstGeom prst="rect">
            <a:avLst/>
          </a:prstGeom>
          <a:solidFill>
            <a:schemeClr val="accent5">
              <a:lumMod val="20000"/>
              <a:lumOff val="8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1" name="Kép 110"/>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360688" y="867954"/>
            <a:ext cx="284802" cy="540000"/>
          </a:xfrm>
          <a:prstGeom prst="rect">
            <a:avLst/>
          </a:prstGeom>
        </p:spPr>
      </p:pic>
      <p:sp>
        <p:nvSpPr>
          <p:cNvPr id="112" name="Szövegdoboz 11"/>
          <p:cNvSpPr txBox="1"/>
          <p:nvPr/>
        </p:nvSpPr>
        <p:spPr>
          <a:xfrm>
            <a:off x="108823" y="1391333"/>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pic>
        <p:nvPicPr>
          <p:cNvPr id="113" name="Kép 112"/>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351885" y="1874249"/>
            <a:ext cx="284802" cy="540000"/>
          </a:xfrm>
          <a:prstGeom prst="rect">
            <a:avLst/>
          </a:prstGeom>
        </p:spPr>
      </p:pic>
      <p:sp>
        <p:nvSpPr>
          <p:cNvPr id="114" name="Szövegdoboz 11"/>
          <p:cNvSpPr txBox="1"/>
          <p:nvPr/>
        </p:nvSpPr>
        <p:spPr>
          <a:xfrm>
            <a:off x="100872" y="2399445"/>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a typeface="Times New Roman"/>
              </a:rPr>
              <a:t>ARCHIVIST</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grpSp>
        <p:nvGrpSpPr>
          <p:cNvPr id="115" name="Csoportba foglalás 114"/>
          <p:cNvGrpSpPr/>
          <p:nvPr/>
        </p:nvGrpSpPr>
        <p:grpSpPr>
          <a:xfrm>
            <a:off x="1029025" y="703892"/>
            <a:ext cx="1454743" cy="711048"/>
            <a:chOff x="1478147" y="1654714"/>
            <a:chExt cx="1454844" cy="948260"/>
          </a:xfrm>
        </p:grpSpPr>
        <p:sp>
          <p:nvSpPr>
            <p:cNvPr id="116" name="Ellipszis 115"/>
            <p:cNvSpPr/>
            <p:nvPr/>
          </p:nvSpPr>
          <p:spPr>
            <a:xfrm>
              <a:off x="1478147" y="1654714"/>
              <a:ext cx="1454844" cy="948260"/>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17" name="Szövegdoboz 11"/>
            <p:cNvSpPr txBox="1"/>
            <p:nvPr/>
          </p:nvSpPr>
          <p:spPr>
            <a:xfrm>
              <a:off x="1518958" y="1686717"/>
              <a:ext cx="1414033" cy="86816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a:latin typeface="Times New Roman"/>
                  <a:ea typeface="Times New Roman"/>
                </a:rPr>
                <a:t>Content definition Technical feasibility  Legal issues etc.</a:t>
              </a:r>
              <a:endParaRPr lang="en-US" sz="1100">
                <a:effectLst/>
                <a:latin typeface="Times New Roman"/>
                <a:ea typeface="Times New Roman"/>
              </a:endParaRPr>
            </a:p>
          </p:txBody>
        </p:sp>
      </p:grpSp>
      <p:cxnSp>
        <p:nvCxnSpPr>
          <p:cNvPr id="118" name="Egyenes összekötő nyíllal 117"/>
          <p:cNvCxnSpPr>
            <a:endCxn id="107" idx="2"/>
          </p:cNvCxnSpPr>
          <p:nvPr/>
        </p:nvCxnSpPr>
        <p:spPr>
          <a:xfrm>
            <a:off x="612834" y="2091392"/>
            <a:ext cx="992255" cy="3865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23" name="Egyenes összekötő nyíllal 122"/>
          <p:cNvCxnSpPr>
            <a:endCxn id="116" idx="2"/>
          </p:cNvCxnSpPr>
          <p:nvPr/>
        </p:nvCxnSpPr>
        <p:spPr>
          <a:xfrm flipV="1">
            <a:off x="619511" y="1059416"/>
            <a:ext cx="409514" cy="2932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22572" name="Csoportba foglalás 22571"/>
          <p:cNvGrpSpPr/>
          <p:nvPr/>
        </p:nvGrpSpPr>
        <p:grpSpPr>
          <a:xfrm>
            <a:off x="3275856" y="497199"/>
            <a:ext cx="1002993" cy="625695"/>
            <a:chOff x="2843942" y="324981"/>
            <a:chExt cx="1002993" cy="625695"/>
          </a:xfrm>
        </p:grpSpPr>
        <p:pic>
          <p:nvPicPr>
            <p:cNvPr id="128" name="Kép 127"/>
            <p:cNvPicPr preferRelativeResize="0">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843942" y="324981"/>
              <a:ext cx="900000" cy="534857"/>
            </a:xfrm>
            <a:prstGeom prst="rect">
              <a:avLst/>
            </a:prstGeom>
            <a:noFill/>
            <a:ln w="6350">
              <a:solidFill>
                <a:schemeClr val="accent5">
                  <a:lumMod val="50000"/>
                </a:schemeClr>
              </a:solidFill>
            </a:ln>
            <a:effectLst/>
          </p:spPr>
        </p:pic>
        <p:sp>
          <p:nvSpPr>
            <p:cNvPr id="129" name="Szövegdoboz 3"/>
            <p:cNvSpPr txBox="1"/>
            <p:nvPr/>
          </p:nvSpPr>
          <p:spPr>
            <a:xfrm>
              <a:off x="3447610" y="688101"/>
              <a:ext cx="399325" cy="26257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dirty="0" smtClean="0">
                  <a:ln w="3175">
                    <a:solidFill>
                      <a:schemeClr val="bg1"/>
                    </a:solidFill>
                  </a:ln>
                  <a:solidFill>
                    <a:srgbClr val="960000"/>
                  </a:solidFill>
                  <a:effectLst/>
                  <a:ea typeface="Calibri"/>
                  <a:cs typeface="Times New Roman"/>
                </a:rPr>
                <a:t>DB</a:t>
              </a:r>
              <a:endParaRPr lang="en-US" sz="1200" b="1" dirty="0" smtClean="0">
                <a:ln w="3175">
                  <a:solidFill>
                    <a:schemeClr val="bg1"/>
                  </a:solidFill>
                </a:ln>
                <a:effectLst/>
                <a:ea typeface="Calibri"/>
                <a:cs typeface="Times New Roman"/>
              </a:endParaRPr>
            </a:p>
            <a:p>
              <a:pPr>
                <a:lnSpc>
                  <a:spcPct val="115000"/>
                </a:lnSpc>
                <a:spcAft>
                  <a:spcPts val="1000"/>
                </a:spcAft>
              </a:pPr>
              <a:r>
                <a:rPr lang="en-US" sz="1200" b="1" dirty="0" smtClean="0">
                  <a:ln w="3175">
                    <a:solidFill>
                      <a:schemeClr val="bg1"/>
                    </a:solidFill>
                  </a:ln>
                  <a:solidFill>
                    <a:srgbClr val="960000"/>
                  </a:solidFill>
                  <a:effectLst/>
                  <a:ea typeface="Calibri"/>
                  <a:cs typeface="Times New Roman"/>
                </a:rPr>
                <a:t> </a:t>
              </a:r>
              <a:endParaRPr lang="en-US" sz="1200" b="1" dirty="0">
                <a:ln w="3175">
                  <a:solidFill>
                    <a:schemeClr val="bg1"/>
                  </a:solidFill>
                </a:ln>
                <a:effectLst/>
                <a:ea typeface="Calibri"/>
                <a:cs typeface="Times New Roman"/>
              </a:endParaRPr>
            </a:p>
          </p:txBody>
        </p:sp>
      </p:grpSp>
      <p:grpSp>
        <p:nvGrpSpPr>
          <p:cNvPr id="26" name="Csoportba foglalás 25"/>
          <p:cNvGrpSpPr/>
          <p:nvPr/>
        </p:nvGrpSpPr>
        <p:grpSpPr>
          <a:xfrm>
            <a:off x="4765584" y="2252550"/>
            <a:ext cx="1017080" cy="563427"/>
            <a:chOff x="4765584" y="2261176"/>
            <a:chExt cx="1017080" cy="563427"/>
          </a:xfrm>
        </p:grpSpPr>
        <p:sp>
          <p:nvSpPr>
            <p:cNvPr id="133" name="Téglalap 132"/>
            <p:cNvSpPr/>
            <p:nvPr/>
          </p:nvSpPr>
          <p:spPr>
            <a:xfrm>
              <a:off x="4765584" y="2261176"/>
              <a:ext cx="9000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134" name="Kép 133"/>
            <p:cNvPicPr preferRelativeResize="0">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4773895" y="2273028"/>
              <a:ext cx="874532" cy="445198"/>
            </a:xfrm>
            <a:prstGeom prst="rect">
              <a:avLst/>
            </a:prstGeom>
          </p:spPr>
        </p:pic>
        <p:sp>
          <p:nvSpPr>
            <p:cNvPr id="132" name="Szövegdoboz 11"/>
            <p:cNvSpPr txBox="1"/>
            <p:nvPr/>
          </p:nvSpPr>
          <p:spPr>
            <a:xfrm>
              <a:off x="5267227" y="2640404"/>
              <a:ext cx="515437" cy="18419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nSpc>
                  <a:spcPct val="115000"/>
                </a:lnSpc>
                <a:spcAft>
                  <a:spcPts val="1000"/>
                </a:spcAft>
              </a:pPr>
              <a:r>
                <a:rPr lang="en-US" sz="1200" b="1" smtClean="0">
                  <a:ln w="3175">
                    <a:solidFill>
                      <a:schemeClr val="bg1"/>
                    </a:solidFill>
                  </a:ln>
                  <a:solidFill>
                    <a:srgbClr val="960000"/>
                  </a:solidFill>
                  <a:effectLst/>
                  <a:ea typeface="Calibri"/>
                </a:rPr>
                <a:t>GML</a:t>
              </a:r>
              <a:endParaRPr lang="en-US" sz="1200" b="1">
                <a:ln w="3175">
                  <a:solidFill>
                    <a:schemeClr val="bg1"/>
                  </a:solidFill>
                </a:ln>
                <a:effectLst/>
                <a:latin typeface="Times New Roman"/>
                <a:ea typeface="Times New Roman"/>
              </a:endParaRPr>
            </a:p>
          </p:txBody>
        </p:sp>
      </p:grpSp>
      <p:grpSp>
        <p:nvGrpSpPr>
          <p:cNvPr id="24" name="Csoportba foglalás 23"/>
          <p:cNvGrpSpPr/>
          <p:nvPr/>
        </p:nvGrpSpPr>
        <p:grpSpPr>
          <a:xfrm>
            <a:off x="4260292" y="1756792"/>
            <a:ext cx="1018926" cy="419513"/>
            <a:chOff x="4260292" y="1765418"/>
            <a:chExt cx="1018926" cy="419513"/>
          </a:xfrm>
        </p:grpSpPr>
        <p:sp>
          <p:nvSpPr>
            <p:cNvPr id="136" name="Téglalap 135"/>
            <p:cNvSpPr/>
            <p:nvPr/>
          </p:nvSpPr>
          <p:spPr>
            <a:xfrm>
              <a:off x="4260292" y="1765418"/>
              <a:ext cx="900000"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137" name="Kép 136"/>
            <p:cNvPicPr preferRelativeResize="0">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sp>
          <p:nvSpPr>
            <p:cNvPr id="138" name="Szövegdoboz 11"/>
            <p:cNvSpPr txBox="1"/>
            <p:nvPr/>
          </p:nvSpPr>
          <p:spPr>
            <a:xfrm>
              <a:off x="4702257" y="2000786"/>
              <a:ext cx="576961" cy="18414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smtClean="0">
                  <a:ln w="3175">
                    <a:solidFill>
                      <a:schemeClr val="bg1"/>
                    </a:solidFill>
                  </a:ln>
                  <a:solidFill>
                    <a:srgbClr val="960000"/>
                  </a:solidFill>
                  <a:effectLst/>
                  <a:ea typeface="Calibri"/>
                </a:rPr>
                <a:t>FILES</a:t>
              </a:r>
              <a:endParaRPr lang="en-US" sz="1200" b="1" smtClean="0">
                <a:ln w="3175">
                  <a:solidFill>
                    <a:schemeClr val="bg1"/>
                  </a:solidFill>
                </a:ln>
                <a:effectLst/>
                <a:ea typeface="Times New Roman"/>
              </a:endParaRPr>
            </a:p>
            <a:p>
              <a:pPr algn="ctr">
                <a:lnSpc>
                  <a:spcPct val="115000"/>
                </a:lnSpc>
                <a:spcAft>
                  <a:spcPts val="1000"/>
                </a:spcAft>
              </a:pPr>
              <a:r>
                <a:rPr lang="en-US" sz="1200" b="1" smtClean="0">
                  <a:ln w="3175">
                    <a:solidFill>
                      <a:schemeClr val="bg1"/>
                    </a:solidFill>
                  </a:ln>
                  <a:solidFill>
                    <a:srgbClr val="960000"/>
                  </a:solidFill>
                  <a:effectLst/>
                  <a:ea typeface="Times New Roman"/>
                </a:rPr>
                <a:t> </a:t>
              </a:r>
              <a:endParaRPr lang="en-US" sz="1200" b="1">
                <a:ln w="3175">
                  <a:solidFill>
                    <a:schemeClr val="bg1"/>
                  </a:solidFill>
                </a:ln>
                <a:effectLst/>
                <a:ea typeface="Times New Roman"/>
              </a:endParaRPr>
            </a:p>
          </p:txBody>
        </p:sp>
      </p:grpSp>
      <p:grpSp>
        <p:nvGrpSpPr>
          <p:cNvPr id="22573" name="Csoportba foglalás 22572"/>
          <p:cNvGrpSpPr/>
          <p:nvPr/>
        </p:nvGrpSpPr>
        <p:grpSpPr>
          <a:xfrm>
            <a:off x="3759849" y="1120833"/>
            <a:ext cx="993163" cy="559367"/>
            <a:chOff x="2847421" y="1007756"/>
            <a:chExt cx="993163" cy="559367"/>
          </a:xfrm>
        </p:grpSpPr>
        <p:pic>
          <p:nvPicPr>
            <p:cNvPr id="140" name="Kép 139"/>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2847421" y="1007756"/>
              <a:ext cx="900000" cy="541535"/>
            </a:xfrm>
            <a:prstGeom prst="rect">
              <a:avLst/>
            </a:prstGeom>
            <a:ln w="6350">
              <a:solidFill>
                <a:schemeClr val="accent5">
                  <a:lumMod val="50000"/>
                </a:schemeClr>
              </a:solidFill>
            </a:ln>
          </p:spPr>
        </p:pic>
        <p:pic>
          <p:nvPicPr>
            <p:cNvPr id="141" name="Kép 140"/>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890174" y="1326056"/>
              <a:ext cx="705341" cy="218008"/>
            </a:xfrm>
            <a:prstGeom prst="rect">
              <a:avLst/>
            </a:prstGeom>
          </p:spPr>
        </p:pic>
        <p:sp>
          <p:nvSpPr>
            <p:cNvPr id="142" name="Szövegdoboz 11"/>
            <p:cNvSpPr txBox="1"/>
            <p:nvPr/>
          </p:nvSpPr>
          <p:spPr>
            <a:xfrm>
              <a:off x="3263170" y="1382555"/>
              <a:ext cx="577414" cy="18456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200" b="1" smtClean="0">
                  <a:ln w="3175">
                    <a:solidFill>
                      <a:schemeClr val="bg1"/>
                    </a:solidFill>
                  </a:ln>
                  <a:solidFill>
                    <a:srgbClr val="960000"/>
                  </a:solidFill>
                  <a:effectLst/>
                  <a:ea typeface="Calibri"/>
                </a:rPr>
                <a:t>ERMS</a:t>
              </a:r>
              <a:endParaRPr lang="en-US" sz="1200" b="1">
                <a:ln w="3175">
                  <a:solidFill>
                    <a:schemeClr val="bg1"/>
                  </a:solidFill>
                </a:ln>
                <a:effectLst/>
                <a:latin typeface="Times New Roman"/>
                <a:ea typeface="Times New Roman"/>
              </a:endParaRPr>
            </a:p>
          </p:txBody>
        </p:sp>
      </p:grpSp>
      <p:pic>
        <p:nvPicPr>
          <p:cNvPr id="151" name="Kép 150"/>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8423762" y="1313696"/>
            <a:ext cx="284802" cy="540000"/>
          </a:xfrm>
          <a:prstGeom prst="rect">
            <a:avLst/>
          </a:prstGeom>
        </p:spPr>
      </p:pic>
      <p:sp>
        <p:nvSpPr>
          <p:cNvPr id="152" name="Szövegdoboz 11"/>
          <p:cNvSpPr txBox="1"/>
          <p:nvPr/>
        </p:nvSpPr>
        <p:spPr>
          <a:xfrm>
            <a:off x="8171897" y="1837075"/>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smtClean="0">
                <a:solidFill>
                  <a:srgbClr val="000000"/>
                </a:solidFill>
                <a:effectLst/>
                <a:ea typeface="Calibri"/>
              </a:rPr>
              <a:t>PRODUCER</a:t>
            </a:r>
            <a:endParaRPr lang="en-US" sz="1000" smtClean="0">
              <a:effectLst/>
              <a:latin typeface="Times New Roman"/>
              <a:ea typeface="Times New Roman"/>
            </a:endParaRPr>
          </a:p>
          <a:p>
            <a:pPr algn="ctr">
              <a:lnSpc>
                <a:spcPct val="115000"/>
              </a:lnSpc>
              <a:spcAft>
                <a:spcPts val="1000"/>
              </a:spcAft>
            </a:pPr>
            <a:r>
              <a:rPr lang="en-US" sz="1000" smtClean="0">
                <a:solidFill>
                  <a:srgbClr val="000000"/>
                </a:solidFill>
                <a:effectLst/>
                <a:ea typeface="Times New Roman"/>
              </a:rPr>
              <a:t> </a:t>
            </a:r>
            <a:endParaRPr lang="en-US" sz="1000">
              <a:effectLst/>
              <a:latin typeface="Times New Roman"/>
              <a:ea typeface="Times New Roman"/>
            </a:endParaRPr>
          </a:p>
        </p:txBody>
      </p:sp>
      <p:grpSp>
        <p:nvGrpSpPr>
          <p:cNvPr id="156" name="Csoportba foglalás 155"/>
          <p:cNvGrpSpPr/>
          <p:nvPr/>
        </p:nvGrpSpPr>
        <p:grpSpPr>
          <a:xfrm>
            <a:off x="5076056" y="1104931"/>
            <a:ext cx="1728192" cy="452098"/>
            <a:chOff x="1478147" y="1653819"/>
            <a:chExt cx="1454844" cy="551489"/>
          </a:xfrm>
        </p:grpSpPr>
        <p:sp>
          <p:nvSpPr>
            <p:cNvPr id="157" name="Ellipszis 15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58" name="Szövegdoboz 11"/>
            <p:cNvSpPr txBox="1"/>
            <p:nvPr/>
          </p:nvSpPr>
          <p:spPr>
            <a:xfrm>
              <a:off x="1592585" y="1653819"/>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Extract ERMS records based on MoReq2010</a:t>
              </a:r>
              <a:endParaRPr lang="en-US" sz="1100">
                <a:latin typeface="Times New Roman"/>
                <a:ea typeface="Times New Roman"/>
              </a:endParaRPr>
            </a:p>
          </p:txBody>
        </p:sp>
      </p:grpSp>
      <p:grpSp>
        <p:nvGrpSpPr>
          <p:cNvPr id="161" name="Csoportba foglalás 160"/>
          <p:cNvGrpSpPr/>
          <p:nvPr/>
        </p:nvGrpSpPr>
        <p:grpSpPr>
          <a:xfrm>
            <a:off x="4595542" y="487868"/>
            <a:ext cx="1728192" cy="432801"/>
            <a:chOff x="1478147" y="1653694"/>
            <a:chExt cx="1454844" cy="551614"/>
          </a:xfrm>
        </p:grpSpPr>
        <p:sp>
          <p:nvSpPr>
            <p:cNvPr id="162" name="Ellipszis 161"/>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3" name="Szövegdoboz 11"/>
            <p:cNvSpPr txBox="1"/>
            <p:nvPr/>
          </p:nvSpPr>
          <p:spPr>
            <a:xfrm>
              <a:off x="1592585" y="1653694"/>
              <a:ext cx="123672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Extract Relational DB based on SIARD</a:t>
              </a:r>
              <a:endParaRPr lang="en-US" sz="1100">
                <a:latin typeface="Times New Roman"/>
                <a:ea typeface="Times New Roman"/>
              </a:endParaRPr>
            </a:p>
          </p:txBody>
        </p:sp>
      </p:grpSp>
      <p:grpSp>
        <p:nvGrpSpPr>
          <p:cNvPr id="164" name="Csoportba foglalás 163"/>
          <p:cNvGrpSpPr/>
          <p:nvPr/>
        </p:nvGrpSpPr>
        <p:grpSpPr>
          <a:xfrm>
            <a:off x="5580112" y="1703780"/>
            <a:ext cx="1728192" cy="447922"/>
            <a:chOff x="1478147" y="1634421"/>
            <a:chExt cx="1454844" cy="570887"/>
          </a:xfrm>
        </p:grpSpPr>
        <p:sp>
          <p:nvSpPr>
            <p:cNvPr id="165" name="Ellipszis 16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6" name="Szövegdoboz 11"/>
            <p:cNvSpPr txBox="1"/>
            <p:nvPr/>
          </p:nvSpPr>
          <p:spPr>
            <a:xfrm>
              <a:off x="1592585" y="1634421"/>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Extract</a:t>
              </a:r>
              <a:r>
                <a:rPr lang="en-US" sz="1100" smtClean="0">
                  <a:ea typeface="Times New Roman"/>
                </a:rPr>
                <a:t> files from simple file-system</a:t>
              </a:r>
              <a:endParaRPr lang="en-US" sz="1100">
                <a:latin typeface="Times New Roman"/>
                <a:ea typeface="Times New Roman"/>
              </a:endParaRPr>
            </a:p>
          </p:txBody>
        </p:sp>
      </p:grpSp>
      <p:grpSp>
        <p:nvGrpSpPr>
          <p:cNvPr id="167" name="Csoportba foglalás 166"/>
          <p:cNvGrpSpPr/>
          <p:nvPr/>
        </p:nvGrpSpPr>
        <p:grpSpPr>
          <a:xfrm>
            <a:off x="6084168" y="2320366"/>
            <a:ext cx="1728192" cy="465852"/>
            <a:chOff x="1478147" y="1654714"/>
            <a:chExt cx="1454844" cy="550594"/>
          </a:xfrm>
        </p:grpSpPr>
        <p:sp>
          <p:nvSpPr>
            <p:cNvPr id="168" name="Ellipszis 167"/>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69" name="Szövegdoboz 11"/>
            <p:cNvSpPr txBox="1"/>
            <p:nvPr/>
          </p:nvSpPr>
          <p:spPr>
            <a:xfrm>
              <a:off x="1559118" y="1680366"/>
              <a:ext cx="1340406"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Extract </a:t>
              </a:r>
              <a:r>
                <a:rPr lang="en-US" sz="1100" smtClean="0">
                  <a:ea typeface="Times New Roman"/>
                </a:rPr>
                <a:t>files from simple file-system - GML</a:t>
              </a:r>
              <a:endParaRPr lang="en-US" sz="1100">
                <a:latin typeface="Times New Roman"/>
                <a:ea typeface="Times New Roman"/>
              </a:endParaRPr>
            </a:p>
          </p:txBody>
        </p:sp>
      </p:grpSp>
      <p:cxnSp>
        <p:nvCxnSpPr>
          <p:cNvPr id="170" name="Egyenes összekötő 169"/>
          <p:cNvCxnSpPr>
            <a:endCxn id="162" idx="2"/>
          </p:cNvCxnSpPr>
          <p:nvPr/>
        </p:nvCxnSpPr>
        <p:spPr>
          <a:xfrm flipV="1">
            <a:off x="4175856" y="704668"/>
            <a:ext cx="419686" cy="28156"/>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3" name="Egyenes összekötő 172"/>
          <p:cNvCxnSpPr>
            <a:endCxn id="157" idx="2"/>
          </p:cNvCxnSpPr>
          <p:nvPr/>
        </p:nvCxnSpPr>
        <p:spPr>
          <a:xfrm flipV="1">
            <a:off x="4659849" y="1331347"/>
            <a:ext cx="416207" cy="2845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6" name="Egyenes összekötő 175"/>
          <p:cNvCxnSpPr>
            <a:endCxn id="165" idx="2"/>
          </p:cNvCxnSpPr>
          <p:nvPr/>
        </p:nvCxnSpPr>
        <p:spPr>
          <a:xfrm>
            <a:off x="5160292" y="1927186"/>
            <a:ext cx="419820" cy="8516"/>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79" name="Egyenes összekötő 178"/>
          <p:cNvCxnSpPr>
            <a:endCxn id="168" idx="2"/>
          </p:cNvCxnSpPr>
          <p:nvPr/>
        </p:nvCxnSpPr>
        <p:spPr>
          <a:xfrm>
            <a:off x="5665584" y="2495045"/>
            <a:ext cx="418584" cy="58246"/>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82" name="Egyenes összekötő nyíllal 181"/>
          <p:cNvCxnSpPr>
            <a:endCxn id="162" idx="6"/>
          </p:cNvCxnSpPr>
          <p:nvPr/>
        </p:nvCxnSpPr>
        <p:spPr>
          <a:xfrm flipH="1" flipV="1">
            <a:off x="6323734" y="704669"/>
            <a:ext cx="2080592" cy="83692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87" name="Egyenes összekötő nyíllal 186"/>
          <p:cNvCxnSpPr>
            <a:endCxn id="157" idx="6"/>
          </p:cNvCxnSpPr>
          <p:nvPr/>
        </p:nvCxnSpPr>
        <p:spPr>
          <a:xfrm flipH="1" flipV="1">
            <a:off x="6804248" y="1331347"/>
            <a:ext cx="1584220" cy="194764"/>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90" name="Egyenes összekötő nyíllal 189"/>
          <p:cNvCxnSpPr>
            <a:endCxn id="165" idx="6"/>
          </p:cNvCxnSpPr>
          <p:nvPr/>
        </p:nvCxnSpPr>
        <p:spPr>
          <a:xfrm flipH="1">
            <a:off x="7308304" y="1526111"/>
            <a:ext cx="1093016" cy="40959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93" name="Egyenes összekötő nyíllal 192"/>
          <p:cNvCxnSpPr>
            <a:endCxn id="168" idx="6"/>
          </p:cNvCxnSpPr>
          <p:nvPr/>
        </p:nvCxnSpPr>
        <p:spPr>
          <a:xfrm flipH="1">
            <a:off x="7812360" y="1526111"/>
            <a:ext cx="588960" cy="102718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106" name="Csoportba foglalás 105"/>
          <p:cNvGrpSpPr/>
          <p:nvPr/>
        </p:nvGrpSpPr>
        <p:grpSpPr>
          <a:xfrm>
            <a:off x="1605089" y="1876477"/>
            <a:ext cx="1454743" cy="483599"/>
            <a:chOff x="1478147" y="1623334"/>
            <a:chExt cx="1454844" cy="644932"/>
          </a:xfrm>
        </p:grpSpPr>
        <p:sp>
          <p:nvSpPr>
            <p:cNvPr id="107" name="Ellipszis 106"/>
            <p:cNvSpPr/>
            <p:nvPr/>
          </p:nvSpPr>
          <p:spPr>
            <a:xfrm>
              <a:off x="1478147" y="1654714"/>
              <a:ext cx="1454844" cy="613552"/>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119" name="Szövegdoboz 11"/>
            <p:cNvSpPr txBox="1"/>
            <p:nvPr/>
          </p:nvSpPr>
          <p:spPr>
            <a:xfrm>
              <a:off x="1518958" y="1623334"/>
              <a:ext cx="1414033" cy="56070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Create / Review Transfer Agreement</a:t>
              </a:r>
              <a:endParaRPr lang="en-US" sz="1100">
                <a:effectLst/>
                <a:latin typeface="Times New Roman"/>
                <a:ea typeface="Times New Roman"/>
              </a:endParaRPr>
            </a:p>
          </p:txBody>
        </p:sp>
      </p:grpSp>
      <p:cxnSp>
        <p:nvCxnSpPr>
          <p:cNvPr id="120" name="Egyenes összekötő nyíllal 119"/>
          <p:cNvCxnSpPr/>
          <p:nvPr/>
        </p:nvCxnSpPr>
        <p:spPr>
          <a:xfrm>
            <a:off x="635413" y="1088234"/>
            <a:ext cx="1200283" cy="874885"/>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Egyenes összekötő nyíllal 120"/>
          <p:cNvCxnSpPr/>
          <p:nvPr/>
        </p:nvCxnSpPr>
        <p:spPr>
          <a:xfrm flipV="1">
            <a:off x="611560" y="1330868"/>
            <a:ext cx="648072" cy="768476"/>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pic>
        <p:nvPicPr>
          <p:cNvPr id="125" name="Picture 3" descr="C:\0_Work\E-Ark project\WP2 - General Model and Use Cases\0-GM v2\E-ARK GM 2.0 - Active Presentation v2.0\E-ARK GM v2.10 - Pre-Ingest.bpm - Ordered for film presentation.pn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3242" y="2931790"/>
            <a:ext cx="9140757" cy="2085591"/>
          </a:xfrm>
          <a:prstGeom prst="rect">
            <a:avLst/>
          </a:prstGeom>
          <a:noFill/>
          <a:ln w="9525">
            <a:solidFill>
              <a:schemeClr val="bg1">
                <a:lumMod val="50000"/>
              </a:schemeClr>
            </a:solidFill>
          </a:ln>
          <a:extLst>
            <a:ext uri="{909E8E84-426E-40DD-AFC4-6F175D3DCCD1}">
              <a14:hiddenFill xmlns:a14="http://schemas.microsoft.com/office/drawing/2010/main">
                <a:solidFill>
                  <a:srgbClr val="FFFFFF"/>
                </a:solidFill>
              </a14:hiddenFill>
            </a:ext>
          </a:extLst>
        </p:spPr>
      </p:pic>
      <p:cxnSp>
        <p:nvCxnSpPr>
          <p:cNvPr id="104" name="Egyenes összekötő 103"/>
          <p:cNvCxnSpPr/>
          <p:nvPr/>
        </p:nvCxnSpPr>
        <p:spPr>
          <a:xfrm>
            <a:off x="3131840" y="-20538"/>
            <a:ext cx="0" cy="460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127" name="Szövegdoboz 11"/>
          <p:cNvSpPr txBox="1"/>
          <p:nvPr/>
        </p:nvSpPr>
        <p:spPr>
          <a:xfrm>
            <a:off x="449" y="41891"/>
            <a:ext cx="4752563"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Calibri"/>
              </a:rPr>
              <a:t>Pre-Ingest</a:t>
            </a:r>
            <a:r>
              <a:rPr lang="hu-HU" dirty="0" smtClean="0">
                <a:solidFill>
                  <a:srgbClr val="000000"/>
                </a:solidFill>
                <a:ea typeface="Calibri"/>
              </a:rPr>
              <a:t> </a:t>
            </a:r>
            <a:r>
              <a:rPr lang="hu-HU" dirty="0" err="1" smtClean="0">
                <a:solidFill>
                  <a:srgbClr val="000000"/>
                </a:solidFill>
                <a:ea typeface="Calibri"/>
              </a:rPr>
              <a:t>Use</a:t>
            </a:r>
            <a:r>
              <a:rPr lang="hu-HU" dirty="0" smtClean="0">
                <a:solidFill>
                  <a:srgbClr val="000000"/>
                </a:solidFill>
                <a:ea typeface="Calibri"/>
              </a:rPr>
              <a:t> </a:t>
            </a:r>
            <a:r>
              <a:rPr lang="hu-HU" dirty="0" err="1" smtClean="0">
                <a:solidFill>
                  <a:srgbClr val="000000"/>
                </a:solidFill>
                <a:ea typeface="Calibri"/>
              </a:rPr>
              <a:t>cases</a:t>
            </a:r>
            <a:endParaRPr lang="en-US" dirty="0">
              <a:effectLst/>
              <a:ea typeface="Times New Roman"/>
            </a:endParaRPr>
          </a:p>
        </p:txBody>
      </p:sp>
      <p:sp>
        <p:nvSpPr>
          <p:cNvPr id="130" name="Jobbra nyíl 129">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31" name="Jobbra nyíl 130">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35" name="Csoportba foglalás 134"/>
          <p:cNvGrpSpPr/>
          <p:nvPr/>
        </p:nvGrpSpPr>
        <p:grpSpPr>
          <a:xfrm>
            <a:off x="8109418" y="65722"/>
            <a:ext cx="325136" cy="288000"/>
            <a:chOff x="7756336" y="42844"/>
            <a:chExt cx="325136" cy="288000"/>
          </a:xfrm>
        </p:grpSpPr>
        <p:sp>
          <p:nvSpPr>
            <p:cNvPr id="139" name="Folyamatábra: Feldolgozás 138">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3"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2899228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3692" y="424800"/>
            <a:ext cx="9140308" cy="2432370"/>
          </a:xfrm>
          <a:prstGeom prst="rect">
            <a:avLst/>
          </a:prstGeom>
          <a:solidFill>
            <a:schemeClr val="accent5">
              <a:lumMod val="20000"/>
              <a:lumOff val="8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8" name="Kép 57"/>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467544" y="1333546"/>
            <a:ext cx="284802" cy="540000"/>
          </a:xfrm>
          <a:prstGeom prst="rect">
            <a:avLst/>
          </a:prstGeom>
        </p:spPr>
      </p:pic>
      <p:grpSp>
        <p:nvGrpSpPr>
          <p:cNvPr id="59" name="Csoportba foglalás 58"/>
          <p:cNvGrpSpPr>
            <a:grpSpLocks noChangeAspect="1"/>
          </p:cNvGrpSpPr>
          <p:nvPr/>
        </p:nvGrpSpPr>
        <p:grpSpPr>
          <a:xfrm>
            <a:off x="2699792" y="1959742"/>
            <a:ext cx="678194" cy="540000"/>
            <a:chOff x="5321074" y="2856370"/>
            <a:chExt cx="504055" cy="535128"/>
          </a:xfrm>
        </p:grpSpPr>
        <p:pic>
          <p:nvPicPr>
            <p:cNvPr id="60" name="Kép 59"/>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61"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smtClean="0">
                  <a:solidFill>
                    <a:schemeClr val="accent1">
                      <a:lumMod val="50000"/>
                    </a:schemeClr>
                  </a:solidFill>
                  <a:effectLst/>
                  <a:ea typeface="Calibri"/>
                </a:rPr>
                <a:t>SIP</a:t>
              </a:r>
              <a:endParaRPr lang="en-US" sz="1400" smtClean="0">
                <a:solidFill>
                  <a:schemeClr val="accent1">
                    <a:lumMod val="50000"/>
                  </a:schemeClr>
                </a:solidFill>
                <a:effectLst/>
                <a:latin typeface="Times New Roman"/>
                <a:ea typeface="Times New Roman"/>
              </a:endParaRPr>
            </a:p>
            <a:p>
              <a:pPr algn="ctr">
                <a:lnSpc>
                  <a:spcPct val="115000"/>
                </a:lnSpc>
                <a:spcAft>
                  <a:spcPts val="1000"/>
                </a:spcAft>
              </a:pPr>
              <a:r>
                <a:rPr lang="en-US" sz="1400" smtClean="0">
                  <a:solidFill>
                    <a:schemeClr val="accent1">
                      <a:lumMod val="50000"/>
                    </a:schemeClr>
                  </a:solidFill>
                  <a:effectLst/>
                  <a:ea typeface="Times New Roman"/>
                </a:rPr>
                <a:t> </a:t>
              </a:r>
              <a:endParaRPr lang="en-US" sz="1400">
                <a:solidFill>
                  <a:schemeClr val="accent1">
                    <a:lumMod val="50000"/>
                  </a:schemeClr>
                </a:solidFill>
                <a:effectLst/>
                <a:latin typeface="Times New Roman"/>
                <a:ea typeface="Times New Roman"/>
              </a:endParaRPr>
            </a:p>
          </p:txBody>
        </p:sp>
      </p:grpSp>
      <p:grpSp>
        <p:nvGrpSpPr>
          <p:cNvPr id="62" name="Csoportba foglalás 61"/>
          <p:cNvGrpSpPr/>
          <p:nvPr/>
        </p:nvGrpSpPr>
        <p:grpSpPr>
          <a:xfrm>
            <a:off x="1272625" y="1095646"/>
            <a:ext cx="1859215" cy="330351"/>
            <a:chOff x="1478147" y="1654714"/>
            <a:chExt cx="1030515" cy="357975"/>
          </a:xfrm>
        </p:grpSpPr>
        <p:sp>
          <p:nvSpPr>
            <p:cNvPr id="63" name="Ellipszis 62"/>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64" name="Szövegdoboz 11"/>
            <p:cNvSpPr txBox="1"/>
            <p:nvPr/>
          </p:nvSpPr>
          <p:spPr>
            <a:xfrm>
              <a:off x="1585893" y="1691596"/>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latin typeface="Times New Roman"/>
                  <a:ea typeface="Times New Roman"/>
                </a:rPr>
                <a:t>Create SIP</a:t>
              </a:r>
              <a:endParaRPr lang="en-US" sz="1100">
                <a:latin typeface="Times New Roman"/>
                <a:ea typeface="Times New Roman"/>
              </a:endParaRPr>
            </a:p>
          </p:txBody>
        </p:sp>
      </p:grpSp>
      <p:cxnSp>
        <p:nvCxnSpPr>
          <p:cNvPr id="65" name="Egyenes összekötő nyíllal 64"/>
          <p:cNvCxnSpPr>
            <a:endCxn id="63" idx="2"/>
          </p:cNvCxnSpPr>
          <p:nvPr/>
        </p:nvCxnSpPr>
        <p:spPr>
          <a:xfrm flipV="1">
            <a:off x="752346" y="1260822"/>
            <a:ext cx="520279" cy="282776"/>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66" name="Egyenes összekötő 65"/>
          <p:cNvCxnSpPr>
            <a:stCxn id="63" idx="5"/>
            <a:endCxn id="60" idx="0"/>
          </p:cNvCxnSpPr>
          <p:nvPr/>
        </p:nvCxnSpPr>
        <p:spPr>
          <a:xfrm>
            <a:off x="2859564" y="1377618"/>
            <a:ext cx="168052" cy="582124"/>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pic>
        <p:nvPicPr>
          <p:cNvPr id="67" name="Kép 66"/>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4607841" y="1395773"/>
            <a:ext cx="284802" cy="540000"/>
          </a:xfrm>
          <a:prstGeom prst="rect">
            <a:avLst/>
          </a:prstGeom>
        </p:spPr>
      </p:pic>
      <p:sp>
        <p:nvSpPr>
          <p:cNvPr id="68" name="Szövegdoboz 11"/>
          <p:cNvSpPr txBox="1"/>
          <p:nvPr/>
        </p:nvSpPr>
        <p:spPr>
          <a:xfrm>
            <a:off x="4355976" y="1919152"/>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grpSp>
        <p:nvGrpSpPr>
          <p:cNvPr id="69" name="Csoportba foglalás 68"/>
          <p:cNvGrpSpPr/>
          <p:nvPr/>
        </p:nvGrpSpPr>
        <p:grpSpPr>
          <a:xfrm>
            <a:off x="5346835" y="1023638"/>
            <a:ext cx="1224137" cy="330351"/>
            <a:chOff x="1478147" y="1654714"/>
            <a:chExt cx="1030515" cy="357975"/>
          </a:xfrm>
        </p:grpSpPr>
        <p:sp>
          <p:nvSpPr>
            <p:cNvPr id="70" name="Ellipszis 69"/>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71" name="Szövegdoboz 11"/>
            <p:cNvSpPr txBox="1"/>
            <p:nvPr/>
          </p:nvSpPr>
          <p:spPr>
            <a:xfrm>
              <a:off x="1564109"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latin typeface="Times New Roman"/>
                  <a:ea typeface="Times New Roman"/>
                </a:rPr>
                <a:t>Submit</a:t>
              </a:r>
              <a:r>
                <a:rPr lang="en-US" sz="1100" dirty="0" smtClean="0">
                  <a:latin typeface="Times New Roman"/>
                  <a:ea typeface="Times New Roman"/>
                </a:rPr>
                <a:t> SIP</a:t>
              </a:r>
              <a:endParaRPr lang="en-US" sz="1100" dirty="0">
                <a:latin typeface="Times New Roman"/>
                <a:ea typeface="Times New Roman"/>
              </a:endParaRPr>
            </a:p>
          </p:txBody>
        </p:sp>
      </p:grpSp>
      <p:cxnSp>
        <p:nvCxnSpPr>
          <p:cNvPr id="72" name="Egyenes összekötő nyíllal 71"/>
          <p:cNvCxnSpPr>
            <a:endCxn id="70" idx="2"/>
          </p:cNvCxnSpPr>
          <p:nvPr/>
        </p:nvCxnSpPr>
        <p:spPr>
          <a:xfrm flipV="1">
            <a:off x="4881300" y="1188814"/>
            <a:ext cx="465535" cy="423454"/>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76" name="Szövegdoboz 11"/>
          <p:cNvSpPr txBox="1"/>
          <p:nvPr/>
        </p:nvSpPr>
        <p:spPr>
          <a:xfrm>
            <a:off x="219267" y="1847144"/>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dirty="0" smtClean="0">
                <a:solidFill>
                  <a:srgbClr val="000000"/>
                </a:solidFill>
                <a:effectLst/>
                <a:ea typeface="Calibri"/>
              </a:rPr>
              <a:t>PRODUCER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pic>
        <p:nvPicPr>
          <p:cNvPr id="2051" name="Picture 3" descr="C:\0_Work\E-Ark project\WP2 - General Model and Use Cases\0-GM v2\E-ARK GM 2.0 - Active Presentation v2.0\E-ARK GM v2.10 - Pre-Ingest.bpm - Ordered for film presentation.png"/>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452" y="3006439"/>
            <a:ext cx="6756545" cy="2085591"/>
          </a:xfrm>
          <a:prstGeom prst="rect">
            <a:avLst/>
          </a:prstGeom>
          <a:noFill/>
          <a:ln w="9525">
            <a:solidFill>
              <a:schemeClr val="bg1">
                <a:lumMod val="50000"/>
              </a:schemeClr>
            </a:solidFill>
          </a:ln>
          <a:extLst>
            <a:ext uri="{909E8E84-426E-40DD-AFC4-6F175D3DCCD1}">
              <a14:hiddenFill xmlns:a14="http://schemas.microsoft.com/office/drawing/2010/main">
                <a:solidFill>
                  <a:srgbClr val="FFFFFF"/>
                </a:solidFill>
              </a14:hiddenFill>
            </a:ext>
          </a:extLst>
        </p:spPr>
      </p:pic>
      <p:cxnSp>
        <p:nvCxnSpPr>
          <p:cNvPr id="104" name="Egyenes összekötő 103"/>
          <p:cNvCxnSpPr/>
          <p:nvPr/>
        </p:nvCxnSpPr>
        <p:spPr>
          <a:xfrm>
            <a:off x="4355976" y="432000"/>
            <a:ext cx="0" cy="460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81" name="Szövegdoboz 11"/>
          <p:cNvSpPr txBox="1"/>
          <p:nvPr/>
        </p:nvSpPr>
        <p:spPr>
          <a:xfrm>
            <a:off x="449" y="41891"/>
            <a:ext cx="4752563"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err="1" smtClean="0">
                <a:solidFill>
                  <a:srgbClr val="000000"/>
                </a:solidFill>
                <a:ea typeface="Calibri"/>
              </a:rPr>
              <a:t>Pre-Ingest</a:t>
            </a:r>
            <a:r>
              <a:rPr lang="hu-HU" dirty="0" smtClean="0">
                <a:solidFill>
                  <a:srgbClr val="000000"/>
                </a:solidFill>
                <a:ea typeface="Calibri"/>
              </a:rPr>
              <a:t> </a:t>
            </a:r>
            <a:r>
              <a:rPr lang="hu-HU" dirty="0" err="1" smtClean="0">
                <a:solidFill>
                  <a:srgbClr val="000000"/>
                </a:solidFill>
                <a:ea typeface="Calibri"/>
              </a:rPr>
              <a:t>Use</a:t>
            </a:r>
            <a:r>
              <a:rPr lang="hu-HU" dirty="0" smtClean="0">
                <a:solidFill>
                  <a:srgbClr val="000000"/>
                </a:solidFill>
                <a:ea typeface="Calibri"/>
              </a:rPr>
              <a:t> </a:t>
            </a:r>
            <a:r>
              <a:rPr lang="hu-HU" dirty="0" err="1" smtClean="0">
                <a:solidFill>
                  <a:srgbClr val="000000"/>
                </a:solidFill>
                <a:ea typeface="Calibri"/>
              </a:rPr>
              <a:t>cases</a:t>
            </a:r>
            <a:endParaRPr lang="en-US" dirty="0">
              <a:effectLst/>
              <a:ea typeface="Times New Roman"/>
            </a:endParaRPr>
          </a:p>
        </p:txBody>
      </p:sp>
      <p:sp>
        <p:nvSpPr>
          <p:cNvPr id="87" name="Jobbra nyíl 86">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88" name="Jobbra nyíl 87">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89" name="Csoportba foglalás 88"/>
          <p:cNvGrpSpPr/>
          <p:nvPr/>
        </p:nvGrpSpPr>
        <p:grpSpPr>
          <a:xfrm>
            <a:off x="8109418" y="65722"/>
            <a:ext cx="325136" cy="288000"/>
            <a:chOff x="7756336" y="42844"/>
            <a:chExt cx="325136" cy="288000"/>
          </a:xfrm>
        </p:grpSpPr>
        <p:sp>
          <p:nvSpPr>
            <p:cNvPr id="90" name="Folyamatábra: Feldolgozás 89">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
        <p:nvSpPr>
          <p:cNvPr id="27" name="Téglalap 26"/>
          <p:cNvSpPr/>
          <p:nvPr/>
        </p:nvSpPr>
        <p:spPr>
          <a:xfrm>
            <a:off x="6756093" y="3006438"/>
            <a:ext cx="2378000" cy="2085591"/>
          </a:xfrm>
          <a:prstGeom prst="rect">
            <a:avLst/>
          </a:prstGeom>
          <a:solidFill>
            <a:srgbClr val="EBF4F9"/>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Tree>
    <p:extLst>
      <p:ext uri="{BB962C8B-B14F-4D97-AF65-F5344CB8AC3E}">
        <p14:creationId xmlns:p14="http://schemas.microsoft.com/office/powerpoint/2010/main" val="20075122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0" y="424800"/>
            <a:ext cx="9140308" cy="2432370"/>
          </a:xfrm>
          <a:prstGeom prst="rect">
            <a:avLst/>
          </a:prstGeom>
          <a:solidFill>
            <a:schemeClr val="accent5">
              <a:lumMod val="20000"/>
              <a:lumOff val="8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Kép 22"/>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447098" y="1265904"/>
            <a:ext cx="284802" cy="540000"/>
          </a:xfrm>
          <a:prstGeom prst="rect">
            <a:avLst/>
          </a:prstGeom>
        </p:spPr>
      </p:pic>
      <p:sp>
        <p:nvSpPr>
          <p:cNvPr id="24" name="Szövegdoboz 11"/>
          <p:cNvSpPr txBox="1"/>
          <p:nvPr/>
        </p:nvSpPr>
        <p:spPr>
          <a:xfrm>
            <a:off x="2195233" y="1789283"/>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 name="Egyenes összekötő nyíllal 25"/>
          <p:cNvCxnSpPr>
            <a:endCxn id="42" idx="6"/>
          </p:cNvCxnSpPr>
          <p:nvPr/>
        </p:nvCxnSpPr>
        <p:spPr>
          <a:xfrm flipH="1" flipV="1">
            <a:off x="1835696" y="1368774"/>
            <a:ext cx="598550" cy="112625"/>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27" name="Csoportba foglalás 26"/>
          <p:cNvGrpSpPr>
            <a:grpSpLocks noChangeAspect="1"/>
          </p:cNvGrpSpPr>
          <p:nvPr/>
        </p:nvGrpSpPr>
        <p:grpSpPr>
          <a:xfrm>
            <a:off x="117194" y="2074741"/>
            <a:ext cx="678194" cy="540000"/>
            <a:chOff x="5321074" y="2856370"/>
            <a:chExt cx="504055" cy="535128"/>
          </a:xfrm>
        </p:grpSpPr>
        <p:pic>
          <p:nvPicPr>
            <p:cNvPr id="28" name="Kép 27"/>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29"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400" dirty="0" smtClean="0">
                  <a:solidFill>
                    <a:schemeClr val="accent1">
                      <a:lumMod val="50000"/>
                    </a:schemeClr>
                  </a:solidFill>
                  <a:effectLst/>
                  <a:ea typeface="Calibri"/>
                </a:rPr>
                <a:t>SIP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grpSp>
        <p:nvGrpSpPr>
          <p:cNvPr id="30" name="Csoportba foglalás 29"/>
          <p:cNvGrpSpPr/>
          <p:nvPr/>
        </p:nvGrpSpPr>
        <p:grpSpPr>
          <a:xfrm>
            <a:off x="3347864" y="1203598"/>
            <a:ext cx="2520281" cy="330351"/>
            <a:chOff x="1478147" y="1654714"/>
            <a:chExt cx="1030515" cy="357975"/>
          </a:xfrm>
        </p:grpSpPr>
        <p:sp>
          <p:nvSpPr>
            <p:cNvPr id="31" name="Ellipszis 30"/>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2" name="Szövegdoboz 11"/>
            <p:cNvSpPr txBox="1"/>
            <p:nvPr/>
          </p:nvSpPr>
          <p:spPr>
            <a:xfrm>
              <a:off x="1571370"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Validate SIP</a:t>
              </a:r>
              <a:endParaRPr lang="en-US" sz="1100">
                <a:ea typeface="Times New Roman"/>
              </a:endParaRPr>
            </a:p>
          </p:txBody>
        </p:sp>
      </p:grpSp>
      <p:cxnSp>
        <p:nvCxnSpPr>
          <p:cNvPr id="33" name="Egyenes összekötő nyíllal 32"/>
          <p:cNvCxnSpPr/>
          <p:nvPr/>
        </p:nvCxnSpPr>
        <p:spPr>
          <a:xfrm flipV="1">
            <a:off x="2723275" y="1368773"/>
            <a:ext cx="624589" cy="114233"/>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4" name="Egyenes összekötő 33"/>
          <p:cNvCxnSpPr>
            <a:endCxn id="42" idx="3"/>
          </p:cNvCxnSpPr>
          <p:nvPr/>
        </p:nvCxnSpPr>
        <p:spPr>
          <a:xfrm flipV="1">
            <a:off x="456291" y="1485570"/>
            <a:ext cx="334539" cy="586605"/>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pic>
        <p:nvPicPr>
          <p:cNvPr id="35" name="Kép 34"/>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6840089" y="1503725"/>
            <a:ext cx="284802" cy="540000"/>
          </a:xfrm>
          <a:prstGeom prst="rect">
            <a:avLst/>
          </a:prstGeom>
        </p:spPr>
      </p:pic>
      <p:sp>
        <p:nvSpPr>
          <p:cNvPr id="36" name="Szövegdoboz 11"/>
          <p:cNvSpPr txBox="1"/>
          <p:nvPr/>
        </p:nvSpPr>
        <p:spPr>
          <a:xfrm>
            <a:off x="6587721" y="2027104"/>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grpSp>
        <p:nvGrpSpPr>
          <p:cNvPr id="37" name="Csoportba foglalás 36"/>
          <p:cNvGrpSpPr/>
          <p:nvPr/>
        </p:nvGrpSpPr>
        <p:grpSpPr>
          <a:xfrm>
            <a:off x="7524327" y="1432793"/>
            <a:ext cx="1224137" cy="330351"/>
            <a:chOff x="1478147" y="1654714"/>
            <a:chExt cx="1030515" cy="357975"/>
          </a:xfrm>
        </p:grpSpPr>
        <p:sp>
          <p:nvSpPr>
            <p:cNvPr id="38" name="Ellipszis 37"/>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9" name="Szövegdoboz 11"/>
            <p:cNvSpPr txBox="1"/>
            <p:nvPr/>
          </p:nvSpPr>
          <p:spPr>
            <a:xfrm>
              <a:off x="1564109"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Create AIP</a:t>
              </a:r>
              <a:endParaRPr lang="en-US" sz="1100">
                <a:ea typeface="Times New Roman"/>
              </a:endParaRPr>
            </a:p>
          </p:txBody>
        </p:sp>
      </p:grpSp>
      <p:cxnSp>
        <p:nvCxnSpPr>
          <p:cNvPr id="40" name="Egyenes összekötő nyíllal 39"/>
          <p:cNvCxnSpPr>
            <a:endCxn id="38" idx="2"/>
          </p:cNvCxnSpPr>
          <p:nvPr/>
        </p:nvCxnSpPr>
        <p:spPr>
          <a:xfrm flipV="1">
            <a:off x="7100907" y="1597969"/>
            <a:ext cx="423420" cy="125678"/>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41" name="Csoportba foglalás 40"/>
          <p:cNvGrpSpPr/>
          <p:nvPr/>
        </p:nvGrpSpPr>
        <p:grpSpPr>
          <a:xfrm>
            <a:off x="611559" y="1203598"/>
            <a:ext cx="1224137" cy="330351"/>
            <a:chOff x="1478147" y="1654714"/>
            <a:chExt cx="1030515" cy="357975"/>
          </a:xfrm>
        </p:grpSpPr>
        <p:sp>
          <p:nvSpPr>
            <p:cNvPr id="42" name="Ellipszis 41"/>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43" name="Szövegdoboz 11"/>
            <p:cNvSpPr txBox="1"/>
            <p:nvPr/>
          </p:nvSpPr>
          <p:spPr>
            <a:xfrm>
              <a:off x="1571370"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smtClean="0">
                  <a:ea typeface="Times New Roman"/>
                </a:rPr>
                <a:t>Receive SIP</a:t>
              </a:r>
              <a:endParaRPr lang="en-US" sz="1100">
                <a:ea typeface="Times New Roman"/>
              </a:endParaRPr>
            </a:p>
          </p:txBody>
        </p:sp>
      </p:grpSp>
      <p:pic>
        <p:nvPicPr>
          <p:cNvPr id="3077" name="Picture 5" descr="C:\0_Work\E-Ark project\WP2 - General Model and Use Cases\0-GM v2\E-ARK GM 2.0 - Active Presentation v2.0\E-ARK GM v2.10 - Ingest.bpm - Ordered for film presentation.png"/>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580" y="2952357"/>
            <a:ext cx="9133794" cy="2139673"/>
          </a:xfrm>
          <a:prstGeom prst="rect">
            <a:avLst/>
          </a:prstGeom>
          <a:noFill/>
          <a:ln w="9525">
            <a:solidFill>
              <a:schemeClr val="bg1">
                <a:lumMod val="50000"/>
              </a:schemeClr>
            </a:solidFill>
          </a:ln>
          <a:extLst>
            <a:ext uri="{909E8E84-426E-40DD-AFC4-6F175D3DCCD1}">
              <a14:hiddenFill xmlns:a14="http://schemas.microsoft.com/office/drawing/2010/main">
                <a:solidFill>
                  <a:srgbClr val="FFFFFF"/>
                </a:solidFill>
              </a14:hiddenFill>
            </a:ext>
          </a:extLst>
        </p:spPr>
      </p:pic>
      <p:cxnSp>
        <p:nvCxnSpPr>
          <p:cNvPr id="45" name="Egyenes összekötő 44"/>
          <p:cNvCxnSpPr/>
          <p:nvPr/>
        </p:nvCxnSpPr>
        <p:spPr>
          <a:xfrm>
            <a:off x="2103476" y="226"/>
            <a:ext cx="0" cy="460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4" name="Egyenes összekötő 103"/>
          <p:cNvCxnSpPr/>
          <p:nvPr/>
        </p:nvCxnSpPr>
        <p:spPr>
          <a:xfrm>
            <a:off x="6617102" y="-20538"/>
            <a:ext cx="0" cy="46080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56" name="Csoportba foglalás 55"/>
          <p:cNvGrpSpPr>
            <a:grpSpLocks noChangeAspect="1"/>
          </p:cNvGrpSpPr>
          <p:nvPr/>
        </p:nvGrpSpPr>
        <p:grpSpPr>
          <a:xfrm>
            <a:off x="8358302" y="2247774"/>
            <a:ext cx="678194" cy="540000"/>
            <a:chOff x="5321074" y="2856370"/>
            <a:chExt cx="504055" cy="535128"/>
          </a:xfrm>
        </p:grpSpPr>
        <p:pic>
          <p:nvPicPr>
            <p:cNvPr id="57" name="Kép 56"/>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73"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400" dirty="0" smtClean="0">
                  <a:solidFill>
                    <a:schemeClr val="accent1">
                      <a:lumMod val="50000"/>
                    </a:schemeClr>
                  </a:solidFill>
                  <a:effectLst/>
                  <a:ea typeface="Calibri"/>
                </a:rPr>
                <a:t>A</a:t>
              </a:r>
              <a:r>
                <a:rPr lang="en-US" sz="1400" dirty="0" smtClean="0">
                  <a:solidFill>
                    <a:schemeClr val="accent1">
                      <a:lumMod val="50000"/>
                    </a:schemeClr>
                  </a:solidFill>
                  <a:effectLst/>
                  <a:ea typeface="Calibri"/>
                </a:rPr>
                <a:t>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cxnSp>
        <p:nvCxnSpPr>
          <p:cNvPr id="74" name="Egyenes összekötő 73"/>
          <p:cNvCxnSpPr/>
          <p:nvPr/>
        </p:nvCxnSpPr>
        <p:spPr>
          <a:xfrm>
            <a:off x="8358302" y="1763144"/>
            <a:ext cx="327824" cy="48463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75" name="Csoportba foglalás 74"/>
          <p:cNvGrpSpPr/>
          <p:nvPr/>
        </p:nvGrpSpPr>
        <p:grpSpPr>
          <a:xfrm>
            <a:off x="8543969" y="540849"/>
            <a:ext cx="492527" cy="806765"/>
            <a:chOff x="91899" y="980728"/>
            <a:chExt cx="934794" cy="1301234"/>
          </a:xfrm>
        </p:grpSpPr>
        <p:pic>
          <p:nvPicPr>
            <p:cNvPr id="77" name="Picture 5" descr="C:\0_Work\E-Ark project\WP2 - General Model and Use Cases\0-GM v2\E-ARK GM 2.0 - Active Presentation v2.0\Descriptive metadata.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91899" y="980728"/>
              <a:ext cx="934794" cy="1265110"/>
            </a:xfrm>
            <a:prstGeom prst="rect">
              <a:avLst/>
            </a:prstGeom>
            <a:noFill/>
            <a:extLst>
              <a:ext uri="{909E8E84-426E-40DD-AFC4-6F175D3DCCD1}">
                <a14:hiddenFill xmlns:a14="http://schemas.microsoft.com/office/drawing/2010/main">
                  <a:solidFill>
                    <a:srgbClr val="FFFFFF"/>
                  </a:solidFill>
                </a14:hiddenFill>
              </a:ext>
            </a:extLst>
          </p:spPr>
        </p:pic>
        <p:sp>
          <p:nvSpPr>
            <p:cNvPr id="78" name="Szövegdoboz 11"/>
            <p:cNvSpPr txBox="1"/>
            <p:nvPr/>
          </p:nvSpPr>
          <p:spPr>
            <a:xfrm>
              <a:off x="202045" y="1112110"/>
              <a:ext cx="707447" cy="116985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vert270"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b="1" dirty="0" smtClean="0">
                  <a:solidFill>
                    <a:schemeClr val="accent1">
                      <a:lumMod val="50000"/>
                    </a:schemeClr>
                  </a:solidFill>
                  <a:ea typeface="Times New Roman"/>
                </a:rPr>
                <a:t>Descriptive</a:t>
              </a:r>
              <a:br>
                <a:rPr lang="en-US" sz="1000" b="1" dirty="0" smtClean="0">
                  <a:solidFill>
                    <a:schemeClr val="accent1">
                      <a:lumMod val="50000"/>
                    </a:schemeClr>
                  </a:solidFill>
                  <a:ea typeface="Times New Roman"/>
                </a:rPr>
              </a:br>
              <a:r>
                <a:rPr lang="en-US" sz="1000" b="1" dirty="0" smtClean="0">
                  <a:solidFill>
                    <a:schemeClr val="accent1">
                      <a:lumMod val="50000"/>
                    </a:schemeClr>
                  </a:solidFill>
                  <a:ea typeface="Times New Roman"/>
                </a:rPr>
                <a:t>Metadata</a:t>
              </a:r>
              <a:endParaRPr lang="en-US" sz="1000" b="1" dirty="0">
                <a:solidFill>
                  <a:schemeClr val="accent1">
                    <a:lumMod val="50000"/>
                  </a:schemeClr>
                </a:solidFill>
                <a:effectLst/>
                <a:latin typeface="Times New Roman"/>
                <a:ea typeface="Times New Roman"/>
              </a:endParaRPr>
            </a:p>
          </p:txBody>
        </p:sp>
      </p:grpSp>
      <p:cxnSp>
        <p:nvCxnSpPr>
          <p:cNvPr id="79" name="Egyenes összekötő 78"/>
          <p:cNvCxnSpPr>
            <a:stCxn id="38" idx="0"/>
            <a:endCxn id="77" idx="1"/>
          </p:cNvCxnSpPr>
          <p:nvPr/>
        </p:nvCxnSpPr>
        <p:spPr>
          <a:xfrm flipV="1">
            <a:off x="8136396" y="933033"/>
            <a:ext cx="407573" cy="49976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
        <p:nvSpPr>
          <p:cNvPr id="80" name="Szövegdoboz 11"/>
          <p:cNvSpPr txBox="1"/>
          <p:nvPr/>
        </p:nvSpPr>
        <p:spPr>
          <a:xfrm>
            <a:off x="449" y="41891"/>
            <a:ext cx="4752563"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Calibri"/>
              </a:rPr>
              <a:t>Ingest </a:t>
            </a:r>
            <a:r>
              <a:rPr lang="hu-HU" dirty="0" err="1" smtClean="0">
                <a:solidFill>
                  <a:srgbClr val="000000"/>
                </a:solidFill>
                <a:ea typeface="Calibri"/>
              </a:rPr>
              <a:t>Use</a:t>
            </a:r>
            <a:r>
              <a:rPr lang="hu-HU" dirty="0" smtClean="0">
                <a:solidFill>
                  <a:srgbClr val="000000"/>
                </a:solidFill>
                <a:ea typeface="Calibri"/>
              </a:rPr>
              <a:t> </a:t>
            </a:r>
            <a:r>
              <a:rPr lang="hu-HU" dirty="0" err="1" smtClean="0">
                <a:solidFill>
                  <a:srgbClr val="000000"/>
                </a:solidFill>
                <a:ea typeface="Calibri"/>
              </a:rPr>
              <a:t>cases</a:t>
            </a:r>
            <a:endParaRPr lang="en-US" dirty="0">
              <a:effectLst/>
              <a:ea typeface="Times New Roman"/>
            </a:endParaRPr>
          </a:p>
        </p:txBody>
      </p:sp>
      <p:sp>
        <p:nvSpPr>
          <p:cNvPr id="86" name="Jobbra nyíl 85">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87" name="Jobbra nyíl 86">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88" name="Csoportba foglalás 87"/>
          <p:cNvGrpSpPr/>
          <p:nvPr/>
        </p:nvGrpSpPr>
        <p:grpSpPr>
          <a:xfrm>
            <a:off x="8109418" y="65722"/>
            <a:ext cx="325136" cy="288000"/>
            <a:chOff x="7756336" y="42844"/>
            <a:chExt cx="325136" cy="288000"/>
          </a:xfrm>
        </p:grpSpPr>
        <p:sp>
          <p:nvSpPr>
            <p:cNvPr id="89" name="Folyamatábra: Feldolgozás 88">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0"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087891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0" y="424800"/>
            <a:ext cx="9140308" cy="2432370"/>
          </a:xfrm>
          <a:prstGeom prst="rect">
            <a:avLst/>
          </a:prstGeom>
          <a:solidFill>
            <a:schemeClr val="accent5">
              <a:lumMod val="20000"/>
              <a:lumOff val="8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Kép 22"/>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593695" y="2007781"/>
            <a:ext cx="284802" cy="540000"/>
          </a:xfrm>
          <a:prstGeom prst="rect">
            <a:avLst/>
          </a:prstGeom>
        </p:spPr>
      </p:pic>
      <p:sp>
        <p:nvSpPr>
          <p:cNvPr id="24" name="Szövegdoboz 11"/>
          <p:cNvSpPr txBox="1"/>
          <p:nvPr/>
        </p:nvSpPr>
        <p:spPr>
          <a:xfrm>
            <a:off x="2339752" y="253116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 name="Egyenes összekötő nyíllal 25"/>
          <p:cNvCxnSpPr>
            <a:endCxn id="42" idx="3"/>
          </p:cNvCxnSpPr>
          <p:nvPr/>
        </p:nvCxnSpPr>
        <p:spPr>
          <a:xfrm flipV="1">
            <a:off x="486524" y="1659275"/>
            <a:ext cx="448323" cy="56106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27" name="Csoportba foglalás 26"/>
          <p:cNvGrpSpPr>
            <a:grpSpLocks noChangeAspect="1"/>
          </p:cNvGrpSpPr>
          <p:nvPr/>
        </p:nvGrpSpPr>
        <p:grpSpPr>
          <a:xfrm>
            <a:off x="7062158" y="610565"/>
            <a:ext cx="678194" cy="540000"/>
            <a:chOff x="5321074" y="2856370"/>
            <a:chExt cx="504055" cy="535128"/>
          </a:xfrm>
        </p:grpSpPr>
        <p:pic>
          <p:nvPicPr>
            <p:cNvPr id="28" name="Kép 27"/>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29"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400" dirty="0">
                  <a:solidFill>
                    <a:schemeClr val="accent1">
                      <a:lumMod val="50000"/>
                    </a:schemeClr>
                  </a:solidFill>
                  <a:ea typeface="Calibri"/>
                </a:rPr>
                <a:t>D</a:t>
              </a:r>
              <a:r>
                <a:rPr lang="en-US" sz="1400" dirty="0" smtClean="0">
                  <a:solidFill>
                    <a:schemeClr val="accent1">
                      <a:lumMod val="50000"/>
                    </a:schemeClr>
                  </a:solidFill>
                  <a:effectLst/>
                  <a:ea typeface="Calibri"/>
                </a:rPr>
                <a:t>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grpSp>
        <p:nvGrpSpPr>
          <p:cNvPr id="30" name="Csoportba foglalás 29"/>
          <p:cNvGrpSpPr/>
          <p:nvPr/>
        </p:nvGrpSpPr>
        <p:grpSpPr>
          <a:xfrm>
            <a:off x="3062413" y="1275606"/>
            <a:ext cx="1293563" cy="330351"/>
            <a:chOff x="1478147" y="1654714"/>
            <a:chExt cx="1030515" cy="357975"/>
          </a:xfrm>
        </p:grpSpPr>
        <p:sp>
          <p:nvSpPr>
            <p:cNvPr id="31" name="Ellipszis 30"/>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32" name="Szövegdoboz 11"/>
            <p:cNvSpPr txBox="1"/>
            <p:nvPr/>
          </p:nvSpPr>
          <p:spPr>
            <a:xfrm>
              <a:off x="1571370"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Manage</a:t>
              </a:r>
              <a:r>
                <a:rPr lang="hu-HU" sz="1100" dirty="0" smtClean="0">
                  <a:ea typeface="Times New Roman"/>
                </a:rPr>
                <a:t> </a:t>
              </a:r>
              <a:r>
                <a:rPr lang="hu-HU" sz="1100" dirty="0" err="1" smtClean="0">
                  <a:ea typeface="Times New Roman"/>
                </a:rPr>
                <a:t>Order</a:t>
              </a:r>
              <a:endParaRPr lang="en-US" sz="1100" dirty="0">
                <a:ea typeface="Times New Roman"/>
              </a:endParaRPr>
            </a:p>
          </p:txBody>
        </p:sp>
      </p:grpSp>
      <p:cxnSp>
        <p:nvCxnSpPr>
          <p:cNvPr id="33" name="Egyenes összekötő nyíllal 32"/>
          <p:cNvCxnSpPr/>
          <p:nvPr/>
        </p:nvCxnSpPr>
        <p:spPr>
          <a:xfrm flipV="1">
            <a:off x="2855015" y="1566204"/>
            <a:ext cx="405462" cy="662760"/>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41" name="Csoportba foglalás 40"/>
          <p:cNvGrpSpPr/>
          <p:nvPr/>
        </p:nvGrpSpPr>
        <p:grpSpPr>
          <a:xfrm>
            <a:off x="755576" y="1377303"/>
            <a:ext cx="1224137" cy="330351"/>
            <a:chOff x="1478147" y="1654714"/>
            <a:chExt cx="1030515" cy="357975"/>
          </a:xfrm>
        </p:grpSpPr>
        <p:sp>
          <p:nvSpPr>
            <p:cNvPr id="42" name="Ellipszis 41"/>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43" name="Szövegdoboz 11"/>
            <p:cNvSpPr txBox="1"/>
            <p:nvPr/>
          </p:nvSpPr>
          <p:spPr>
            <a:xfrm>
              <a:off x="1571370"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smtClean="0">
                  <a:ea typeface="Times New Roman"/>
                </a:rPr>
                <a:t>S</a:t>
              </a:r>
              <a:r>
                <a:rPr lang="hu-HU" sz="1100" dirty="0" err="1" smtClean="0">
                  <a:ea typeface="Times New Roman"/>
                </a:rPr>
                <a:t>earch</a:t>
              </a:r>
              <a:endParaRPr lang="en-US" sz="1100" dirty="0">
                <a:ea typeface="Times New Roman"/>
              </a:endParaRPr>
            </a:p>
          </p:txBody>
        </p:sp>
      </p:grpSp>
      <p:grpSp>
        <p:nvGrpSpPr>
          <p:cNvPr id="56" name="Csoportba foglalás 55"/>
          <p:cNvGrpSpPr>
            <a:grpSpLocks noChangeAspect="1"/>
          </p:cNvGrpSpPr>
          <p:nvPr/>
        </p:nvGrpSpPr>
        <p:grpSpPr>
          <a:xfrm>
            <a:off x="4572000" y="1941574"/>
            <a:ext cx="678194" cy="540000"/>
            <a:chOff x="5321074" y="2856370"/>
            <a:chExt cx="504055" cy="535128"/>
          </a:xfrm>
        </p:grpSpPr>
        <p:pic>
          <p:nvPicPr>
            <p:cNvPr id="57" name="Kép 56"/>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73"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400" dirty="0" smtClean="0">
                  <a:solidFill>
                    <a:schemeClr val="accent1">
                      <a:lumMod val="50000"/>
                    </a:schemeClr>
                  </a:solidFill>
                  <a:effectLst/>
                  <a:ea typeface="Calibri"/>
                </a:rPr>
                <a:t>A</a:t>
              </a:r>
              <a:r>
                <a:rPr lang="en-US" sz="1400" dirty="0" smtClean="0">
                  <a:solidFill>
                    <a:schemeClr val="accent1">
                      <a:lumMod val="50000"/>
                    </a:schemeClr>
                  </a:solidFill>
                  <a:effectLst/>
                  <a:ea typeface="Calibri"/>
                </a:rPr>
                <a:t>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grpSp>
        <p:nvGrpSpPr>
          <p:cNvPr id="75" name="Csoportba foglalás 74"/>
          <p:cNvGrpSpPr/>
          <p:nvPr/>
        </p:nvGrpSpPr>
        <p:grpSpPr>
          <a:xfrm>
            <a:off x="107504" y="756873"/>
            <a:ext cx="492527" cy="806765"/>
            <a:chOff x="91899" y="980728"/>
            <a:chExt cx="934794" cy="1301234"/>
          </a:xfrm>
        </p:grpSpPr>
        <p:pic>
          <p:nvPicPr>
            <p:cNvPr id="77" name="Picture 5" descr="C:\0_Work\E-Ark project\WP2 - General Model and Use Cases\0-GM v2\E-ARK GM 2.0 - Active Presentation v2.0\Descriptive metadata.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1899" y="980728"/>
              <a:ext cx="934794" cy="1265110"/>
            </a:xfrm>
            <a:prstGeom prst="rect">
              <a:avLst/>
            </a:prstGeom>
            <a:noFill/>
            <a:extLst>
              <a:ext uri="{909E8E84-426E-40DD-AFC4-6F175D3DCCD1}">
                <a14:hiddenFill xmlns:a14="http://schemas.microsoft.com/office/drawing/2010/main">
                  <a:solidFill>
                    <a:srgbClr val="FFFFFF"/>
                  </a:solidFill>
                </a14:hiddenFill>
              </a:ext>
            </a:extLst>
          </p:spPr>
        </p:pic>
        <p:sp>
          <p:nvSpPr>
            <p:cNvPr id="78" name="Szövegdoboz 11"/>
            <p:cNvSpPr txBox="1"/>
            <p:nvPr/>
          </p:nvSpPr>
          <p:spPr>
            <a:xfrm>
              <a:off x="202045" y="1112110"/>
              <a:ext cx="707447" cy="116985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vert270"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000" b="1" dirty="0" smtClean="0">
                  <a:solidFill>
                    <a:schemeClr val="accent1">
                      <a:lumMod val="50000"/>
                    </a:schemeClr>
                  </a:solidFill>
                  <a:ea typeface="Times New Roman"/>
                </a:rPr>
                <a:t>Descriptive</a:t>
              </a:r>
              <a:br>
                <a:rPr lang="en-US" sz="1000" b="1" dirty="0" smtClean="0">
                  <a:solidFill>
                    <a:schemeClr val="accent1">
                      <a:lumMod val="50000"/>
                    </a:schemeClr>
                  </a:solidFill>
                  <a:ea typeface="Times New Roman"/>
                </a:rPr>
              </a:br>
              <a:r>
                <a:rPr lang="en-US" sz="1000" b="1" dirty="0" smtClean="0">
                  <a:solidFill>
                    <a:schemeClr val="accent1">
                      <a:lumMod val="50000"/>
                    </a:schemeClr>
                  </a:solidFill>
                  <a:ea typeface="Times New Roman"/>
                </a:rPr>
                <a:t>Metadata</a:t>
              </a:r>
              <a:endParaRPr lang="en-US" sz="1000" b="1" dirty="0">
                <a:solidFill>
                  <a:schemeClr val="accent1">
                    <a:lumMod val="50000"/>
                  </a:schemeClr>
                </a:solidFill>
                <a:effectLst/>
                <a:latin typeface="Times New Roman"/>
                <a:ea typeface="Times New Roman"/>
              </a:endParaRPr>
            </a:p>
          </p:txBody>
        </p:sp>
      </p:grpSp>
      <p:cxnSp>
        <p:nvCxnSpPr>
          <p:cNvPr id="79" name="Egyenes összekötő 78"/>
          <p:cNvCxnSpPr/>
          <p:nvPr/>
        </p:nvCxnSpPr>
        <p:spPr>
          <a:xfrm>
            <a:off x="600031" y="1059582"/>
            <a:ext cx="338291" cy="36004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
        <p:nvSpPr>
          <p:cNvPr id="80" name="Szövegdoboz 11"/>
          <p:cNvSpPr txBox="1"/>
          <p:nvPr/>
        </p:nvSpPr>
        <p:spPr>
          <a:xfrm>
            <a:off x="449" y="41891"/>
            <a:ext cx="4752563"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Calibri"/>
              </a:rPr>
              <a:t>Access </a:t>
            </a:r>
            <a:r>
              <a:rPr lang="hu-HU" dirty="0" err="1" smtClean="0">
                <a:solidFill>
                  <a:srgbClr val="000000"/>
                </a:solidFill>
                <a:ea typeface="Calibri"/>
              </a:rPr>
              <a:t>Use</a:t>
            </a:r>
            <a:r>
              <a:rPr lang="hu-HU" dirty="0" smtClean="0">
                <a:solidFill>
                  <a:srgbClr val="000000"/>
                </a:solidFill>
                <a:ea typeface="Calibri"/>
              </a:rPr>
              <a:t> </a:t>
            </a:r>
            <a:r>
              <a:rPr lang="hu-HU" dirty="0" err="1" smtClean="0">
                <a:solidFill>
                  <a:srgbClr val="000000"/>
                </a:solidFill>
                <a:ea typeface="Calibri"/>
              </a:rPr>
              <a:t>cases</a:t>
            </a:r>
            <a:endParaRPr lang="en-US" dirty="0">
              <a:effectLst/>
              <a:ea typeface="Times New Roman"/>
            </a:endParaRPr>
          </a:p>
        </p:txBody>
      </p:sp>
      <p:pic>
        <p:nvPicPr>
          <p:cNvPr id="44" name="Kép 43"/>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15856" y="2007781"/>
            <a:ext cx="284802" cy="540000"/>
          </a:xfrm>
          <a:prstGeom prst="rect">
            <a:avLst/>
          </a:prstGeom>
        </p:spPr>
      </p:pic>
      <p:sp>
        <p:nvSpPr>
          <p:cNvPr id="46" name="Szövegdoboz 11"/>
          <p:cNvSpPr txBox="1"/>
          <p:nvPr/>
        </p:nvSpPr>
        <p:spPr>
          <a:xfrm>
            <a:off x="-36512" y="253116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CONSUMER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pic>
        <p:nvPicPr>
          <p:cNvPr id="54" name="Kép 53"/>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7704185" y="1719749"/>
            <a:ext cx="284802" cy="540000"/>
          </a:xfrm>
          <a:prstGeom prst="rect">
            <a:avLst/>
          </a:prstGeom>
        </p:spPr>
      </p:pic>
      <p:sp>
        <p:nvSpPr>
          <p:cNvPr id="55" name="Szövegdoboz 11"/>
          <p:cNvSpPr txBox="1"/>
          <p:nvPr/>
        </p:nvSpPr>
        <p:spPr>
          <a:xfrm>
            <a:off x="7452320" y="2243128"/>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grpSp>
        <p:nvGrpSpPr>
          <p:cNvPr id="64" name="Csoportba foglalás 63"/>
          <p:cNvGrpSpPr/>
          <p:nvPr/>
        </p:nvGrpSpPr>
        <p:grpSpPr>
          <a:xfrm>
            <a:off x="5436096" y="1275654"/>
            <a:ext cx="1584176" cy="432000"/>
            <a:chOff x="1478147" y="1654714"/>
            <a:chExt cx="1454844" cy="550594"/>
          </a:xfrm>
        </p:grpSpPr>
        <p:sp>
          <p:nvSpPr>
            <p:cNvPr id="65" name="Ellipszis 64"/>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66" name="Szövegdoboz 11"/>
            <p:cNvSpPr txBox="1"/>
            <p:nvPr/>
          </p:nvSpPr>
          <p:spPr>
            <a:xfrm>
              <a:off x="1489988" y="1744361"/>
              <a:ext cx="1443003"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latin typeface="Times New Roman"/>
                  <a:ea typeface="Times New Roman"/>
                </a:rPr>
                <a:t>Prepare</a:t>
              </a:r>
              <a:r>
                <a:rPr lang="hu-HU" sz="1100" dirty="0" smtClean="0">
                  <a:latin typeface="Times New Roman"/>
                  <a:ea typeface="Times New Roman"/>
                </a:rPr>
                <a:t> DIP</a:t>
              </a:r>
              <a:endParaRPr lang="en-US" sz="1100" dirty="0">
                <a:latin typeface="Times New Roman"/>
                <a:ea typeface="Times New Roman"/>
              </a:endParaRPr>
            </a:p>
          </p:txBody>
        </p:sp>
      </p:grpSp>
      <p:cxnSp>
        <p:nvCxnSpPr>
          <p:cNvPr id="72" name="Egyenes összekötő nyíllal 71"/>
          <p:cNvCxnSpPr>
            <a:stCxn id="54" idx="1"/>
            <a:endCxn id="65" idx="6"/>
          </p:cNvCxnSpPr>
          <p:nvPr/>
        </p:nvCxnSpPr>
        <p:spPr>
          <a:xfrm flipH="1" flipV="1">
            <a:off x="7020272" y="1491654"/>
            <a:ext cx="683913" cy="498095"/>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91" name="Egyenes összekötő 90"/>
          <p:cNvCxnSpPr/>
          <p:nvPr/>
        </p:nvCxnSpPr>
        <p:spPr>
          <a:xfrm flipV="1">
            <a:off x="5162456" y="1635646"/>
            <a:ext cx="546887" cy="447791"/>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09" name="Egyenes összekötő 108"/>
          <p:cNvCxnSpPr/>
          <p:nvPr/>
        </p:nvCxnSpPr>
        <p:spPr>
          <a:xfrm flipV="1">
            <a:off x="6804248" y="1106179"/>
            <a:ext cx="323102" cy="241435"/>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pic>
        <p:nvPicPr>
          <p:cNvPr id="4100" name="Picture 4" descr="C:\0_Work\E-Ark project\WP2 - General Model and Use Cases\0-GM v2\E-ARK GM 2.0 - Active Presentation v2.0\E-ARK GM - Access v2.2.bpm - Ordered for film presentation.png"/>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3470" y="2873288"/>
            <a:ext cx="9147470" cy="2256246"/>
          </a:xfrm>
          <a:prstGeom prst="rect">
            <a:avLst/>
          </a:prstGeom>
          <a:noFill/>
          <a:extLst>
            <a:ext uri="{909E8E84-426E-40DD-AFC4-6F175D3DCCD1}">
              <a14:hiddenFill xmlns:a14="http://schemas.microsoft.com/office/drawing/2010/main">
                <a:solidFill>
                  <a:srgbClr val="FFFFFF"/>
                </a:solidFill>
              </a14:hiddenFill>
            </a:ext>
          </a:extLst>
        </p:spPr>
      </p:pic>
      <p:cxnSp>
        <p:nvCxnSpPr>
          <p:cNvPr id="45" name="Egyenes összekötő 44"/>
          <p:cNvCxnSpPr/>
          <p:nvPr/>
        </p:nvCxnSpPr>
        <p:spPr>
          <a:xfrm>
            <a:off x="2339752" y="432000"/>
            <a:ext cx="0" cy="47115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4" name="Egyenes összekötő 103"/>
          <p:cNvCxnSpPr/>
          <p:nvPr/>
        </p:nvCxnSpPr>
        <p:spPr>
          <a:xfrm>
            <a:off x="4499992" y="432000"/>
            <a:ext cx="0" cy="47115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128" name="Jobbra nyíl 127">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29" name="Jobbra nyíl 128">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30" name="Csoportba foglalás 129"/>
          <p:cNvGrpSpPr/>
          <p:nvPr/>
        </p:nvGrpSpPr>
        <p:grpSpPr>
          <a:xfrm>
            <a:off x="8109418" y="65722"/>
            <a:ext cx="325136" cy="288000"/>
            <a:chOff x="7756336" y="42844"/>
            <a:chExt cx="325136" cy="288000"/>
          </a:xfrm>
        </p:grpSpPr>
        <p:sp>
          <p:nvSpPr>
            <p:cNvPr id="131" name="Folyamatábra: Feldolgozás 130">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2"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060588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églalap 24"/>
          <p:cNvSpPr/>
          <p:nvPr/>
        </p:nvSpPr>
        <p:spPr>
          <a:xfrm>
            <a:off x="0" y="424800"/>
            <a:ext cx="9140308" cy="2432370"/>
          </a:xfrm>
          <a:prstGeom prst="rect">
            <a:avLst/>
          </a:prstGeom>
          <a:solidFill>
            <a:schemeClr val="accent5">
              <a:lumMod val="20000"/>
              <a:lumOff val="8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Kép 22"/>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665703" y="2007781"/>
            <a:ext cx="284802" cy="540000"/>
          </a:xfrm>
          <a:prstGeom prst="rect">
            <a:avLst/>
          </a:prstGeom>
        </p:spPr>
      </p:pic>
      <p:sp>
        <p:nvSpPr>
          <p:cNvPr id="24" name="Szövegdoboz 11"/>
          <p:cNvSpPr txBox="1"/>
          <p:nvPr/>
        </p:nvSpPr>
        <p:spPr>
          <a:xfrm>
            <a:off x="-36512" y="253116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ARCHIVE</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26" name="Egyenes összekötő nyíllal 25"/>
          <p:cNvCxnSpPr>
            <a:endCxn id="42" idx="3"/>
          </p:cNvCxnSpPr>
          <p:nvPr/>
        </p:nvCxnSpPr>
        <p:spPr>
          <a:xfrm flipV="1">
            <a:off x="486524" y="1659275"/>
            <a:ext cx="448323" cy="56106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27" name="Csoportba foglalás 26"/>
          <p:cNvGrpSpPr>
            <a:grpSpLocks noChangeAspect="1"/>
          </p:cNvGrpSpPr>
          <p:nvPr/>
        </p:nvGrpSpPr>
        <p:grpSpPr>
          <a:xfrm>
            <a:off x="107504" y="563968"/>
            <a:ext cx="678194" cy="540000"/>
            <a:chOff x="5321074" y="2856370"/>
            <a:chExt cx="504055" cy="535128"/>
          </a:xfrm>
        </p:grpSpPr>
        <p:pic>
          <p:nvPicPr>
            <p:cNvPr id="28" name="Kép 27"/>
            <p:cNvPicPr preferRelativeResize="0">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369527" y="2856370"/>
              <a:ext cx="390393" cy="495694"/>
            </a:xfrm>
            <a:prstGeom prst="rect">
              <a:avLst/>
            </a:prstGeom>
            <a:solidFill>
              <a:srgbClr val="66FFFF"/>
            </a:solidFill>
            <a:effectLst/>
            <a:scene3d>
              <a:camera prst="orthographicFront"/>
              <a:lightRig rig="threePt" dir="t"/>
            </a:scene3d>
            <a:sp3d>
              <a:bevelT/>
            </a:sp3d>
          </p:spPr>
        </p:pic>
        <p:sp>
          <p:nvSpPr>
            <p:cNvPr id="29" name="Szövegdoboz 11"/>
            <p:cNvSpPr txBox="1"/>
            <p:nvPr/>
          </p:nvSpPr>
          <p:spPr>
            <a:xfrm>
              <a:off x="5321074" y="2996952"/>
              <a:ext cx="504055" cy="3945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400" dirty="0">
                  <a:solidFill>
                    <a:schemeClr val="accent1">
                      <a:lumMod val="50000"/>
                    </a:schemeClr>
                  </a:solidFill>
                  <a:ea typeface="Calibri"/>
                </a:rPr>
                <a:t>D</a:t>
              </a:r>
              <a:r>
                <a:rPr lang="en-US" sz="1400" dirty="0" smtClean="0">
                  <a:solidFill>
                    <a:schemeClr val="accent1">
                      <a:lumMod val="50000"/>
                    </a:schemeClr>
                  </a:solidFill>
                  <a:effectLst/>
                  <a:ea typeface="Calibri"/>
                </a:rPr>
                <a:t>IP</a:t>
              </a:r>
              <a:endParaRPr lang="en-US" sz="1400" dirty="0" smtClean="0">
                <a:solidFill>
                  <a:schemeClr val="accent1">
                    <a:lumMod val="50000"/>
                  </a:schemeClr>
                </a:solidFill>
                <a:effectLst/>
                <a:latin typeface="Times New Roman"/>
                <a:ea typeface="Times New Roman"/>
              </a:endParaRPr>
            </a:p>
            <a:p>
              <a:pPr algn="ctr">
                <a:lnSpc>
                  <a:spcPct val="115000"/>
                </a:lnSpc>
                <a:spcAft>
                  <a:spcPts val="1000"/>
                </a:spcAft>
              </a:pPr>
              <a:r>
                <a:rPr lang="en-US" sz="1400" dirty="0" smtClean="0">
                  <a:solidFill>
                    <a:schemeClr val="accent1">
                      <a:lumMod val="50000"/>
                    </a:schemeClr>
                  </a:solidFill>
                  <a:effectLst/>
                  <a:ea typeface="Times New Roman"/>
                </a:rPr>
                <a:t> </a:t>
              </a:r>
              <a:endParaRPr lang="en-US" sz="1400" dirty="0">
                <a:solidFill>
                  <a:schemeClr val="accent1">
                    <a:lumMod val="50000"/>
                  </a:schemeClr>
                </a:solidFill>
                <a:effectLst/>
                <a:latin typeface="Times New Roman"/>
                <a:ea typeface="Times New Roman"/>
              </a:endParaRPr>
            </a:p>
          </p:txBody>
        </p:sp>
      </p:grpSp>
      <p:cxnSp>
        <p:nvCxnSpPr>
          <p:cNvPr id="33" name="Egyenes összekötő nyíllal 32"/>
          <p:cNvCxnSpPr>
            <a:endCxn id="57" idx="3"/>
          </p:cNvCxnSpPr>
          <p:nvPr/>
        </p:nvCxnSpPr>
        <p:spPr>
          <a:xfrm flipV="1">
            <a:off x="2927023" y="866030"/>
            <a:ext cx="97865" cy="1362935"/>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34" name="Egyenes összekötő 33"/>
          <p:cNvCxnSpPr>
            <a:stCxn id="57" idx="6"/>
            <a:endCxn id="94" idx="1"/>
          </p:cNvCxnSpPr>
          <p:nvPr/>
        </p:nvCxnSpPr>
        <p:spPr>
          <a:xfrm>
            <a:off x="4499992" y="713295"/>
            <a:ext cx="1656184" cy="51333"/>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41" name="Csoportba foglalás 40"/>
          <p:cNvGrpSpPr/>
          <p:nvPr/>
        </p:nvGrpSpPr>
        <p:grpSpPr>
          <a:xfrm>
            <a:off x="755576" y="1377303"/>
            <a:ext cx="1224137" cy="330351"/>
            <a:chOff x="1478147" y="1654714"/>
            <a:chExt cx="1030515" cy="357975"/>
          </a:xfrm>
        </p:grpSpPr>
        <p:sp>
          <p:nvSpPr>
            <p:cNvPr id="42" name="Ellipszis 41"/>
            <p:cNvSpPr/>
            <p:nvPr/>
          </p:nvSpPr>
          <p:spPr>
            <a:xfrm>
              <a:off x="1478147" y="1654714"/>
              <a:ext cx="1030515" cy="357975"/>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43" name="Szövegdoboz 11"/>
            <p:cNvSpPr txBox="1"/>
            <p:nvPr/>
          </p:nvSpPr>
          <p:spPr>
            <a:xfrm>
              <a:off x="1571370" y="1682249"/>
              <a:ext cx="855458" cy="27209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hu-HU" sz="1100" dirty="0" err="1" smtClean="0">
                  <a:ea typeface="Times New Roman"/>
                </a:rPr>
                <a:t>Deliver</a:t>
              </a:r>
              <a:r>
                <a:rPr lang="hu-HU" sz="1100" dirty="0" smtClean="0">
                  <a:ea typeface="Times New Roman"/>
                </a:rPr>
                <a:t> DIP</a:t>
              </a:r>
              <a:endParaRPr lang="en-US" sz="1100" dirty="0">
                <a:ea typeface="Times New Roman"/>
              </a:endParaRPr>
            </a:p>
          </p:txBody>
        </p:sp>
      </p:grpSp>
      <p:cxnSp>
        <p:nvCxnSpPr>
          <p:cNvPr id="79" name="Egyenes összekötő 78"/>
          <p:cNvCxnSpPr/>
          <p:nvPr/>
        </p:nvCxnSpPr>
        <p:spPr>
          <a:xfrm>
            <a:off x="600031" y="1059582"/>
            <a:ext cx="338291" cy="36004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
        <p:nvSpPr>
          <p:cNvPr id="80" name="Szövegdoboz 11"/>
          <p:cNvSpPr txBox="1"/>
          <p:nvPr/>
        </p:nvSpPr>
        <p:spPr>
          <a:xfrm>
            <a:off x="449" y="41891"/>
            <a:ext cx="4752563" cy="36961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0" rIns="91440" bIns="0" numCol="1" spcCol="0" rtlCol="0" fromWordArt="0" anchor="t" anchorCtr="0" forceAA="0" compatLnSpc="1">
            <a:prstTxWarp prst="textNoShape">
              <a:avLst/>
            </a:prstTxWarp>
            <a:noAutofit/>
          </a:bodyPr>
          <a:lstStyle/>
          <a:p>
            <a:pPr>
              <a:lnSpc>
                <a:spcPct val="115000"/>
              </a:lnSpc>
              <a:spcAft>
                <a:spcPts val="1000"/>
              </a:spcAft>
            </a:pPr>
            <a:r>
              <a:rPr lang="hu-HU" dirty="0" smtClean="0">
                <a:solidFill>
                  <a:srgbClr val="000000"/>
                </a:solidFill>
                <a:ea typeface="Calibri"/>
              </a:rPr>
              <a:t>Access </a:t>
            </a:r>
            <a:r>
              <a:rPr lang="hu-HU" dirty="0" err="1" smtClean="0">
                <a:solidFill>
                  <a:srgbClr val="000000"/>
                </a:solidFill>
                <a:ea typeface="Calibri"/>
              </a:rPr>
              <a:t>Use</a:t>
            </a:r>
            <a:r>
              <a:rPr lang="hu-HU" dirty="0" smtClean="0">
                <a:solidFill>
                  <a:srgbClr val="000000"/>
                </a:solidFill>
                <a:ea typeface="Calibri"/>
              </a:rPr>
              <a:t> </a:t>
            </a:r>
            <a:r>
              <a:rPr lang="hu-HU" dirty="0" err="1" smtClean="0">
                <a:solidFill>
                  <a:srgbClr val="000000"/>
                </a:solidFill>
                <a:ea typeface="Calibri"/>
              </a:rPr>
              <a:t>cases</a:t>
            </a:r>
            <a:endParaRPr lang="en-US" dirty="0">
              <a:effectLst/>
              <a:ea typeface="Times New Roman"/>
            </a:endParaRPr>
          </a:p>
        </p:txBody>
      </p:sp>
      <p:pic>
        <p:nvPicPr>
          <p:cNvPr id="44" name="Kép 43"/>
          <p:cNvPicPr preferRelativeResize="0">
            <a:picLocks noChangeAspect="1"/>
          </p:cNvPicPr>
          <p:nvPr/>
        </p:nvPicPr>
        <p:blipFill>
          <a:blip r:embed="rId3">
            <a:duotone>
              <a:prstClr val="black"/>
              <a:schemeClr val="accent2">
                <a:tint val="45000"/>
                <a:satMod val="400000"/>
              </a:schemeClr>
            </a:duotone>
            <a:extLst>
              <a:ext uri="{28A0092B-C50C-407E-A947-70E740481C1C}">
                <a14:useLocalDpi xmlns:a14="http://schemas.microsoft.com/office/drawing/2010/main"/>
              </a:ext>
            </a:extLst>
          </a:blip>
          <a:stretch>
            <a:fillRect/>
          </a:stretch>
        </p:blipFill>
        <p:spPr>
          <a:xfrm>
            <a:off x="215856" y="2007781"/>
            <a:ext cx="284802" cy="540000"/>
          </a:xfrm>
          <a:prstGeom prst="rect">
            <a:avLst/>
          </a:prstGeom>
        </p:spPr>
      </p:pic>
      <p:sp>
        <p:nvSpPr>
          <p:cNvPr id="46" name="Szövegdoboz 11"/>
          <p:cNvSpPr txBox="1"/>
          <p:nvPr/>
        </p:nvSpPr>
        <p:spPr>
          <a:xfrm>
            <a:off x="2411257" y="2531160"/>
            <a:ext cx="792591" cy="18460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45720" rIns="36000" bIns="45720" numCol="1" spcCol="0" rtlCol="0" fromWordArt="0" anchor="t" anchorCtr="0" forceAA="0" compatLnSpc="1">
            <a:prstTxWarp prst="textNoShape">
              <a:avLst/>
            </a:prstTxWarp>
            <a:noAutofit/>
          </a:bodyPr>
          <a:lstStyle/>
          <a:p>
            <a:pPr algn="ctr">
              <a:lnSpc>
                <a:spcPct val="115000"/>
              </a:lnSpc>
              <a:spcAft>
                <a:spcPts val="1000"/>
              </a:spcAft>
            </a:pPr>
            <a:r>
              <a:rPr lang="hu-HU" sz="1000" dirty="0" smtClean="0">
                <a:solidFill>
                  <a:srgbClr val="000000"/>
                </a:solidFill>
                <a:ea typeface="Times New Roman"/>
              </a:rPr>
              <a:t>CONSUMER</a:t>
            </a:r>
            <a:endParaRPr lang="en-US" sz="1000" dirty="0" smtClean="0">
              <a:effectLst/>
              <a:latin typeface="Times New Roman"/>
              <a:ea typeface="Times New Roman"/>
            </a:endParaRPr>
          </a:p>
          <a:p>
            <a:pPr algn="ctr">
              <a:lnSpc>
                <a:spcPct val="115000"/>
              </a:lnSpc>
              <a:spcAft>
                <a:spcPts val="1000"/>
              </a:spcAft>
            </a:pPr>
            <a:r>
              <a:rPr lang="en-US" sz="1000" dirty="0" smtClean="0">
                <a:solidFill>
                  <a:srgbClr val="000000"/>
                </a:solidFill>
                <a:effectLst/>
                <a:ea typeface="Times New Roman"/>
              </a:rPr>
              <a:t> </a:t>
            </a:r>
            <a:endParaRPr lang="en-US" sz="1000" dirty="0">
              <a:effectLst/>
              <a:latin typeface="Times New Roman"/>
              <a:ea typeface="Times New Roman"/>
            </a:endParaRPr>
          </a:p>
        </p:txBody>
      </p:sp>
      <p:cxnSp>
        <p:nvCxnSpPr>
          <p:cNvPr id="115" name="Egyenes összekötő 114"/>
          <p:cNvCxnSpPr>
            <a:endCxn id="102" idx="1"/>
          </p:cNvCxnSpPr>
          <p:nvPr/>
        </p:nvCxnSpPr>
        <p:spPr>
          <a:xfrm>
            <a:off x="5508104" y="1789695"/>
            <a:ext cx="648072" cy="75802"/>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45" name="Egyenes összekötő 44"/>
          <p:cNvCxnSpPr/>
          <p:nvPr/>
        </p:nvCxnSpPr>
        <p:spPr>
          <a:xfrm>
            <a:off x="2339752" y="432000"/>
            <a:ext cx="0" cy="4711500"/>
          </a:xfrm>
          <a:prstGeom prst="line">
            <a:avLst/>
          </a:prstGeom>
          <a:ln w="635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39" name="Csoportba foglalás 38"/>
          <p:cNvGrpSpPr/>
          <p:nvPr/>
        </p:nvGrpSpPr>
        <p:grpSpPr>
          <a:xfrm>
            <a:off x="7108182" y="747265"/>
            <a:ext cx="1008112" cy="456333"/>
            <a:chOff x="5811134" y="1943138"/>
            <a:chExt cx="1008112" cy="456333"/>
          </a:xfrm>
        </p:grpSpPr>
        <p:pic>
          <p:nvPicPr>
            <p:cNvPr id="116" name="Picture 2" descr="C:\0_Work\E-Ark project\WP2 - General Model and Use Cases\0-GM v2\E-ARK GM 2.0 - Active Presentation v2.0\Return Data.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811134" y="1943138"/>
              <a:ext cx="1008112" cy="456333"/>
            </a:xfrm>
            <a:prstGeom prst="rect">
              <a:avLst/>
            </a:prstGeom>
            <a:noFill/>
            <a:ln w="3175">
              <a:solidFill>
                <a:schemeClr val="tx1">
                  <a:lumMod val="75000"/>
                  <a:lumOff val="25000"/>
                </a:schemeClr>
              </a:solidFill>
            </a:ln>
            <a:extLst>
              <a:ext uri="{909E8E84-426E-40DD-AFC4-6F175D3DCCD1}">
                <a14:hiddenFill xmlns:a14="http://schemas.microsoft.com/office/drawing/2010/main">
                  <a:solidFill>
                    <a:srgbClr val="FFFFFF"/>
                  </a:solidFill>
                </a14:hiddenFill>
              </a:ext>
            </a:extLst>
          </p:spPr>
        </p:pic>
        <p:sp>
          <p:nvSpPr>
            <p:cNvPr id="118" name="Szövegdoboz 3"/>
            <p:cNvSpPr txBox="1"/>
            <p:nvPr/>
          </p:nvSpPr>
          <p:spPr>
            <a:xfrm>
              <a:off x="6453804" y="2189182"/>
              <a:ext cx="349125" cy="197277"/>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en-US" sz="1200" b="1" dirty="0" smtClean="0">
                  <a:solidFill>
                    <a:srgbClr val="960000"/>
                  </a:solidFill>
                  <a:effectLst/>
                  <a:ea typeface="Calibri"/>
                  <a:cs typeface="Times New Roman"/>
                </a:rPr>
                <a:t>Data</a:t>
              </a:r>
              <a:endParaRPr lang="en-US" sz="1200" dirty="0" smtClean="0">
                <a:effectLst/>
                <a:ea typeface="Calibri"/>
                <a:cs typeface="Times New Roman"/>
              </a:endParaRPr>
            </a:p>
            <a:p>
              <a:pPr algn="r">
                <a:lnSpc>
                  <a:spcPct val="115000"/>
                </a:lnSpc>
                <a:spcAft>
                  <a:spcPts val="1000"/>
                </a:spcAft>
              </a:pPr>
              <a:r>
                <a:rPr lang="en-US" sz="1200" b="1" dirty="0" smtClean="0">
                  <a:solidFill>
                    <a:srgbClr val="960000"/>
                  </a:solidFill>
                  <a:effectLst/>
                  <a:ea typeface="Calibri"/>
                  <a:cs typeface="Times New Roman"/>
                </a:rPr>
                <a:t> </a:t>
              </a:r>
              <a:endParaRPr lang="en-US" sz="1200" dirty="0">
                <a:effectLst/>
                <a:ea typeface="Calibri"/>
                <a:cs typeface="Times New Roman"/>
              </a:endParaRPr>
            </a:p>
          </p:txBody>
        </p:sp>
      </p:grpSp>
      <p:grpSp>
        <p:nvGrpSpPr>
          <p:cNvPr id="40" name="Csoportba foglalás 39"/>
          <p:cNvGrpSpPr/>
          <p:nvPr/>
        </p:nvGrpSpPr>
        <p:grpSpPr>
          <a:xfrm>
            <a:off x="8050717" y="2243604"/>
            <a:ext cx="1010366" cy="546796"/>
            <a:chOff x="6874002" y="2243604"/>
            <a:chExt cx="1010366" cy="546796"/>
          </a:xfrm>
        </p:grpSpPr>
        <p:pic>
          <p:nvPicPr>
            <p:cNvPr id="117" name="Picture 4" descr="C:\Users\alfisti\AppData\Local\Microsoft\Windows\Temporary Internet Files\Content.IE5\90OG1GHQ\cubo_olap[1].png"/>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6874002" y="2243604"/>
              <a:ext cx="1010366" cy="546796"/>
            </a:xfrm>
            <a:prstGeom prst="rect">
              <a:avLst/>
            </a:prstGeom>
            <a:noFill/>
            <a:ln w="3175">
              <a:solidFill>
                <a:schemeClr val="accent5">
                  <a:lumMod val="50000"/>
                </a:schemeClr>
              </a:solidFill>
            </a:ln>
            <a:extLst>
              <a:ext uri="{909E8E84-426E-40DD-AFC4-6F175D3DCCD1}">
                <a14:hiddenFill xmlns:a14="http://schemas.microsoft.com/office/drawing/2010/main">
                  <a:solidFill>
                    <a:srgbClr val="FFFFFF"/>
                  </a:solidFill>
                </a14:hiddenFill>
              </a:ext>
            </a:extLst>
          </p:spPr>
        </p:pic>
        <p:sp>
          <p:nvSpPr>
            <p:cNvPr id="119" name="Szövegdoboz 3"/>
            <p:cNvSpPr txBox="1"/>
            <p:nvPr/>
          </p:nvSpPr>
          <p:spPr>
            <a:xfrm>
              <a:off x="6884883" y="2249517"/>
              <a:ext cx="442681"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ctr">
                <a:lnSpc>
                  <a:spcPct val="115000"/>
                </a:lnSpc>
                <a:spcAft>
                  <a:spcPts val="1000"/>
                </a:spcAft>
              </a:pPr>
              <a:r>
                <a:rPr lang="hu-HU" sz="1200" b="1" dirty="0" smtClean="0">
                  <a:solidFill>
                    <a:srgbClr val="960000"/>
                  </a:solidFill>
                  <a:ea typeface="Calibri"/>
                  <a:cs typeface="Times New Roman"/>
                </a:rPr>
                <a:t>OLAP</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112" name="Egyenes összekötő 111"/>
          <p:cNvCxnSpPr>
            <a:endCxn id="108" idx="1"/>
          </p:cNvCxnSpPr>
          <p:nvPr/>
        </p:nvCxnSpPr>
        <p:spPr>
          <a:xfrm flipV="1">
            <a:off x="5508104" y="1330350"/>
            <a:ext cx="2664296" cy="259077"/>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20" name="Egyenes összekötő 119"/>
          <p:cNvCxnSpPr>
            <a:stCxn id="54" idx="6"/>
          </p:cNvCxnSpPr>
          <p:nvPr/>
        </p:nvCxnSpPr>
        <p:spPr>
          <a:xfrm flipV="1">
            <a:off x="4940666" y="1103968"/>
            <a:ext cx="2151614" cy="92770"/>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cxnSp>
        <p:nvCxnSpPr>
          <p:cNvPr id="121" name="Egyenes összekötő 120"/>
          <p:cNvCxnSpPr>
            <a:stCxn id="63" idx="6"/>
          </p:cNvCxnSpPr>
          <p:nvPr/>
        </p:nvCxnSpPr>
        <p:spPr>
          <a:xfrm>
            <a:off x="6084168" y="2561918"/>
            <a:ext cx="1950612" cy="153848"/>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grpSp>
        <p:nvGrpSpPr>
          <p:cNvPr id="16" name="Csoportba foglalás 15"/>
          <p:cNvGrpSpPr/>
          <p:nvPr/>
        </p:nvGrpSpPr>
        <p:grpSpPr>
          <a:xfrm>
            <a:off x="6156176" y="1663299"/>
            <a:ext cx="900000" cy="404395"/>
            <a:chOff x="7815253" y="1203598"/>
            <a:chExt cx="900000" cy="404395"/>
          </a:xfrm>
        </p:grpSpPr>
        <p:grpSp>
          <p:nvGrpSpPr>
            <p:cNvPr id="101" name="Csoportba foglalás 100"/>
            <p:cNvGrpSpPr/>
            <p:nvPr/>
          </p:nvGrpSpPr>
          <p:grpSpPr>
            <a:xfrm>
              <a:off x="7815253" y="1203598"/>
              <a:ext cx="900000" cy="404395"/>
              <a:chOff x="4260292" y="1765418"/>
              <a:chExt cx="900000" cy="404395"/>
            </a:xfrm>
          </p:grpSpPr>
          <p:sp>
            <p:nvSpPr>
              <p:cNvPr id="102" name="Téglalap 101"/>
              <p:cNvSpPr/>
              <p:nvPr/>
            </p:nvSpPr>
            <p:spPr>
              <a:xfrm>
                <a:off x="4260292" y="1765418"/>
                <a:ext cx="900000" cy="404395"/>
              </a:xfrm>
              <a:prstGeom prst="rect">
                <a:avLst/>
              </a:prstGeom>
              <a:solidFill>
                <a:schemeClr val="bg1"/>
              </a:solidFill>
              <a:ln w="6350" cap="flat" cmpd="sng" algn="ctr">
                <a:solidFill>
                  <a:srgbClr val="4BACC6">
                    <a:lumMod val="50000"/>
                  </a:srgb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pic>
            <p:nvPicPr>
              <p:cNvPr id="103" name="Kép 102"/>
              <p:cNvPicPr preferRelativeResize="0">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4280552" y="1779495"/>
                <a:ext cx="864000" cy="292651"/>
              </a:xfrm>
              <a:prstGeom prst="rect">
                <a:avLst/>
              </a:prstGeom>
            </p:spPr>
          </p:pic>
        </p:grpSp>
        <p:sp>
          <p:nvSpPr>
            <p:cNvPr id="122" name="Szövegdoboz 3"/>
            <p:cNvSpPr txBox="1"/>
            <p:nvPr/>
          </p:nvSpPr>
          <p:spPr>
            <a:xfrm>
              <a:off x="8227156" y="1419622"/>
              <a:ext cx="484342"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FILES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grpSp>
        <p:nvGrpSpPr>
          <p:cNvPr id="38" name="Csoportba foglalás 37"/>
          <p:cNvGrpSpPr/>
          <p:nvPr/>
        </p:nvGrpSpPr>
        <p:grpSpPr>
          <a:xfrm>
            <a:off x="6156176" y="497199"/>
            <a:ext cx="900000" cy="534857"/>
            <a:chOff x="4875030" y="497199"/>
            <a:chExt cx="900000" cy="534857"/>
          </a:xfrm>
        </p:grpSpPr>
        <p:pic>
          <p:nvPicPr>
            <p:cNvPr id="94" name="Kép 93"/>
            <p:cNvPicPr preferRelativeResize="0">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875030" y="497199"/>
              <a:ext cx="900000" cy="534857"/>
            </a:xfrm>
            <a:prstGeom prst="rect">
              <a:avLst/>
            </a:prstGeom>
            <a:noFill/>
            <a:ln w="6350">
              <a:solidFill>
                <a:schemeClr val="accent5">
                  <a:lumMod val="50000"/>
                </a:schemeClr>
              </a:solidFill>
            </a:ln>
            <a:effectLst/>
          </p:spPr>
        </p:pic>
        <p:sp>
          <p:nvSpPr>
            <p:cNvPr id="124" name="Szövegdoboz 3"/>
            <p:cNvSpPr txBox="1"/>
            <p:nvPr/>
          </p:nvSpPr>
          <p:spPr>
            <a:xfrm>
              <a:off x="5511104" y="852184"/>
              <a:ext cx="248545"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DB</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127" name="Jobbra nyíl 126">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128" name="Jobbra nyíl 127">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129" name="Csoportba foglalás 128"/>
          <p:cNvGrpSpPr/>
          <p:nvPr/>
        </p:nvGrpSpPr>
        <p:grpSpPr>
          <a:xfrm>
            <a:off x="8109418" y="65722"/>
            <a:ext cx="325136" cy="288000"/>
            <a:chOff x="7756336" y="42844"/>
            <a:chExt cx="325136" cy="288000"/>
          </a:xfrm>
        </p:grpSpPr>
        <p:sp>
          <p:nvSpPr>
            <p:cNvPr id="130" name="Folyamatábra: Feldolgozás 129">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3" name="Csoportba foglalás 52"/>
          <p:cNvGrpSpPr/>
          <p:nvPr/>
        </p:nvGrpSpPr>
        <p:grpSpPr>
          <a:xfrm>
            <a:off x="3212474" y="970322"/>
            <a:ext cx="1728192" cy="452098"/>
            <a:chOff x="1478147" y="1653819"/>
            <a:chExt cx="1454844" cy="551489"/>
          </a:xfrm>
        </p:grpSpPr>
        <p:sp>
          <p:nvSpPr>
            <p:cNvPr id="54" name="Ellipszis 53"/>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55" name="Szövegdoboz 11"/>
            <p:cNvSpPr txBox="1"/>
            <p:nvPr/>
          </p:nvSpPr>
          <p:spPr>
            <a:xfrm>
              <a:off x="1592585" y="1653819"/>
              <a:ext cx="1236729"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databases via SOLR </a:t>
              </a:r>
              <a:r>
                <a:rPr lang="en-US" sz="1100" dirty="0" smtClean="0">
                  <a:latin typeface="Times New Roman"/>
                  <a:ea typeface="Times New Roman"/>
                </a:rPr>
                <a:t>(</a:t>
              </a:r>
              <a:r>
                <a:rPr lang="en-US" sz="1100" dirty="0">
                  <a:latin typeface="Times New Roman"/>
                  <a:ea typeface="Times New Roman"/>
                </a:rPr>
                <a:t>not SQL)</a:t>
              </a:r>
            </a:p>
          </p:txBody>
        </p:sp>
      </p:grpSp>
      <p:grpSp>
        <p:nvGrpSpPr>
          <p:cNvPr id="56" name="Csoportba foglalás 55"/>
          <p:cNvGrpSpPr/>
          <p:nvPr/>
        </p:nvGrpSpPr>
        <p:grpSpPr>
          <a:xfrm>
            <a:off x="2771800" y="496494"/>
            <a:ext cx="1728192" cy="432801"/>
            <a:chOff x="1478147" y="1653694"/>
            <a:chExt cx="1454844" cy="551614"/>
          </a:xfrm>
        </p:grpSpPr>
        <p:sp>
          <p:nvSpPr>
            <p:cNvPr id="57" name="Ellipszis 56"/>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58" name="Szövegdoboz 11"/>
            <p:cNvSpPr txBox="1"/>
            <p:nvPr/>
          </p:nvSpPr>
          <p:spPr>
            <a:xfrm>
              <a:off x="1592585" y="1653694"/>
              <a:ext cx="1236729" cy="43724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ea typeface="Times New Roman"/>
                </a:rPr>
                <a:t>Access databases via </a:t>
              </a:r>
              <a:r>
                <a:rPr lang="hu-HU" sz="1100" dirty="0" smtClean="0">
                  <a:ea typeface="Times New Roman"/>
                </a:rPr>
                <a:t>DBPTK</a:t>
              </a:r>
              <a:r>
                <a:rPr lang="en-US" sz="1100" dirty="0" smtClean="0">
                  <a:ea typeface="Times New Roman"/>
                </a:rPr>
                <a:t> </a:t>
              </a:r>
              <a:r>
                <a:rPr lang="en-US" sz="1100" dirty="0">
                  <a:ea typeface="Times New Roman"/>
                </a:rPr>
                <a:t>(SQL</a:t>
              </a:r>
              <a:r>
                <a:rPr lang="en-US" sz="1100" dirty="0" smtClean="0">
                  <a:ea typeface="Times New Roman"/>
                </a:rPr>
                <a:t>)</a:t>
              </a:r>
              <a:endParaRPr lang="en-US" sz="1100" dirty="0">
                <a:latin typeface="Times New Roman"/>
                <a:ea typeface="Times New Roman"/>
              </a:endParaRPr>
            </a:p>
          </p:txBody>
        </p:sp>
      </p:grpSp>
      <p:grpSp>
        <p:nvGrpSpPr>
          <p:cNvPr id="59" name="Csoportba foglalás 58"/>
          <p:cNvGrpSpPr/>
          <p:nvPr/>
        </p:nvGrpSpPr>
        <p:grpSpPr>
          <a:xfrm>
            <a:off x="3629232" y="1464422"/>
            <a:ext cx="1976758" cy="432000"/>
            <a:chOff x="1478147" y="1654714"/>
            <a:chExt cx="1454844" cy="550594"/>
          </a:xfrm>
        </p:grpSpPr>
        <p:sp>
          <p:nvSpPr>
            <p:cNvPr id="60" name="Ellipszis 59"/>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61" name="Szövegdoboz 11"/>
            <p:cNvSpPr txBox="1"/>
            <p:nvPr/>
          </p:nvSpPr>
          <p:spPr>
            <a:xfrm>
              <a:off x="1489988" y="1739200"/>
              <a:ext cx="1443003"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single ERMS </a:t>
              </a:r>
              <a:r>
                <a:rPr lang="en-US" sz="1100" dirty="0" smtClean="0">
                  <a:latin typeface="Times New Roman"/>
                  <a:ea typeface="Times New Roman"/>
                </a:rPr>
                <a:t>records</a:t>
              </a:r>
              <a:endParaRPr lang="en-US" sz="1100" dirty="0">
                <a:latin typeface="Times New Roman"/>
                <a:ea typeface="Times New Roman"/>
              </a:endParaRPr>
            </a:p>
          </p:txBody>
        </p:sp>
      </p:grpSp>
      <p:grpSp>
        <p:nvGrpSpPr>
          <p:cNvPr id="62" name="Csoportba foglalás 61"/>
          <p:cNvGrpSpPr/>
          <p:nvPr/>
        </p:nvGrpSpPr>
        <p:grpSpPr>
          <a:xfrm>
            <a:off x="4355976" y="2328992"/>
            <a:ext cx="1728192" cy="465852"/>
            <a:chOff x="1478147" y="1654714"/>
            <a:chExt cx="1454844" cy="550594"/>
          </a:xfrm>
        </p:grpSpPr>
        <p:sp>
          <p:nvSpPr>
            <p:cNvPr id="63" name="Ellipszis 62"/>
            <p:cNvSpPr/>
            <p:nvPr/>
          </p:nvSpPr>
          <p:spPr>
            <a:xfrm>
              <a:off x="1478147" y="1654714"/>
              <a:ext cx="1454844" cy="550594"/>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64" name="Szövegdoboz 11"/>
            <p:cNvSpPr txBox="1"/>
            <p:nvPr/>
          </p:nvSpPr>
          <p:spPr>
            <a:xfrm>
              <a:off x="1551856" y="1690561"/>
              <a:ext cx="1340406"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data with OLAP via Oracle</a:t>
              </a:r>
            </a:p>
          </p:txBody>
        </p:sp>
      </p:grpSp>
      <p:grpSp>
        <p:nvGrpSpPr>
          <p:cNvPr id="65" name="Csoportba foglalás 64"/>
          <p:cNvGrpSpPr/>
          <p:nvPr/>
        </p:nvGrpSpPr>
        <p:grpSpPr>
          <a:xfrm>
            <a:off x="3995936" y="1958182"/>
            <a:ext cx="1728192" cy="353019"/>
            <a:chOff x="1478147" y="1654714"/>
            <a:chExt cx="1454844" cy="449931"/>
          </a:xfrm>
        </p:grpSpPr>
        <p:sp>
          <p:nvSpPr>
            <p:cNvPr id="66" name="Ellipszis 65"/>
            <p:cNvSpPr/>
            <p:nvPr/>
          </p:nvSpPr>
          <p:spPr>
            <a:xfrm>
              <a:off x="1478147" y="1654714"/>
              <a:ext cx="1454844" cy="400018"/>
            </a:xfrm>
            <a:prstGeom prst="ellipse">
              <a:avLst/>
            </a:prstGeom>
            <a:solidFill>
              <a:schemeClr val="accent5">
                <a:lumMod val="20000"/>
                <a:lumOff val="80000"/>
              </a:schemeClr>
            </a:solid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ct val="115000"/>
                </a:lnSpc>
                <a:spcAft>
                  <a:spcPts val="1000"/>
                </a:spcAft>
              </a:pPr>
              <a:r>
                <a:rPr lang="en-US" sz="1100" smtClean="0">
                  <a:effectLst/>
                  <a:ea typeface="Times New Roman"/>
                  <a:cs typeface="Times New Roman"/>
                </a:rPr>
                <a:t> </a:t>
              </a:r>
              <a:endParaRPr lang="en-US" sz="1100">
                <a:effectLst/>
                <a:ea typeface="Calibri"/>
                <a:cs typeface="Times New Roman"/>
              </a:endParaRPr>
            </a:p>
          </p:txBody>
        </p:sp>
        <p:sp>
          <p:nvSpPr>
            <p:cNvPr id="67" name="Szövegdoboz 11"/>
            <p:cNvSpPr txBox="1"/>
            <p:nvPr/>
          </p:nvSpPr>
          <p:spPr>
            <a:xfrm>
              <a:off x="1489988" y="1667403"/>
              <a:ext cx="1443003" cy="43724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115000"/>
                </a:lnSpc>
                <a:spcAft>
                  <a:spcPts val="1000"/>
                </a:spcAft>
              </a:pPr>
              <a:r>
                <a:rPr lang="en-US" sz="1100" dirty="0">
                  <a:latin typeface="Times New Roman"/>
                  <a:ea typeface="Times New Roman"/>
                </a:rPr>
                <a:t>Access geodata via QGIS</a:t>
              </a:r>
            </a:p>
          </p:txBody>
        </p:sp>
      </p:grpSp>
      <p:grpSp>
        <p:nvGrpSpPr>
          <p:cNvPr id="6" name="Csoportba foglalás 5"/>
          <p:cNvGrpSpPr/>
          <p:nvPr/>
        </p:nvGrpSpPr>
        <p:grpSpPr>
          <a:xfrm>
            <a:off x="8172400" y="1059582"/>
            <a:ext cx="900000" cy="541535"/>
            <a:chOff x="7002798" y="3110335"/>
            <a:chExt cx="900000" cy="541535"/>
          </a:xfrm>
        </p:grpSpPr>
        <p:pic>
          <p:nvPicPr>
            <p:cNvPr id="108" name="Kép 107"/>
            <p:cNvPicPr preferRelativeResize="0">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7002798" y="3110335"/>
              <a:ext cx="900000" cy="541535"/>
            </a:xfrm>
            <a:prstGeom prst="rect">
              <a:avLst/>
            </a:prstGeom>
            <a:ln w="6350">
              <a:solidFill>
                <a:schemeClr val="accent5">
                  <a:lumMod val="50000"/>
                </a:schemeClr>
              </a:solidFill>
            </a:ln>
          </p:spPr>
        </p:pic>
        <p:pic>
          <p:nvPicPr>
            <p:cNvPr id="110" name="Kép 109"/>
            <p:cNvPicPr preferRelativeResize="0">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7002798" y="3361854"/>
              <a:ext cx="604078" cy="218008"/>
            </a:xfrm>
            <a:prstGeom prst="rect">
              <a:avLst/>
            </a:prstGeom>
          </p:spPr>
        </p:pic>
        <p:sp>
          <p:nvSpPr>
            <p:cNvPr id="123" name="Szövegdoboz 3"/>
            <p:cNvSpPr txBox="1"/>
            <p:nvPr/>
          </p:nvSpPr>
          <p:spPr>
            <a:xfrm>
              <a:off x="7455793" y="3470375"/>
              <a:ext cx="440311"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ERMS</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sp>
        <p:nvSpPr>
          <p:cNvPr id="2" name="Téglalap 1"/>
          <p:cNvSpPr/>
          <p:nvPr/>
        </p:nvSpPr>
        <p:spPr>
          <a:xfrm>
            <a:off x="6486442" y="2875294"/>
            <a:ext cx="2649600" cy="1270800"/>
          </a:xfrm>
          <a:prstGeom prst="rect">
            <a:avLst/>
          </a:prstGeom>
          <a:solidFill>
            <a:srgbClr val="EBF4F9"/>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sp>
        <p:nvSpPr>
          <p:cNvPr id="68" name="Téglalap 67"/>
          <p:cNvSpPr/>
          <p:nvPr/>
        </p:nvSpPr>
        <p:spPr>
          <a:xfrm>
            <a:off x="6495964" y="4147441"/>
            <a:ext cx="2642400" cy="975600"/>
          </a:xfrm>
          <a:prstGeom prst="rect">
            <a:avLst/>
          </a:prstGeom>
          <a:solidFill>
            <a:srgbClr val="EBF4F9"/>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u-HU"/>
          </a:p>
        </p:txBody>
      </p:sp>
      <p:pic>
        <p:nvPicPr>
          <p:cNvPr id="5122" name="Picture 2" descr="C:\0_Work\E-Ark project\WP2 - General Model and Use Cases\0-GM v2\E-ARK GM 2.0 - Active Presentation v2.0\E-ARK GM - Access v2.2.bpm - Ordered for film presentation.png"/>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0" y="2877034"/>
            <a:ext cx="6499233" cy="2252681"/>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cxnSp>
        <p:nvCxnSpPr>
          <p:cNvPr id="69" name="Egyenes összekötő nyíllal 68"/>
          <p:cNvCxnSpPr>
            <a:endCxn id="54" idx="3"/>
          </p:cNvCxnSpPr>
          <p:nvPr/>
        </p:nvCxnSpPr>
        <p:spPr>
          <a:xfrm flipV="1">
            <a:off x="2934603" y="1356319"/>
            <a:ext cx="530959" cy="866752"/>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71" name="Egyenes összekötő nyíllal 70"/>
          <p:cNvCxnSpPr>
            <a:endCxn id="67" idx="1"/>
          </p:cNvCxnSpPr>
          <p:nvPr/>
        </p:nvCxnSpPr>
        <p:spPr>
          <a:xfrm flipV="1">
            <a:off x="2950505" y="2139670"/>
            <a:ext cx="1059497" cy="80667"/>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74" name="Egyenes összekötő nyíllal 73"/>
          <p:cNvCxnSpPr>
            <a:endCxn id="60" idx="2"/>
          </p:cNvCxnSpPr>
          <p:nvPr/>
        </p:nvCxnSpPr>
        <p:spPr>
          <a:xfrm flipV="1">
            <a:off x="2950505" y="1680422"/>
            <a:ext cx="678727" cy="508761"/>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77" name="Egyenes összekötő nyíllal 76"/>
          <p:cNvCxnSpPr>
            <a:endCxn id="63" idx="2"/>
          </p:cNvCxnSpPr>
          <p:nvPr/>
        </p:nvCxnSpPr>
        <p:spPr>
          <a:xfrm>
            <a:off x="2950505" y="2220336"/>
            <a:ext cx="1405471" cy="341582"/>
          </a:xfrm>
          <a:prstGeom prst="straightConnector1">
            <a:avLst/>
          </a:prstGeom>
          <a:ln w="9525">
            <a:solidFill>
              <a:srgbClr val="0070C0"/>
            </a:solidFill>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nvGrpSpPr>
          <p:cNvPr id="18" name="Csoportba foglalás 17"/>
          <p:cNvGrpSpPr/>
          <p:nvPr/>
        </p:nvGrpSpPr>
        <p:grpSpPr>
          <a:xfrm>
            <a:off x="7092280" y="1879137"/>
            <a:ext cx="900000" cy="548597"/>
            <a:chOff x="5898761" y="1491630"/>
            <a:chExt cx="900000" cy="548597"/>
          </a:xfrm>
        </p:grpSpPr>
        <p:sp>
          <p:nvSpPr>
            <p:cNvPr id="97" name="Téglalap 96"/>
            <p:cNvSpPr/>
            <p:nvPr/>
          </p:nvSpPr>
          <p:spPr>
            <a:xfrm>
              <a:off x="5898761" y="1491630"/>
              <a:ext cx="900000" cy="548597"/>
            </a:xfrm>
            <a:prstGeom prst="rect">
              <a:avLst/>
            </a:prstGeom>
            <a:solidFill>
              <a:schemeClr val="bg1"/>
            </a:solidFill>
            <a:ln w="63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pic>
          <p:nvPicPr>
            <p:cNvPr id="98" name="Kép 97"/>
            <p:cNvPicPr preferRelativeResize="0">
              <a:picLocks noChangeAspect="1"/>
            </p:cNvPicPr>
            <p:nvPr/>
          </p:nvPicPr>
          <p:blipFill rotWithShape="1">
            <a:blip r:embed="rId13" cstate="print">
              <a:extLst>
                <a:ext uri="{28A0092B-C50C-407E-A947-70E740481C1C}">
                  <a14:useLocalDpi xmlns:a14="http://schemas.microsoft.com/office/drawing/2010/main"/>
                </a:ext>
              </a:extLst>
            </a:blip>
            <a:srcRect/>
            <a:stretch/>
          </p:blipFill>
          <p:spPr>
            <a:xfrm>
              <a:off x="5921090" y="1503482"/>
              <a:ext cx="874532" cy="445198"/>
            </a:xfrm>
            <a:prstGeom prst="rect">
              <a:avLst/>
            </a:prstGeom>
          </p:spPr>
        </p:pic>
        <p:sp>
          <p:nvSpPr>
            <p:cNvPr id="126" name="Szövegdoboz 3"/>
            <p:cNvSpPr txBox="1"/>
            <p:nvPr/>
          </p:nvSpPr>
          <p:spPr>
            <a:xfrm>
              <a:off x="6477421" y="1863385"/>
              <a:ext cx="300740" cy="169805"/>
            </a:xfrm>
            <a:prstGeom prst="rect">
              <a:avLst/>
            </a:prstGeom>
            <a:solidFill>
              <a:schemeClr val="bg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0" tIns="0" rIns="0" bIns="0" numCol="1" spcCol="0" rtlCol="0" fromWordArt="0" anchor="t" anchorCtr="0" forceAA="0" compatLnSpc="1">
              <a:prstTxWarp prst="textNoShape">
                <a:avLst/>
              </a:prstTxWarp>
              <a:noAutofit/>
            </a:bodyPr>
            <a:lstStyle/>
            <a:p>
              <a:pPr algn="r">
                <a:lnSpc>
                  <a:spcPct val="115000"/>
                </a:lnSpc>
                <a:spcAft>
                  <a:spcPts val="1000"/>
                </a:spcAft>
              </a:pPr>
              <a:r>
                <a:rPr lang="hu-HU" sz="1200" b="1" dirty="0" smtClean="0">
                  <a:solidFill>
                    <a:srgbClr val="960000"/>
                  </a:solidFill>
                  <a:ea typeface="Calibri"/>
                  <a:cs typeface="Times New Roman"/>
                </a:rPr>
                <a:t>GML</a:t>
              </a:r>
              <a:r>
                <a:rPr lang="en-US" sz="1200" b="1" dirty="0" smtClean="0">
                  <a:solidFill>
                    <a:srgbClr val="960000"/>
                  </a:solidFill>
                  <a:effectLst/>
                  <a:ea typeface="Calibri"/>
                  <a:cs typeface="Times New Roman"/>
                </a:rPr>
                <a:t> </a:t>
              </a:r>
              <a:endParaRPr lang="en-US" sz="1200" b="1" dirty="0">
                <a:effectLst/>
                <a:ea typeface="Calibri"/>
                <a:cs typeface="Times New Roman"/>
              </a:endParaRPr>
            </a:p>
          </p:txBody>
        </p:sp>
      </p:grpSp>
      <p:cxnSp>
        <p:nvCxnSpPr>
          <p:cNvPr id="89" name="Egyenes összekötő 88"/>
          <p:cNvCxnSpPr>
            <a:stCxn id="67" idx="3"/>
          </p:cNvCxnSpPr>
          <p:nvPr/>
        </p:nvCxnSpPr>
        <p:spPr>
          <a:xfrm>
            <a:off x="5724128" y="2139670"/>
            <a:ext cx="1368152" cy="138111"/>
          </a:xfrm>
          <a:prstGeom prst="line">
            <a:avLst/>
          </a:prstGeom>
          <a:ln w="12700">
            <a:solidFill>
              <a:schemeClr val="bg1">
                <a:lumMod val="50000"/>
              </a:schemeClr>
            </a:solidFill>
            <a:prstDash val="sysDash"/>
            <a:tailEnd type="stealth"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24224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59392" y="699542"/>
            <a:ext cx="7801040" cy="4381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 name="Cím 1"/>
          <p:cNvSpPr txBox="1">
            <a:spLocks/>
          </p:cNvSpPr>
          <p:nvPr/>
        </p:nvSpPr>
        <p:spPr>
          <a:xfrm>
            <a:off x="-36512" y="22592"/>
            <a:ext cx="4824536" cy="49543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en-GB" sz="1800" dirty="0" smtClean="0"/>
              <a:t>E-ARK Processes </a:t>
            </a:r>
          </a:p>
          <a:p>
            <a:pPr algn="l"/>
            <a:r>
              <a:rPr lang="en-GB" sz="1600" dirty="0" smtClean="0"/>
              <a:t>Pre-Ingest - Ingest collaboration diagram</a:t>
            </a:r>
          </a:p>
        </p:txBody>
      </p:sp>
      <p:sp>
        <p:nvSpPr>
          <p:cNvPr id="16" name="Jobbra nyíl 15">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GB" sz="1200" b="1" smtClean="0">
                <a:solidFill>
                  <a:schemeClr val="tx1"/>
                </a:solidFill>
              </a:rPr>
              <a:t>Next</a:t>
            </a:r>
            <a:endParaRPr lang="en-GB" sz="1200" b="1">
              <a:solidFill>
                <a:schemeClr val="tx1"/>
              </a:solidFill>
            </a:endParaRPr>
          </a:p>
        </p:txBody>
      </p:sp>
      <p:sp>
        <p:nvSpPr>
          <p:cNvPr id="18" name="Jobbra nyíl 17">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GB" sz="1200" b="1" smtClean="0">
                <a:solidFill>
                  <a:schemeClr val="tx1"/>
                </a:solidFill>
              </a:rPr>
              <a:t>Prev</a:t>
            </a:r>
          </a:p>
        </p:txBody>
      </p:sp>
      <p:grpSp>
        <p:nvGrpSpPr>
          <p:cNvPr id="19" name="Csoportba foglalás 18"/>
          <p:cNvGrpSpPr/>
          <p:nvPr/>
        </p:nvGrpSpPr>
        <p:grpSpPr>
          <a:xfrm>
            <a:off x="8109418" y="65722"/>
            <a:ext cx="325136" cy="288000"/>
            <a:chOff x="7756336" y="42844"/>
            <a:chExt cx="325136" cy="288000"/>
          </a:xfrm>
        </p:grpSpPr>
        <p:sp>
          <p:nvSpPr>
            <p:cNvPr id="20" name="Folyamatábra: Feldolgozás 19">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1"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46949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107504" y="987574"/>
            <a:ext cx="8940769" cy="3291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ím 1"/>
          <p:cNvSpPr txBox="1">
            <a:spLocks/>
          </p:cNvSpPr>
          <p:nvPr/>
        </p:nvSpPr>
        <p:spPr>
          <a:xfrm>
            <a:off x="-36512" y="267494"/>
            <a:ext cx="2232248" cy="43204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lnSpc>
                <a:spcPct val="120000"/>
              </a:lnSpc>
            </a:pPr>
            <a:r>
              <a:rPr lang="hu-HU" sz="1600" dirty="0" smtClean="0"/>
              <a:t>GAL- </a:t>
            </a:r>
            <a:r>
              <a:rPr lang="hu-HU" sz="1600" dirty="0" err="1" smtClean="0"/>
              <a:t>Pre-Ingest</a:t>
            </a:r>
            <a:endParaRPr lang="en-US" sz="1600" dirty="0"/>
          </a:p>
        </p:txBody>
      </p:sp>
      <p:sp>
        <p:nvSpPr>
          <p:cNvPr id="23" name="Cím 1"/>
          <p:cNvSpPr txBox="1">
            <a:spLocks/>
          </p:cNvSpPr>
          <p:nvPr/>
        </p:nvSpPr>
        <p:spPr>
          <a:xfrm>
            <a:off x="-36512" y="-3286"/>
            <a:ext cx="4824536" cy="32553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Arial" pitchFamily="34" charset="0"/>
                <a:ea typeface="+mj-ea"/>
                <a:cs typeface="Arial" pitchFamily="34" charset="0"/>
              </a:defRPr>
            </a:lvl1pPr>
          </a:lstStyle>
          <a:p>
            <a:pPr algn="l"/>
            <a:r>
              <a:rPr lang="hu-HU" sz="1800" dirty="0" smtClean="0"/>
              <a:t>E-ARK </a:t>
            </a:r>
            <a:r>
              <a:rPr lang="hu-HU" sz="1800" dirty="0" err="1" smtClean="0"/>
              <a:t>Processes</a:t>
            </a:r>
            <a:endParaRPr lang="en-US" sz="1800" dirty="0"/>
          </a:p>
        </p:txBody>
      </p:sp>
      <p:sp>
        <p:nvSpPr>
          <p:cNvPr id="24" name="Jobbra nyíl 23">
            <a:hlinkClick r:id="" action="ppaction://hlinkshowjump?jump=nextslide"/>
          </p:cNvPr>
          <p:cNvSpPr/>
          <p:nvPr/>
        </p:nvSpPr>
        <p:spPr>
          <a:xfrm>
            <a:off x="8513463" y="67801"/>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smtClean="0">
                <a:solidFill>
                  <a:schemeClr val="tx1"/>
                </a:solidFill>
              </a:rPr>
              <a:t>Next</a:t>
            </a:r>
            <a:endParaRPr lang="en-US" sz="1200" b="1" dirty="0">
              <a:solidFill>
                <a:schemeClr val="tx1"/>
              </a:solidFill>
            </a:endParaRPr>
          </a:p>
        </p:txBody>
      </p:sp>
      <p:sp>
        <p:nvSpPr>
          <p:cNvPr id="25" name="Jobbra nyíl 24">
            <a:hlinkClick r:id="" action="ppaction://hlinkshowjump?jump=previousslide"/>
          </p:cNvPr>
          <p:cNvSpPr/>
          <p:nvPr/>
        </p:nvSpPr>
        <p:spPr>
          <a:xfrm flipH="1">
            <a:off x="7435068" y="68722"/>
            <a:ext cx="595041" cy="288000"/>
          </a:xfrm>
          <a:prstGeom prst="rightArrow">
            <a:avLst>
              <a:gd name="adj1" fmla="val 63252"/>
              <a:gd name="adj2" fmla="val 68574"/>
            </a:avLst>
          </a:prstGeom>
          <a:solidFill>
            <a:schemeClr val="accent5">
              <a:lumMod val="60000"/>
              <a:lumOff val="40000"/>
            </a:schemeClr>
          </a:solidFill>
          <a:ln w="6350">
            <a:solidFill>
              <a:schemeClr val="accent5">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tIns="18000" rIns="36000" rtlCol="0" anchor="ctr"/>
          <a:lstStyle/>
          <a:p>
            <a:pPr algn="ctr"/>
            <a:r>
              <a:rPr lang="en-US" sz="1200" b="1" dirty="0" err="1" smtClean="0">
                <a:solidFill>
                  <a:schemeClr val="tx1"/>
                </a:solidFill>
              </a:rPr>
              <a:t>Prev</a:t>
            </a:r>
            <a:endParaRPr lang="hu-HU" sz="1200" b="1" dirty="0" smtClean="0">
              <a:solidFill>
                <a:schemeClr val="tx1"/>
              </a:solidFill>
            </a:endParaRPr>
          </a:p>
        </p:txBody>
      </p:sp>
      <p:grpSp>
        <p:nvGrpSpPr>
          <p:cNvPr id="26" name="Csoportba foglalás 25"/>
          <p:cNvGrpSpPr/>
          <p:nvPr/>
        </p:nvGrpSpPr>
        <p:grpSpPr>
          <a:xfrm>
            <a:off x="8109418" y="65722"/>
            <a:ext cx="325136" cy="288000"/>
            <a:chOff x="7756336" y="42844"/>
            <a:chExt cx="325136" cy="288000"/>
          </a:xfrm>
        </p:grpSpPr>
        <p:sp>
          <p:nvSpPr>
            <p:cNvPr id="27" name="Folyamatábra: Feldolgozás 26">
              <a:hlinkClick r:id="" action="ppaction://hlinkshowjump?jump=firstslide"/>
            </p:cNvPr>
            <p:cNvSpPr>
              <a:spLocks/>
            </p:cNvSpPr>
            <p:nvPr/>
          </p:nvSpPr>
          <p:spPr>
            <a:xfrm>
              <a:off x="7756336" y="42844"/>
              <a:ext cx="325136" cy="288000"/>
            </a:xfrm>
            <a:prstGeom prst="flowChartProcess">
              <a:avLst/>
            </a:prstGeom>
            <a:solidFill>
              <a:schemeClr val="accent5">
                <a:lumMod val="60000"/>
                <a:lumOff val="40000"/>
              </a:schemeClr>
            </a:solidFill>
            <a:ln w="6350">
              <a:solidFill>
                <a:schemeClr val="bg1">
                  <a:lumMod val="75000"/>
                </a:schemeClr>
              </a:solidFill>
            </a:ln>
            <a:scene3d>
              <a:camera prst="orthographicFront"/>
              <a:lightRig rig="soft" dir="t"/>
            </a:scene3d>
            <a:sp3d prstMaterial="dkEdge">
              <a:bevel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8" name="Picture 2" descr="C:\Users\alfisti\AppData\Local\Microsoft\Windows\Temporary Internet Files\Content.IE5\5Z013557\home-icon6[1].png">
              <a:hlinkClick r:id="" action="ppaction://hlinkshowjump?jump=firstslide"/>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481" y="44153"/>
              <a:ext cx="260098" cy="26009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95260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SCORM_RATE_SLIDES" val="1"/>
  <p:tag name="ISPRING_ULTRA_SCORM_COURSE_ID" val="EEF631A5-04A2-4E08-9E60-571E1FA1F500"/>
  <p:tag name="ISPRINGONLINEFOLDERID" val="0"/>
  <p:tag name="ISPRINGONLINEFOLDERPATH" val="Content List"/>
  <p:tag name="ISPRINGCLOUDFOLDERID" val="0"/>
  <p:tag name="ISPRINGCLOUDFOLDERPATH" val="Repository"/>
  <p:tag name="ISPRING_ULTRA_SCORM_SLIDE_COUNT" val="1"/>
  <p:tag name="ISPRING_PLAYERS_CUSTOMIZATION" val="UEsDBBQAAgAIAJBOGUmpAcR2+wIAALAIAAAUAAAAdW5pdmVyc2FsL3BsYXllci54bWytVU1v2zAMPadA/4Ohe6WkH2sb2C26AsUO61Ag67ZboNqKrcW2PEmum/76UZK/53QrsEMCm+J7pMhH2r9+yVLvmUnFRR6gBZ4jj+WhiHgeB+jx693RBbq+Ojzwi5TumPR4FKAy5wZAU+RFTIWSFxrAD1QnAeoZMDAjr5BcSK53wH0G3G2k41N0eDADl1wFKNG6WBJSVRXmChB5rERaGhKFQ5GRQjLFcs0kcWkgr8Eu9d/R8MtETvSuYKqHLPT7A9ckLceL4gOS6gQLGZPj+XxBftx/XoUJy+gRz5WmeciQB5Wc2VI+0XB7L6IyZcrYZr5LcsW0NklY28zXS764yD0lwwA5h3XGlKIxUzjNY0QclkyA/U1KVVLzqAGt4VVbXvNav7V5XzdutnOkcy7Kp5SrBI76kM46CfTJMKqf2etaBT02CrozTMiT7FfJJYvs67dWjPMFcgFbxdk8sapCOICnOxpqIXe3AAMV1R3EbdOwaxq2oJYDt9FXHQVqbrthVJeSNaWa+c88YuILlZIaWVxpWTKfjIw1lgzBPnFXrpvUNcRPdJae/UNvjN+oNT/VW52xgP/RmE9A1NaE5xF7uePgo1kGNdUMim1sWBcpNjG7nFT5lPV0PTC5HOumwEU8TWXMYAwjqinp7GQflEmqwCUs5QjbO9gLTnicpPDTkwzj0700GZXbSYbewV5wKsLtBLQ1t2Uk4zqOxNQqyCcT68QPS6VFxl+tPAd7Ri+tDt8auebopuDtwfn8j1EcxGgGc4MmVpd56u2r5vDBzKlWnc+6cJaBWmEemC4L59XMQlmMfCK2oWWqb/s5NfuwBx3lPDUd01zfQe+iWvFX5lU8Ml+6xYmpScKMZgL04eKkxwD9hO0yCG9N+yJuRN7UAWNi39y/rWiz5evWua7v67APNXzmrHIYN1MfQR2xFGUejXqIi+4jolLYaTeSUS9lG7jR4hhEKooAncJDfefLs8vuyueLywZr83pwgV0u71jpdcKdgkit6/Yifr0b4PE3UEsDBBQAAgAIAFBoOknN7VgicwQAAEURAAAdAAAAdW5pdmVyc2FsL2NvbW1vbl9tZXNzYWdlcy5sbmetWNtu4zYQfV9g/4EQsEALtNndAhsUReKAlhibiCx5JTpOWhQCIzE2EUpMdfFu+tSv6Yf1Szqk7CTeCyQlAWLDpDJnhjNnLtTRyedcoY0oK6mLY+f9wTsHiSLVmSxWx86Cnf78q4OqmhcZV7oQx06hHXQyev3qSPFi1fCVgN+vXyF0lIuqgmU1MquHNZLZsTMfJ244m+PgMvHDSZiM6cQZuTq/5cUd8vVK//DL4eHn9x8Ofzx6u5XrAxPPsO/vAyGL9OFdD6CARaGfABrxk4BcMGdkvofJhQvm04A4o+2PYdLziJw7I/PdKbeIIhKwJPapRxIaJ0HIrC98wojnjC51g9Z8I1Ct0UaKT6heC4hjLUuBKiUz+yDVsFE0okuZF84wDZKIxCyiLqNh4IxiXZZ3P1lY3tRrXYK6CmWy4ldKZFYnMMY+vy1FBap5DYxC8FevJfynzrksDjpVR3hJg0nCwtCPExJ4ux1nRIoMeSU3agaiRDgmEQCUvBLlE2QTyzIrjrBSwxCmdDL14cOMCVO5Wiv41EPtmBOIwVwUXVLAERIBu+J4GUaecRqoQhzd8qr6pMtsjx+PA9UFTAM3BAq67BE4Mxg7YIixhLpRliKtu8BmJI7xhCTj8AKIDHkXDpEIzyDdzoZIXJIYUoTEXTIBPqcTbAhvUmzH/11+pdzQWd0hnqYgZ9y3kbqpYMe4FLLAZlp1MExNTD4uIGwU+99J4xYVvGtXK7kRYEeZibJTEVQWl3iGRR8X9PfkFFOfeAnQyguXCbMlz2jM+R0qdI14tuFFKtCVSHkDXL+DZ5nM7DMTZ6v/r0b+jXi9rSpvtgUp8MjFm6H27NWwb5jVVGBTXYv8tu5SbRy2Nf8pVhhOf9eEPkd/mv7YJQGOaPgykalk3qi26j47PveWDY1RpxHP9FT/aL20JXFbW8cUCtZY6v4SBLqp6R/QAFV/KRqcgqJ5W6KhhtPieoDOINwCBBo9FeMcXLVnwjm4cID8koxjymA2WoqrStadY4fNxjZA3w5tCnOeErV4SMYrca1hwlGCb9rpA7qQjXRnQB8NN3utglHmg8kBAK5a8gCkkjnYn/XAXMzIzgNtgd87yVI3KrPJq+SNLfLg2yYXX49N16XO7a7i1Y68bZM5eY4V7eGiVul8QPu/z7/e8XmUfk+PUkxw5E4TFwcuMYO+yVXVUwhSwLjCZ3Hi47ERh1zIeZ2uoZle66bIegK1s7pHTjGAbc8cC16m6//++bcnxheWtLtou/vbIBBIbFMFyT3YH4GuRfVnFwjD4305u+gjtb3b7OR6XnUYBRa+yB2Ct60l1zlsHXTrBZJvg4YZw+50BnkQW9rrpoTRbQjCDEdnUMvsFO6MZry8gULItFaDUKyrDQHrYdofrpdNrWQhhsg+r5WYAzM6T7Dn2bs2JJ+S6U3bMzO4UaTbS7eCS3dfMHeKA6izX+CJTNZDASNC7u/Sfog9e0P0NTevLXpkpW1tuyoGhaJdP5SJzded7n5V2RceR28fvf/4H1BLAwQUAAIACABQaDpJaF9FqyQDAABGDAAAJwAAAHVuaXZlcnNhbC9mbGFzaF9wdWJsaXNoaW5nX3NldHRpbmdzLnhtbNVW3W7aMBS+5ymsTL0sabt261CgqgpoVVtAhWnrVWXiA7Hq2FlsQ+nVnmYPtifZcQwU1K5Lf5A2oYj4+Jzv/PqLo6PbVJAJ5JorWQ92qzsBARkrxuW4HnwZtLcPA6INlYwKJaEeSBWQo0YlyuxQcJ30wRhU1QRhpK5lph4kxmS1MJxOp1Wus9ztKmEN4utqrNIwy0GDNJCHmaAz/DOzDHQwRygBgE+q5NysUakQEnmkC8WsAMIZRi65S4qKtqA6CUKvNqTxzThXVrITJVRO8vGwHrw7PHa/hY6HavIUpKuJbqDQiU2NMsZdFFT0+R2QBPg4wXD39gMy5cwkxWvo9KPwIUqB7VOnDuVEYQ2kmcOnYCijhvql92fg1uiFwIvYTNKUxwPcIS7/etAcXH++6rUuz087Z9eDbvd8cNrzQRQ24TpOFK47ijAgZfMYln4iagyNE4wbbUZUaIjCVdFCbaTkWnBuTYZKYO0LKxyjdAisQ1NY6Ub/hss2au4GZISJiFk96GYgSZ9KnABuqODxEkDboTbcFJ1vz7WPc04FQTwcUSAX/eA+BF+hOKG5htXQFjva1T1ufFVWMDJTlgh+A8QogjWwKb4lQFYbREa5SgspjpAhWnD0OOEwBXZU1HUO+CdHV+gitWiJ85oJMN7Dd8vvyBBGKkdcoBOcbpRz7fGrzwLOqNb3oHQR41b//LTZuj7tNFvftlyClE2ojJ8Jjk2HNDMbwaczIpVZ2GE5Ymo1FE1hnBV7ZXKrvrwNmqdW+Da/dTNWoDfYks14eU5j/hpBabcJnRQH0R2uAhqPIMeWeEzciJEyuLRQFjCmkigpZoTGSG3aHesJV1ajxB9gD61fHqG3J1wWqzHSG3rMGeSlIHd2997vH3z4ePipVg1//fi5/aTRnPR7gjp3nvVPnqT9JfU/ZMModEz9OHGb3P67vH3V6pcpbadbRqt7Vkbr0n8YeisfhVIhIJGM/cFAKhE85QbYW47FC1r76m+yn43NtHaDeb92pP+btP1qec1bu9dF4aMXT7eTcslTLIajs+VttXGwv4M3xUe3KhVEW7/7Nyq/AVBLAwQUAAIACABQaDpJqoYpItYCAAB8CgAAIQAAAHVuaXZlcnNhbC9mbGFzaF9za2luX3NldHRpbmdzLnhtbJVWbW/aMBD+vl+B2Peme6WTUqSWMqkSg6pFlfZpcpIjsXDsyL7Q8e/ntxAHSMliIcV3z3N3Pt9diNWW8umH0ShOaymB4xrKihGEEc1ux7PVcj1frv+slovf48jBBBPyBRApz5WRNDJLSGpEwa9SwVHbuuJCloSNpx9/2ieOLPISS+xADuVsSAqtm4l9hlC8j28Ts/oIqSgrwvcLkYurhKTbXIqaZxdDK/YVSEb5ViOvf0xm814HjCp8RCg7Mc1vzBpGqSQoBSak73OzLrIYSYA1nq7tM5DTunr/9Ee0HVUULe3uk1l9tIrk0E3yzZ1Z/XiurXdvZWLW+wSEv6ihXz6b1QtlZA+ya/zhq1m9DFHV1f/USCVFbhLa5bx/iQcOEyTT7WeiujbrIsEcyDi6eAs+PfasDwHIv4Z9H5t2lYI9mbweDQRz6QmD6YYwBXHUbJ1SFeJtVaNukAMgFLWgJx31E6kVTFHWHtXKWtwzvFGehba8pIW8ClaXMHMRB+a68hY/m93bYREaPciCCCXsvDAIsRW2yKVO7AkyELbIF0YzWHG2P4EfaxynueR74q8zyL/jdtKvtcCJ3mZe2+warfG0MK2rAtde0GBKkcFUmXDWtARzbXFkZS6k6CSmmJMdzQlSwX8ZXLK3h1FxdKTwtXa+smKkyOBcwdkY9ZgO78vuB9Sj+yy0h3P7EeopfjsmiCQtSv1ZUuOR5+k20Ylx38NThpmTGg7ykW9EwLG++0glkVuQayHYUDdcIKih5oXrrT54HAU5iKPzWY69kXPp53WZgJzrW6Ogmix3hQ5Y0Lxg+oevFN4gO2L0aB0VC22PE3qoy0DgiwCITIumat3GacqaIWWwg6b3A4E9ct/ZYqWrtK/g7nABGwxLzksG1aQfFW2tdEdIID+Df9VhdQwfaQaUPZJE2ZN1Or+Zwm0snbncTDNTfOEgs3tfSx3DWn+aQS00/zr/AVBLAwQUAAIACABQaDpJxnTR4g8DAADXCwAAJgAAAHVuaXZlcnNhbC9odG1sX3B1Ymxpc2hpbmdfc2V0dGluZ3MueG1s3VbNbhoxEL7zFNZWOYZN0rRN0UIUBaKgJIACVZtTZNYDa8Vrb9c2hJz6NH2wPknHayCg0HQTBVWqEAKPZ775+cZjR8f3qSATyDVXsh7sV/cCAjJWjMtxPfgyONs9Cog2VDIqlIR6IFVAjhuVKLNDwXXSB2NQVROEkbqWmXqQGJPVwnA6nVa5znK3q4Q1iK+rsUrDLAcN0kAeZoLO8MfMMtDBHKEEAH5TJedmjUqFkMgjXSlmBRDOMHLJXVJUnJtUBKHXGtL4bpwrK9mpEion+XhYD94dnbjPQscjNXkK0pVEN1DoxKZGGeMuCCr6/AFIAnycYLQHhwGZcmaS4m/o9KPwKUqB7TOnDuVUYQmkmcOnYCijhvql92fg3uiFwIvYTNKUxwPcIS79etAc3J7f9FrXl+3Oxe2g270ctHs+iMImXMeJwnVHEQakbB7D0k9EjaFxgnGjzYgKDVG4KlqojZRcC86tyVAJLH1hhV2UDoF1aIpB9s5kQEYYuZjVg24GkvSpRMa5oYLHSwtth9pwUzB9Ntc+yTkVBNnElgRy1Q8effqSxAnNNazGstjRrtBx46uygpGZskTwOyBGEUzapvgvAbLKCBnlKi2kgmpDtODoccJhCuy4KOQc8E+ObtBFatES+zMTYLyH75Y/kCGMVI64QCfYzSjn2uNXXwScUa0fQekixp3+ZbvZum13mq1vOy5ByiZUxi8ER5YhzcxW8OmMSGUWdliOmFoNBSmMs2KvTG7V19OgeWqFp/mtyViB3iIl2/HyEmL+GkFptwmdFAfRHa4CGo8gR0o8Jm7EOE24tFAWMKaSKClmhMY4y7Q71hOurEaJP8AeWr8+Qm9PuCxWY7xc0GPOIC8Fubd/8P7ww8dPR59r1fDXj5+7zxrNp3xPUOfOj/nTZ+f8ctY/nYZR6Ebz5kltcvtkUA//3aS+afXLFLPTLaPVvSijde2vgt7KNVAqBBwdY38UcHgInnID7C0b4RVkbrx2+bNsev63Q+YWM93Ytv9Jpn61fK6tvc+icOMDsoLy9cd4o/IbUEsDBBQAAgAIAFBoOkkcqSAQmQEAAB8GAAAfAAAAdW5pdmVyc2FsL2h0bWxfc2tpbl9zZXR0aW5ncy5qc42UTW/CMAyG7/wKlF0nxD5hu6HBpEkcJo3btEMoplSkSZWkHQzx31eHjzapOxZfyMuT17GreNfplotFrPvc3bnfbv/u750GqFmdw7WvixY9RZ0ZkSxglqQgEgksQIrT0bO8rwjKmElnOt9+oK2p+TGF/yy5MHU8Iyw0oRnqcEGJ38TpDQX+eLUd6zrUVGv0PLdWyV6kpAVpe1LplDuGXb26VS8xgFUB+gK65BF4pgO32sjK8WGAUecilWZcbqcqVr05j9axVrlctOVfbTPQ5SdfH4D+0+Bl4tmJxNg3C2mYeDLEaCczDcbAMe/jBIOEBZ+DqPn23foD9YybBQV0kZjEnujRDUadzngMjS4NRxg+JkuvRjcHGE3OwsYeiLtbDI8QfAu6YTW+x/BAleXZPz5gplWMHWmgzZ6fUaH4IpHxMXUfg+Twsmjb1r2qUHf9MfOekAqe0Ip6fWnb7AhBQ4CWfLomyDul7AQlSiKHIjRqWlVDyLuMDecI7j+7jFvLo1VajodyOJZt4HoNeqaUKG//demeYa7O/hdQSwMEFAACAAgAUWg6STV4ipeJAQAABhQAABcAAAB1bml2ZXJzYWwvdW5pdmVyc2FsLnBuZ+sM8HPn5ZLiYmBg4PX0cAliYGBhZmBg5uBgA4rsvaeTDKQYi4PcnRjWnZN5CeSwpDv6OjIwbOzn/pPICuRzFnhEFjMw8B0GYcbj+StSGBiEZ3u6OIZUxL29bbhqdYCIQ+Bz+30mZmFKSziXCAb9/M/7ZG+4ReOO642hc18znGNb/vj8m991a15X6Zz+VLb7LtDMBv0vO98en2v/7u/+z8LM23Kt/0oARX/UPX73/4w1m41c/+V2IP9Aac/v/7LMceuvvwQ6meFBlRv7jGP7mdO9YZxnlXaxTEDOdWOrAyXbgAyGdd48IOMlDEGcpCMgskMQpFnBbVRiVGJUYlRiVGJUYlRiVGJUYlRiVGJUYlRiVGJUYlRiVGJUgg4SM0GDVgzQQast616/FAKyd8y7yLis9r7/dNCo19cePgPZ/+m3t11mhw6C1Z+xZuvZef/9cn5GoHHvzd/9O//nSIPh+eefI6Y9/aIMGg773WNdf+f3/mKZ/wzzWKccWh8/sRxkiaern8s6p4QmAFBLAQIAABQAAgAIAJBOGUmpAcR2+wIAALAIAAAUAAAAAAAAAAEAAAAAAAAAAAB1bml2ZXJzYWwvcGxheWVyLnhtbFBLAQIAABQAAgAIAFBoOknN7VgicwQAAEURAAAdAAAAAAAAAAEAAAAAAC0DAAB1bml2ZXJzYWwvY29tbW9uX21lc3NhZ2VzLmxuZ1BLAQIAABQAAgAIAFBoOkloX0WrJAMAAEYMAAAnAAAAAAAAAAEAAAAAANsHAAB1bml2ZXJzYWwvZmxhc2hfcHVibGlzaGluZ19zZXR0aW5ncy54bWxQSwECAAAUAAIACABQaDpJqoYpItYCAAB8CgAAIQAAAAAAAAABAAAAAABECwAAdW5pdmVyc2FsL2ZsYXNoX3NraW5fc2V0dGluZ3MueG1sUEsBAgAAFAACAAgAUGg6ScZ00eIPAwAA1wsAACYAAAAAAAAAAQAAAAAAWQ4AAHVuaXZlcnNhbC9odG1sX3B1Ymxpc2hpbmdfc2V0dGluZ3MueG1sUEsBAgAAFAACAAgAUGg6SRypIBCZAQAAHwYAAB8AAAAAAAAAAQAAAAAArBEAAHVuaXZlcnNhbC9odG1sX3NraW5fc2V0dGluZ3MuanNQSwECAAAUAAIACABRaDpJNXiKl4kBAAAGFAAAFwAAAAAAAAAAAAAAAACCEwAAdW5pdmVyc2FsL3VuaXZlcnNhbC5wbmdQSwUGAAAAAAcABwAXAgAAQBUAAAAA"/>
  <p:tag name="ISPRING_SCORM_RATE_QUIZZES" val="0"/>
  <p:tag name="ISPRING_SCORM_PASSING_SCORE" val="0.833333"/>
  <p:tag name="ISPRING_SCORM_ENDPOINT" val="&lt;endpoint&gt;&lt;enable&gt;0&lt;/enable&gt;&lt;lrs&gt;http://&lt;/lrs&gt;&lt;auth&gt;0&lt;/auth&gt;&lt;login&gt;&lt;/login&gt;&lt;password&gt;&lt;/password&gt;&lt;key&gt;&lt;/key&gt;&lt;name&gt;&lt;/name&gt;&lt;email&gt;&lt;/email&gt;&lt;/endpoint&gt;&#10;"/>
  <p:tag name="ISPRING_OUTPUT_FOLDER" val="C:\0_Work\E-Ark project\WP2 - General Model and Use Cases\General Model v2.2"/>
  <p:tag name="ISPRING_PRESENTATION_TITLE" val="E-ARK - General Model 2.2 v2.3"/>
</p:tagLst>
</file>

<file path=ppt/theme/theme1.xml><?xml version="1.0" encoding="utf-8"?>
<a:theme xmlns:a="http://schemas.openxmlformats.org/drawingml/2006/main" name="e-ark slides">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e-ark slides">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té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tém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84FF0BE4EE594045A1B668F1C6C3E04B" ma:contentTypeVersion="0" ma:contentTypeDescription="Create a new document." ma:contentTypeScope="" ma:versionID="524aa898f3ba6e7811e7183c4a271454">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F402363-799C-4655-BF0A-A9A2AE91B44F}">
  <ds:schemaRefs>
    <ds:schemaRef ds:uri="http://schemas.microsoft.com/sharepoint/v3/contenttype/forms"/>
  </ds:schemaRefs>
</ds:datastoreItem>
</file>

<file path=customXml/itemProps2.xml><?xml version="1.0" encoding="utf-8"?>
<ds:datastoreItem xmlns:ds="http://schemas.openxmlformats.org/officeDocument/2006/customXml" ds:itemID="{A994381A-802B-4134-AE61-CFD101813489}">
  <ds:schemaRefs>
    <ds:schemaRef ds:uri="http://www.w3.org/XML/1998/namespace"/>
    <ds:schemaRef ds:uri="http://purl.org/dc/elements/1.1/"/>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purl.org/dc/dcmitype/"/>
    <ds:schemaRef ds:uri="http://purl.org/dc/terms/"/>
  </ds:schemaRefs>
</ds:datastoreItem>
</file>

<file path=customXml/itemProps3.xml><?xml version="1.0" encoding="utf-8"?>
<ds:datastoreItem xmlns:ds="http://schemas.openxmlformats.org/officeDocument/2006/customXml" ds:itemID="{6A7BCEC9-193C-48E8-929C-6921B32E8CE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184666</TotalTime>
  <Words>22786</Words>
  <Application>Microsoft Office PowerPoint</Application>
  <PresentationFormat>Diavetítés a képernyőre (16:9 oldalarány)</PresentationFormat>
  <Paragraphs>6069</Paragraphs>
  <Slides>128</Slides>
  <Notes>128</Notes>
  <HiddenSlides>0</HiddenSlides>
  <MMClips>0</MMClips>
  <ScaleCrop>false</ScaleCrop>
  <HeadingPairs>
    <vt:vector size="4" baseType="variant">
      <vt:variant>
        <vt:lpstr>Téma</vt:lpstr>
      </vt:variant>
      <vt:variant>
        <vt:i4>2</vt:i4>
      </vt:variant>
      <vt:variant>
        <vt:lpstr>Diacímek</vt:lpstr>
      </vt:variant>
      <vt:variant>
        <vt:i4>128</vt:i4>
      </vt:variant>
    </vt:vector>
  </HeadingPairs>
  <TitlesOfParts>
    <vt:vector size="130" baseType="lpstr">
      <vt:lpstr>e-ark slides</vt:lpstr>
      <vt:lpstr>1_e-ark slides</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lpstr>PowerPoint bemutató</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E-ARK - General Model 2.2 v2.3</dc:title>
  <dc:creator>Isti</dc:creator>
  <cp:lastModifiedBy>rethy</cp:lastModifiedBy>
  <cp:revision>1515</cp:revision>
  <dcterms:created xsi:type="dcterms:W3CDTF">2014-02-02T08:18:48Z</dcterms:created>
  <dcterms:modified xsi:type="dcterms:W3CDTF">2017-02-19T14:36:29Z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0x01010084FF0BE4EE594045A1B668F1C6C3E04B</vt:lpwstr>
  </property>
</Properties>
</file>