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7" r:id="rId3"/>
    <p:sldId id="270" r:id="rId4"/>
    <p:sldId id="261" r:id="rId5"/>
    <p:sldId id="262" r:id="rId6"/>
    <p:sldId id="260" r:id="rId7"/>
    <p:sldId id="265" r:id="rId8"/>
    <p:sldId id="266" r:id="rId9"/>
    <p:sldId id="264" r:id="rId10"/>
    <p:sldId id="275" r:id="rId11"/>
    <p:sldId id="274" r:id="rId12"/>
    <p:sldId id="263" r:id="rId13"/>
    <p:sldId id="271" r:id="rId14"/>
    <p:sldId id="272" r:id="rId15"/>
    <p:sldId id="268"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78782" autoAdjust="0"/>
  </p:normalViewPr>
  <p:slideViewPr>
    <p:cSldViewPr snapToGrid="0">
      <p:cViewPr varScale="1">
        <p:scale>
          <a:sx n="57" d="100"/>
          <a:sy n="57"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C3C1EF-CE43-478E-A403-E5B3D739919E}" type="datetimeFigureOut">
              <a:rPr lang="nb-NO" smtClean="0"/>
              <a:t>14.11.2016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7A6601-E81C-436D-92C8-22C47255A640}" type="slidenum">
              <a:rPr lang="nb-NO" smtClean="0"/>
              <a:t>‹#›</a:t>
            </a:fld>
            <a:endParaRPr lang="nb-NO"/>
          </a:p>
        </p:txBody>
      </p:sp>
    </p:spTree>
    <p:extLst>
      <p:ext uri="{BB962C8B-B14F-4D97-AF65-F5344CB8AC3E}">
        <p14:creationId xmlns:p14="http://schemas.microsoft.com/office/powerpoint/2010/main" val="1822844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rchives.gov/citizen-archivist"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www.hack4.no/vinnerne-av-hack4no-2016" TargetMode="External"/><Relationship Id="rId4" Type="http://schemas.openxmlformats.org/officeDocument/2006/relationships/hyperlink" Target="http://data.norge.no/"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Quantitative_data" TargetMode="External"/><Relationship Id="rId3" Type="http://schemas.openxmlformats.org/officeDocument/2006/relationships/hyperlink" Target="https://no.wikipedia.org/wiki/Data" TargetMode="External"/><Relationship Id="rId7" Type="http://schemas.openxmlformats.org/officeDocument/2006/relationships/hyperlink" Target="https://en.wikipedia.org/wiki/Qualitative_data"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n.wikipedia.org/wiki/Value_(computer_science)" TargetMode="External"/><Relationship Id="rId5" Type="http://schemas.openxmlformats.org/officeDocument/2006/relationships/hyperlink" Target="https://en.wikipedia.org/wiki/Set_(mathematics)" TargetMode="External"/><Relationship Id="rId4" Type="http://schemas.openxmlformats.org/officeDocument/2006/relationships/hyperlink" Target="https://no.wikipedia.org/wiki/Informasjon#Den_generelle_informasjonsdefinisjonen" TargetMode="External"/><Relationship Id="rId9" Type="http://schemas.openxmlformats.org/officeDocument/2006/relationships/hyperlink" Target="https://lovdata.no/dokument/NL/lov/1967-02-10/KAPITTEL_1#&#167;2"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l-NL" sz="1200" kern="1200" dirty="0">
                <a:solidFill>
                  <a:schemeClr val="tx1"/>
                </a:solidFill>
                <a:effectLst/>
                <a:latin typeface="+mn-lt"/>
                <a:ea typeface="+mn-ea"/>
                <a:cs typeface="+mn-cs"/>
              </a:rPr>
              <a:t>ABSTRACT:</a:t>
            </a:r>
          </a:p>
          <a:p>
            <a:r>
              <a:rPr lang="nl-NL" sz="1200" kern="1200" dirty="0">
                <a:solidFill>
                  <a:schemeClr val="tx1"/>
                </a:solidFill>
                <a:effectLst/>
                <a:latin typeface="+mn-lt"/>
                <a:ea typeface="+mn-ea"/>
                <a:cs typeface="+mn-cs"/>
              </a:rPr>
              <a:t>During the past 3 years, a cross sector group of public bodies has worked to establish support from a public council of directors (SKATE) and political anchoring for a national information governance programme, based on “Once only” and EU-initiatives such as ISA.</a:t>
            </a:r>
            <a:endParaRPr lang="nb-NO"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Difi is leading the development of a framework to support identified actions, but there are many initiatives that need to correlate – and it all depends on an understanding of what value information holds strategically. One is to establish common grounds between data and documents as these are rooted in two (or more) different environments.  Another is to both understand the intricacy and communicate this correctly to our leaders so initiatives get supported.</a:t>
            </a:r>
            <a:endParaRPr lang="nb-NO"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What did we learn? What do we see as challenges in the coming years?</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2D7A6601-E81C-436D-92C8-22C47255A640}" type="slidenum">
              <a:rPr lang="nb-NO" smtClean="0"/>
              <a:t>1</a:t>
            </a:fld>
            <a:endParaRPr lang="nb-NO"/>
          </a:p>
        </p:txBody>
      </p:sp>
    </p:spTree>
    <p:extLst>
      <p:ext uri="{BB962C8B-B14F-4D97-AF65-F5344CB8AC3E}">
        <p14:creationId xmlns:p14="http://schemas.microsoft.com/office/powerpoint/2010/main" val="3322028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This</a:t>
            </a:r>
            <a:r>
              <a:rPr lang="nb-NO" baseline="0" dirty="0"/>
              <a:t> is </a:t>
            </a:r>
            <a:r>
              <a:rPr lang="nb-NO" baseline="0" dirty="0" err="1"/>
              <a:t>taken</a:t>
            </a:r>
            <a:r>
              <a:rPr lang="nb-NO" baseline="0" dirty="0"/>
              <a:t> from a </a:t>
            </a:r>
            <a:r>
              <a:rPr lang="nb-NO" baseline="0" dirty="0" err="1"/>
              <a:t>great</a:t>
            </a:r>
            <a:r>
              <a:rPr lang="nb-NO" baseline="0" dirty="0"/>
              <a:t> </a:t>
            </a:r>
            <a:r>
              <a:rPr lang="nb-NO" baseline="0" dirty="0" err="1"/>
              <a:t>presentation</a:t>
            </a:r>
            <a:r>
              <a:rPr lang="nb-NO" baseline="0" dirty="0"/>
              <a:t> </a:t>
            </a:r>
            <a:r>
              <a:rPr lang="nb-NO" baseline="0" dirty="0" err="1"/>
              <a:t>that</a:t>
            </a:r>
            <a:r>
              <a:rPr lang="nb-NO" baseline="0" dirty="0"/>
              <a:t> I </a:t>
            </a:r>
            <a:r>
              <a:rPr lang="nb-NO" baseline="0" dirty="0" err="1"/>
              <a:t>received</a:t>
            </a:r>
            <a:r>
              <a:rPr lang="nb-NO" baseline="0" dirty="0"/>
              <a:t> from </a:t>
            </a:r>
            <a:r>
              <a:rPr lang="nb-NO" baseline="0" dirty="0" err="1"/>
              <a:t>the</a:t>
            </a:r>
            <a:r>
              <a:rPr lang="nb-NO" baseline="0" dirty="0"/>
              <a:t> Norwegian National Archives. It shows </a:t>
            </a:r>
            <a:r>
              <a:rPr lang="nb-NO" baseline="0" dirty="0" err="1"/>
              <a:t>the</a:t>
            </a:r>
            <a:r>
              <a:rPr lang="nb-NO" baseline="0" dirty="0"/>
              <a:t> </a:t>
            </a:r>
            <a:r>
              <a:rPr lang="nb-NO" baseline="0" dirty="0" err="1"/>
              <a:t>valuechain</a:t>
            </a:r>
            <a:r>
              <a:rPr lang="nb-NO" baseline="0" dirty="0"/>
              <a:t> </a:t>
            </a:r>
            <a:r>
              <a:rPr lang="nb-NO" baseline="0" dirty="0" err="1"/>
              <a:t>of</a:t>
            </a:r>
            <a:r>
              <a:rPr lang="nb-NO" baseline="0" dirty="0"/>
              <a:t> </a:t>
            </a:r>
            <a:r>
              <a:rPr lang="nb-NO" baseline="0" dirty="0" err="1"/>
              <a:t>which</a:t>
            </a:r>
            <a:r>
              <a:rPr lang="nb-NO" baseline="0" dirty="0"/>
              <a:t> </a:t>
            </a:r>
            <a:r>
              <a:rPr lang="nb-NO" baseline="0" dirty="0" err="1"/>
              <a:t>archiving</a:t>
            </a:r>
            <a:r>
              <a:rPr lang="nb-NO" baseline="0" dirty="0"/>
              <a:t> is a </a:t>
            </a:r>
            <a:r>
              <a:rPr lang="nb-NO" baseline="0" dirty="0" err="1"/>
              <a:t>multi</a:t>
            </a:r>
            <a:r>
              <a:rPr lang="nb-NO" baseline="0" dirty="0"/>
              <a:t>-stage-</a:t>
            </a:r>
            <a:r>
              <a:rPr lang="nb-NO" baseline="0" dirty="0" err="1"/>
              <a:t>process</a:t>
            </a:r>
            <a:r>
              <a:rPr lang="nb-NO" baseline="0" dirty="0"/>
              <a:t> </a:t>
            </a:r>
            <a:r>
              <a:rPr lang="nb-NO" baseline="0" dirty="0" err="1"/>
              <a:t>where</a:t>
            </a:r>
            <a:r>
              <a:rPr lang="nb-NO" baseline="0" dirty="0"/>
              <a:t> a </a:t>
            </a:r>
            <a:r>
              <a:rPr lang="nb-NO" baseline="0" dirty="0" err="1"/>
              <a:t>public</a:t>
            </a:r>
            <a:r>
              <a:rPr lang="nb-NO" baseline="0" dirty="0"/>
              <a:t> body </a:t>
            </a:r>
            <a:r>
              <a:rPr lang="nb-NO" baseline="0" dirty="0" err="1"/>
              <a:t>prepares</a:t>
            </a:r>
            <a:r>
              <a:rPr lang="nb-NO" baseline="0" dirty="0"/>
              <a:t> material for </a:t>
            </a:r>
            <a:r>
              <a:rPr lang="nb-NO" baseline="0" dirty="0" err="1"/>
              <a:t>archiving</a:t>
            </a:r>
            <a:r>
              <a:rPr lang="nb-NO" baseline="0" dirty="0"/>
              <a:t> – </a:t>
            </a:r>
            <a:r>
              <a:rPr lang="nb-NO" baseline="0" dirty="0" err="1"/>
              <a:t>sends</a:t>
            </a:r>
            <a:r>
              <a:rPr lang="nb-NO" baseline="0" dirty="0"/>
              <a:t> it over to </a:t>
            </a:r>
            <a:r>
              <a:rPr lang="nb-NO" baseline="0" dirty="0" err="1"/>
              <a:t>state</a:t>
            </a:r>
            <a:r>
              <a:rPr lang="nb-NO" baseline="0" dirty="0"/>
              <a:t> </a:t>
            </a:r>
            <a:r>
              <a:rPr lang="nb-NO" baseline="0" dirty="0" err="1"/>
              <a:t>archives</a:t>
            </a:r>
            <a:r>
              <a:rPr lang="nb-NO" baseline="0" dirty="0"/>
              <a:t> </a:t>
            </a:r>
            <a:r>
              <a:rPr lang="nb-NO" baseline="0" dirty="0" err="1"/>
              <a:t>where</a:t>
            </a:r>
            <a:r>
              <a:rPr lang="nb-NO" baseline="0" dirty="0"/>
              <a:t> it is </a:t>
            </a:r>
            <a:r>
              <a:rPr lang="nb-NO" baseline="0" dirty="0" err="1"/>
              <a:t>archived</a:t>
            </a:r>
            <a:r>
              <a:rPr lang="nb-NO" baseline="0" dirty="0"/>
              <a:t> for </a:t>
            </a:r>
            <a:r>
              <a:rPr lang="nb-NO" baseline="0" dirty="0" err="1"/>
              <a:t>national</a:t>
            </a:r>
            <a:r>
              <a:rPr lang="nb-NO" baseline="0" dirty="0"/>
              <a:t> </a:t>
            </a:r>
            <a:r>
              <a:rPr lang="nb-NO" baseline="0" dirty="0" err="1"/>
              <a:t>historic</a:t>
            </a:r>
            <a:r>
              <a:rPr lang="nb-NO" baseline="0" dirty="0"/>
              <a:t> purposes – and </a:t>
            </a:r>
            <a:r>
              <a:rPr lang="nb-NO" baseline="0" dirty="0" err="1"/>
              <a:t>finally</a:t>
            </a:r>
            <a:r>
              <a:rPr lang="nb-NO" baseline="0" dirty="0"/>
              <a:t> it is </a:t>
            </a:r>
            <a:r>
              <a:rPr lang="nb-NO" baseline="0" dirty="0" err="1"/>
              <a:t>handed</a:t>
            </a:r>
            <a:r>
              <a:rPr lang="nb-NO" baseline="0" dirty="0"/>
              <a:t> over to depot for permanent </a:t>
            </a:r>
            <a:r>
              <a:rPr lang="nb-NO" baseline="0" dirty="0" err="1"/>
              <a:t>storage</a:t>
            </a:r>
            <a:r>
              <a:rPr lang="nb-NO" baseline="0" dirty="0"/>
              <a:t>.</a:t>
            </a:r>
            <a:endParaRPr lang="nb-NO" dirty="0"/>
          </a:p>
          <a:p>
            <a:endParaRPr lang="nb-NO" dirty="0"/>
          </a:p>
          <a:p>
            <a:r>
              <a:rPr lang="nb-NO" dirty="0"/>
              <a:t>The</a:t>
            </a:r>
            <a:r>
              <a:rPr lang="nb-NO" baseline="0" dirty="0"/>
              <a:t> data </a:t>
            </a:r>
            <a:r>
              <a:rPr lang="nb-NO" baseline="0" dirty="0" err="1"/>
              <a:t>quality</a:t>
            </a:r>
            <a:r>
              <a:rPr lang="nb-NO" baseline="0" dirty="0"/>
              <a:t> is a </a:t>
            </a:r>
            <a:r>
              <a:rPr lang="nb-NO" baseline="0" dirty="0" err="1"/>
              <a:t>repeated</a:t>
            </a:r>
            <a:r>
              <a:rPr lang="nb-NO" baseline="0" dirty="0"/>
              <a:t> </a:t>
            </a:r>
            <a:r>
              <a:rPr lang="nb-NO" baseline="0" dirty="0" err="1"/>
              <a:t>challenging</a:t>
            </a:r>
            <a:r>
              <a:rPr lang="nb-NO" baseline="0" dirty="0"/>
              <a:t> </a:t>
            </a:r>
            <a:r>
              <a:rPr lang="nb-NO" baseline="0" dirty="0" err="1"/>
              <a:t>issue</a:t>
            </a:r>
            <a:r>
              <a:rPr lang="nb-NO" baseline="0" dirty="0"/>
              <a:t>, it is </a:t>
            </a:r>
            <a:r>
              <a:rPr lang="nb-NO" baseline="0" dirty="0" err="1"/>
              <a:t>challenging</a:t>
            </a:r>
            <a:r>
              <a:rPr lang="nb-NO" baseline="0" dirty="0"/>
              <a:t> to </a:t>
            </a:r>
            <a:r>
              <a:rPr lang="nb-NO" baseline="0" dirty="0" err="1"/>
              <a:t>recieve</a:t>
            </a:r>
            <a:r>
              <a:rPr lang="nb-NO" baseline="0" dirty="0"/>
              <a:t> data to </a:t>
            </a:r>
            <a:r>
              <a:rPr lang="nb-NO" baseline="0" dirty="0" err="1"/>
              <a:t>the</a:t>
            </a:r>
            <a:r>
              <a:rPr lang="nb-NO" baseline="0" dirty="0"/>
              <a:t> </a:t>
            </a:r>
            <a:r>
              <a:rPr lang="nb-NO" baseline="0" dirty="0" err="1"/>
              <a:t>archives</a:t>
            </a:r>
            <a:r>
              <a:rPr lang="nb-NO" baseline="0" dirty="0"/>
              <a:t>, </a:t>
            </a:r>
            <a:r>
              <a:rPr lang="nb-NO" baseline="0" dirty="0" err="1"/>
              <a:t>document</a:t>
            </a:r>
            <a:r>
              <a:rPr lang="nb-NO" baseline="0" dirty="0"/>
              <a:t> it and make it </a:t>
            </a:r>
            <a:r>
              <a:rPr lang="nb-NO" baseline="0" dirty="0" err="1"/>
              <a:t>ready</a:t>
            </a:r>
            <a:r>
              <a:rPr lang="nb-NO" baseline="0" dirty="0"/>
              <a:t> for </a:t>
            </a:r>
            <a:r>
              <a:rPr lang="nb-NO" baseline="0" dirty="0" err="1"/>
              <a:t>export</a:t>
            </a:r>
            <a:r>
              <a:rPr lang="nb-NO" baseline="0" dirty="0"/>
              <a:t> and i</a:t>
            </a:r>
            <a:r>
              <a:rPr lang="nb-NO" dirty="0"/>
              <a:t>t </a:t>
            </a:r>
            <a:r>
              <a:rPr lang="nb-NO" dirty="0" err="1"/>
              <a:t>takes</a:t>
            </a:r>
            <a:r>
              <a:rPr lang="nb-NO" dirty="0"/>
              <a:t> a </a:t>
            </a:r>
            <a:r>
              <a:rPr lang="nb-NO" dirty="0" err="1"/>
              <a:t>great</a:t>
            </a:r>
            <a:r>
              <a:rPr lang="nb-NO" dirty="0"/>
              <a:t> </a:t>
            </a:r>
            <a:r>
              <a:rPr lang="nb-NO" dirty="0" err="1"/>
              <a:t>deal</a:t>
            </a:r>
            <a:r>
              <a:rPr lang="nb-NO" dirty="0"/>
              <a:t> </a:t>
            </a:r>
            <a:r>
              <a:rPr lang="nb-NO" dirty="0" err="1"/>
              <a:t>of</a:t>
            </a:r>
            <a:r>
              <a:rPr lang="nb-NO" dirty="0"/>
              <a:t> </a:t>
            </a:r>
            <a:r>
              <a:rPr lang="nb-NO" dirty="0" err="1"/>
              <a:t>resources</a:t>
            </a:r>
            <a:r>
              <a:rPr lang="nb-NO" baseline="0" dirty="0"/>
              <a:t> to make sure </a:t>
            </a:r>
            <a:r>
              <a:rPr lang="nb-NO" baseline="0" dirty="0" err="1"/>
              <a:t>the</a:t>
            </a:r>
            <a:r>
              <a:rPr lang="nb-NO" baseline="0" dirty="0"/>
              <a:t> </a:t>
            </a:r>
            <a:r>
              <a:rPr lang="nb-NO" baseline="0" dirty="0" err="1"/>
              <a:t>archives</a:t>
            </a:r>
            <a:r>
              <a:rPr lang="nb-NO" baseline="0" dirty="0"/>
              <a:t> </a:t>
            </a:r>
            <a:r>
              <a:rPr lang="nb-NO" baseline="0" dirty="0" err="1"/>
              <a:t>are</a:t>
            </a:r>
            <a:r>
              <a:rPr lang="nb-NO" baseline="0" dirty="0"/>
              <a:t> </a:t>
            </a:r>
            <a:r>
              <a:rPr lang="nb-NO" baseline="0" dirty="0" err="1"/>
              <a:t>maintained</a:t>
            </a:r>
            <a:r>
              <a:rPr lang="nb-NO" baseline="0" dirty="0"/>
              <a:t>. </a:t>
            </a:r>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E2C72809-7272-4342-AF40-EA22F5FEEBB8}" type="slidenum">
              <a:rPr lang="nb-NO" smtClean="0"/>
              <a:t>10</a:t>
            </a:fld>
            <a:endParaRPr lang="nb-NO"/>
          </a:p>
        </p:txBody>
      </p:sp>
    </p:spTree>
    <p:extLst>
      <p:ext uri="{BB962C8B-B14F-4D97-AF65-F5344CB8AC3E}">
        <p14:creationId xmlns:p14="http://schemas.microsoft.com/office/powerpoint/2010/main" val="3066212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http://culturedigitally.org/2016/11/is-social-media-killing-democracy/</a:t>
            </a:r>
          </a:p>
          <a:p>
            <a:r>
              <a:rPr lang="nb-NO" dirty="0"/>
              <a:t>http://www.forbrukerradet.no/your-data-is-for-sale/</a:t>
            </a:r>
          </a:p>
          <a:p>
            <a:r>
              <a:rPr lang="nb-NO" dirty="0"/>
              <a:t>https://www.finansnorge.no/aktuelt/nyheter/2016/06/med-felles-grep-kan-vi-spare-samfunnet-for-milliarder/</a:t>
            </a:r>
          </a:p>
          <a:p>
            <a:endParaRPr lang="nb-NO" dirty="0"/>
          </a:p>
          <a:p>
            <a:endParaRPr lang="nb-NO" dirty="0"/>
          </a:p>
          <a:p>
            <a:endParaRPr lang="nb-NO" dirty="0"/>
          </a:p>
          <a:p>
            <a:endParaRPr lang="nb-NO" dirty="0"/>
          </a:p>
        </p:txBody>
      </p:sp>
      <p:sp>
        <p:nvSpPr>
          <p:cNvPr id="4" name="Plassholder for lysbildenummer 3"/>
          <p:cNvSpPr>
            <a:spLocks noGrp="1"/>
          </p:cNvSpPr>
          <p:nvPr>
            <p:ph type="sldNum" sz="quarter" idx="10"/>
          </p:nvPr>
        </p:nvSpPr>
        <p:spPr/>
        <p:txBody>
          <a:bodyPr/>
          <a:lstStyle/>
          <a:p>
            <a:fld id="{2D7A6601-E81C-436D-92C8-22C47255A640}" type="slidenum">
              <a:rPr lang="nb-NO" smtClean="0"/>
              <a:t>11</a:t>
            </a:fld>
            <a:endParaRPr lang="nb-NO"/>
          </a:p>
        </p:txBody>
      </p:sp>
    </p:spTree>
    <p:extLst>
      <p:ext uri="{BB962C8B-B14F-4D97-AF65-F5344CB8AC3E}">
        <p14:creationId xmlns:p14="http://schemas.microsoft.com/office/powerpoint/2010/main" val="1865254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hlinkClick r:id="rId3"/>
            </a:endParaRPr>
          </a:p>
          <a:p>
            <a:r>
              <a:rPr lang="nb-NO" dirty="0">
                <a:hlinkClick r:id="rId3"/>
              </a:rPr>
              <a:t>https://www.archives.gov/citizen-archivist</a:t>
            </a:r>
            <a:endParaRPr lang="nb-NO" dirty="0"/>
          </a:p>
          <a:p>
            <a:r>
              <a:rPr lang="nb-NO" dirty="0">
                <a:hlinkClick r:id="rId4"/>
              </a:rPr>
              <a:t>http://data.norge.no/</a:t>
            </a:r>
            <a:endParaRPr lang="nb-NO" dirty="0"/>
          </a:p>
          <a:p>
            <a:r>
              <a:rPr lang="nb-NO" dirty="0">
                <a:hlinkClick r:id="rId5"/>
              </a:rPr>
              <a:t>http://www.hack4.no/vinnerne-av-hack4no-2016</a:t>
            </a:r>
            <a:endParaRPr lang="nb-NO" dirty="0"/>
          </a:p>
          <a:p>
            <a:endParaRPr lang="nb-NO" dirty="0"/>
          </a:p>
          <a:p>
            <a:r>
              <a:rPr lang="nb-NO" dirty="0" err="1"/>
              <a:t>Important</a:t>
            </a:r>
            <a:r>
              <a:rPr lang="nb-NO" baseline="0" dirty="0"/>
              <a:t> and </a:t>
            </a:r>
            <a:r>
              <a:rPr lang="nb-NO" baseline="0" dirty="0" err="1"/>
              <a:t>interesting</a:t>
            </a:r>
            <a:r>
              <a:rPr lang="nb-NO" baseline="0" dirty="0"/>
              <a:t> trends </a:t>
            </a:r>
            <a:r>
              <a:rPr lang="nb-NO" baseline="0" dirty="0" err="1"/>
              <a:t>we</a:t>
            </a:r>
            <a:r>
              <a:rPr lang="nb-NO" baseline="0" dirty="0"/>
              <a:t> </a:t>
            </a:r>
            <a:r>
              <a:rPr lang="nb-NO" baseline="0" dirty="0" err="1"/>
              <a:t>see</a:t>
            </a:r>
            <a:r>
              <a:rPr lang="nb-NO" baseline="0" dirty="0"/>
              <a:t> </a:t>
            </a:r>
            <a:r>
              <a:rPr lang="nb-NO" baseline="0" dirty="0" err="1"/>
              <a:t>with</a:t>
            </a:r>
            <a:r>
              <a:rPr lang="nb-NO" baseline="0" dirty="0"/>
              <a:t> </a:t>
            </a:r>
            <a:r>
              <a:rPr lang="nb-NO" baseline="0" dirty="0" err="1"/>
              <a:t>regards</a:t>
            </a:r>
            <a:r>
              <a:rPr lang="nb-NO" baseline="0" dirty="0"/>
              <a:t> to «</a:t>
            </a:r>
            <a:r>
              <a:rPr lang="nb-NO" baseline="0" dirty="0" err="1"/>
              <a:t>dealing</a:t>
            </a:r>
            <a:r>
              <a:rPr lang="nb-NO" baseline="0" dirty="0"/>
              <a:t> </a:t>
            </a:r>
            <a:r>
              <a:rPr lang="nb-NO" baseline="0" dirty="0" err="1"/>
              <a:t>with</a:t>
            </a:r>
            <a:r>
              <a:rPr lang="nb-NO" baseline="0" dirty="0"/>
              <a:t>» data i </a:t>
            </a:r>
            <a:r>
              <a:rPr lang="nb-NO" baseline="0" dirty="0" err="1"/>
              <a:t>one</a:t>
            </a:r>
            <a:r>
              <a:rPr lang="nb-NO" baseline="0" dirty="0"/>
              <a:t> form or </a:t>
            </a:r>
            <a:r>
              <a:rPr lang="nb-NO" baseline="0" dirty="0" err="1"/>
              <a:t>another</a:t>
            </a:r>
            <a:r>
              <a:rPr lang="nb-NO" baseline="0" dirty="0"/>
              <a:t>. The </a:t>
            </a:r>
            <a:r>
              <a:rPr lang="nb-NO" baseline="0" dirty="0" err="1"/>
              <a:t>involvement</a:t>
            </a:r>
            <a:r>
              <a:rPr lang="nb-NO" baseline="0" dirty="0"/>
              <a:t> </a:t>
            </a:r>
            <a:r>
              <a:rPr lang="nb-NO" baseline="0" dirty="0" err="1"/>
              <a:t>of</a:t>
            </a:r>
            <a:r>
              <a:rPr lang="nb-NO" baseline="0" dirty="0"/>
              <a:t> </a:t>
            </a:r>
            <a:r>
              <a:rPr lang="nb-NO" baseline="0" dirty="0" err="1"/>
              <a:t>citizens</a:t>
            </a:r>
            <a:r>
              <a:rPr lang="nb-NO" baseline="0" dirty="0"/>
              <a:t> for </a:t>
            </a:r>
            <a:r>
              <a:rPr lang="nb-NO" baseline="0" dirty="0" err="1"/>
              <a:t>instance</a:t>
            </a:r>
            <a:r>
              <a:rPr lang="nb-NO" baseline="0" dirty="0"/>
              <a:t>. The </a:t>
            </a:r>
            <a:r>
              <a:rPr lang="nb-NO" baseline="0" dirty="0" err="1"/>
              <a:t>sheer</a:t>
            </a:r>
            <a:r>
              <a:rPr lang="nb-NO" baseline="0" dirty="0"/>
              <a:t> </a:t>
            </a:r>
            <a:r>
              <a:rPr lang="nb-NO" baseline="0" dirty="0" err="1"/>
              <a:t>amount</a:t>
            </a:r>
            <a:r>
              <a:rPr lang="nb-NO" baseline="0" dirty="0"/>
              <a:t> </a:t>
            </a:r>
            <a:r>
              <a:rPr lang="nb-NO" baseline="0" dirty="0" err="1"/>
              <a:t>of</a:t>
            </a:r>
            <a:r>
              <a:rPr lang="nb-NO" baseline="0" dirty="0"/>
              <a:t> data is </a:t>
            </a:r>
            <a:r>
              <a:rPr lang="nb-NO" baseline="0" dirty="0" err="1"/>
              <a:t>freaking</a:t>
            </a:r>
            <a:r>
              <a:rPr lang="nb-NO" baseline="0" dirty="0"/>
              <a:t> </a:t>
            </a:r>
            <a:r>
              <a:rPr lang="nb-NO" baseline="0" dirty="0" err="1"/>
              <a:t>us</a:t>
            </a:r>
            <a:r>
              <a:rPr lang="nb-NO" baseline="0" dirty="0"/>
              <a:t> </a:t>
            </a:r>
            <a:r>
              <a:rPr lang="nb-NO" baseline="0" dirty="0" err="1"/>
              <a:t>out</a:t>
            </a:r>
            <a:r>
              <a:rPr lang="nb-NO" baseline="0" dirty="0"/>
              <a:t>, and data-</a:t>
            </a:r>
            <a:r>
              <a:rPr lang="nb-NO" baseline="0" dirty="0" err="1"/>
              <a:t>people</a:t>
            </a:r>
            <a:r>
              <a:rPr lang="nb-NO" baseline="0" dirty="0"/>
              <a:t> have not </a:t>
            </a:r>
            <a:r>
              <a:rPr lang="nb-NO" baseline="0" dirty="0" err="1"/>
              <a:t>been</a:t>
            </a:r>
            <a:r>
              <a:rPr lang="nb-NO" baseline="0" dirty="0"/>
              <a:t> </a:t>
            </a:r>
            <a:r>
              <a:rPr lang="nb-NO" baseline="0" dirty="0" err="1"/>
              <a:t>able</a:t>
            </a:r>
            <a:r>
              <a:rPr lang="nb-NO" baseline="0" dirty="0"/>
              <a:t> to </a:t>
            </a:r>
            <a:r>
              <a:rPr lang="nb-NO" baseline="0" dirty="0" err="1"/>
              <a:t>convey</a:t>
            </a:r>
            <a:r>
              <a:rPr lang="nb-NO" baseline="0" dirty="0"/>
              <a:t> </a:t>
            </a:r>
            <a:r>
              <a:rPr lang="nb-NO" baseline="0" dirty="0" err="1"/>
              <a:t>the</a:t>
            </a:r>
            <a:r>
              <a:rPr lang="nb-NO" baseline="0" dirty="0"/>
              <a:t> </a:t>
            </a:r>
            <a:r>
              <a:rPr lang="nb-NO" baseline="0" dirty="0" err="1"/>
              <a:t>importance</a:t>
            </a:r>
            <a:r>
              <a:rPr lang="nb-NO" baseline="0" dirty="0"/>
              <a:t> </a:t>
            </a:r>
            <a:r>
              <a:rPr lang="nb-NO" baseline="0" dirty="0" err="1"/>
              <a:t>of</a:t>
            </a:r>
            <a:r>
              <a:rPr lang="nb-NO" baseline="0" dirty="0"/>
              <a:t> </a:t>
            </a:r>
            <a:r>
              <a:rPr lang="nb-NO" baseline="0" dirty="0" err="1"/>
              <a:t>high-quality</a:t>
            </a:r>
            <a:r>
              <a:rPr lang="nb-NO" baseline="0" dirty="0"/>
              <a:t> data or to </a:t>
            </a:r>
            <a:r>
              <a:rPr lang="nb-NO" baseline="0" dirty="0" err="1"/>
              <a:t>solve</a:t>
            </a:r>
            <a:r>
              <a:rPr lang="nb-NO" baseline="0" dirty="0"/>
              <a:t> </a:t>
            </a:r>
            <a:r>
              <a:rPr lang="nb-NO" baseline="0" dirty="0" err="1"/>
              <a:t>the</a:t>
            </a:r>
            <a:r>
              <a:rPr lang="nb-NO" baseline="0" dirty="0"/>
              <a:t> </a:t>
            </a:r>
            <a:r>
              <a:rPr lang="nb-NO" baseline="0" dirty="0" err="1"/>
              <a:t>collection</a:t>
            </a:r>
            <a:r>
              <a:rPr lang="nb-NO" baseline="0" dirty="0"/>
              <a:t> </a:t>
            </a:r>
            <a:r>
              <a:rPr lang="nb-NO" baseline="0" dirty="0" err="1"/>
              <a:t>of</a:t>
            </a:r>
            <a:r>
              <a:rPr lang="nb-NO" baseline="0" dirty="0"/>
              <a:t> it for </a:t>
            </a:r>
            <a:r>
              <a:rPr lang="nb-NO" baseline="0" dirty="0" err="1"/>
              <a:t>various</a:t>
            </a:r>
            <a:r>
              <a:rPr lang="nb-NO" baseline="0" dirty="0"/>
              <a:t> </a:t>
            </a:r>
            <a:r>
              <a:rPr lang="nb-NO" baseline="0" dirty="0" err="1"/>
              <a:t>reuse</a:t>
            </a:r>
            <a:r>
              <a:rPr lang="nb-NO" baseline="0" dirty="0"/>
              <a:t> purposes. </a:t>
            </a:r>
            <a:endParaRPr lang="nb-NO" dirty="0"/>
          </a:p>
          <a:p>
            <a:endParaRPr lang="nb-NO" dirty="0"/>
          </a:p>
          <a:p>
            <a:r>
              <a:rPr lang="nb-NO" dirty="0" err="1"/>
              <a:t>Now</a:t>
            </a:r>
            <a:r>
              <a:rPr lang="nb-NO" dirty="0"/>
              <a:t>,</a:t>
            </a:r>
            <a:r>
              <a:rPr lang="nb-NO" baseline="0" dirty="0"/>
              <a:t> not </a:t>
            </a:r>
            <a:r>
              <a:rPr lang="nb-NO" baseline="0" dirty="0" err="1"/>
              <a:t>only</a:t>
            </a:r>
            <a:r>
              <a:rPr lang="nb-NO" baseline="0" dirty="0"/>
              <a:t> </a:t>
            </a:r>
            <a:r>
              <a:rPr lang="nb-NO" baseline="0" dirty="0" err="1"/>
              <a:t>citizens</a:t>
            </a:r>
            <a:r>
              <a:rPr lang="nb-NO" baseline="0" dirty="0"/>
              <a:t> </a:t>
            </a:r>
            <a:r>
              <a:rPr lang="nb-NO" baseline="0" dirty="0" err="1"/>
              <a:t>are</a:t>
            </a:r>
            <a:r>
              <a:rPr lang="nb-NO" baseline="0" dirty="0"/>
              <a:t> </a:t>
            </a:r>
            <a:r>
              <a:rPr lang="nb-NO" baseline="0" dirty="0" err="1"/>
              <a:t>invited</a:t>
            </a:r>
            <a:r>
              <a:rPr lang="nb-NO" baseline="0" dirty="0"/>
              <a:t> to </a:t>
            </a:r>
            <a:r>
              <a:rPr lang="nb-NO" baseline="0" dirty="0" err="1"/>
              <a:t>use</a:t>
            </a:r>
            <a:r>
              <a:rPr lang="nb-NO" baseline="0" dirty="0"/>
              <a:t> data to a </a:t>
            </a:r>
            <a:r>
              <a:rPr lang="nb-NO" baseline="0" dirty="0" err="1"/>
              <a:t>larger</a:t>
            </a:r>
            <a:r>
              <a:rPr lang="nb-NO" baseline="0" dirty="0"/>
              <a:t> </a:t>
            </a:r>
            <a:r>
              <a:rPr lang="nb-NO" baseline="0" dirty="0" err="1"/>
              <a:t>degree</a:t>
            </a:r>
            <a:r>
              <a:rPr lang="nb-NO" baseline="0" dirty="0"/>
              <a:t>. </a:t>
            </a:r>
            <a:r>
              <a:rPr lang="nb-NO" baseline="0" dirty="0" err="1"/>
              <a:t>Several</a:t>
            </a:r>
            <a:r>
              <a:rPr lang="nb-NO" baseline="0" dirty="0"/>
              <a:t> systems </a:t>
            </a:r>
            <a:r>
              <a:rPr lang="nb-NO" baseline="0" dirty="0" err="1"/>
              <a:t>are</a:t>
            </a:r>
            <a:r>
              <a:rPr lang="nb-NO" baseline="0" dirty="0"/>
              <a:t> </a:t>
            </a:r>
            <a:r>
              <a:rPr lang="nb-NO" baseline="0" dirty="0" err="1"/>
              <a:t>made</a:t>
            </a:r>
            <a:r>
              <a:rPr lang="nb-NO" baseline="0" dirty="0"/>
              <a:t> to </a:t>
            </a:r>
            <a:r>
              <a:rPr lang="nb-NO" baseline="0" dirty="0" err="1"/>
              <a:t>create</a:t>
            </a:r>
            <a:r>
              <a:rPr lang="nb-NO" baseline="0" dirty="0"/>
              <a:t> reports and </a:t>
            </a:r>
            <a:r>
              <a:rPr lang="nb-NO" baseline="0" dirty="0" err="1"/>
              <a:t>analysis</a:t>
            </a:r>
            <a:r>
              <a:rPr lang="nb-NO" baseline="0" dirty="0"/>
              <a:t> «</a:t>
            </a:r>
            <a:r>
              <a:rPr lang="nb-NO" baseline="0" dirty="0" err="1"/>
              <a:t>directly</a:t>
            </a:r>
            <a:r>
              <a:rPr lang="nb-NO" baseline="0" dirty="0"/>
              <a:t>» from business systems and databases and </a:t>
            </a:r>
            <a:r>
              <a:rPr lang="nb-NO" baseline="0" dirty="0" err="1"/>
              <a:t>this</a:t>
            </a:r>
            <a:r>
              <a:rPr lang="nb-NO" baseline="0" dirty="0"/>
              <a:t> has </a:t>
            </a:r>
            <a:r>
              <a:rPr lang="nb-NO" baseline="0" dirty="0" err="1"/>
              <a:t>created</a:t>
            </a:r>
            <a:r>
              <a:rPr lang="nb-NO" baseline="0" dirty="0"/>
              <a:t> a </a:t>
            </a:r>
            <a:r>
              <a:rPr lang="nb-NO" baseline="0" dirty="0" err="1"/>
              <a:t>need</a:t>
            </a:r>
            <a:r>
              <a:rPr lang="nb-NO" baseline="0" dirty="0"/>
              <a:t> for </a:t>
            </a:r>
            <a:r>
              <a:rPr lang="nb-NO" baseline="0" dirty="0" err="1"/>
              <a:t>the</a:t>
            </a:r>
            <a:r>
              <a:rPr lang="nb-NO" baseline="0" dirty="0"/>
              <a:t> business </a:t>
            </a:r>
            <a:r>
              <a:rPr lang="nb-NO" baseline="0" dirty="0" err="1"/>
              <a:t>people</a:t>
            </a:r>
            <a:r>
              <a:rPr lang="nb-NO" baseline="0" dirty="0"/>
              <a:t> to be </a:t>
            </a:r>
            <a:r>
              <a:rPr lang="nb-NO" baseline="0" dirty="0" err="1"/>
              <a:t>closer</a:t>
            </a:r>
            <a:r>
              <a:rPr lang="nb-NO" baseline="0" dirty="0"/>
              <a:t> to </a:t>
            </a:r>
            <a:r>
              <a:rPr lang="nb-NO" baseline="0" dirty="0" err="1"/>
              <a:t>the</a:t>
            </a:r>
            <a:r>
              <a:rPr lang="nb-NO" baseline="0" dirty="0"/>
              <a:t> data. The </a:t>
            </a:r>
            <a:r>
              <a:rPr lang="nb-NO" baseline="0" dirty="0" err="1"/>
              <a:t>question</a:t>
            </a:r>
            <a:r>
              <a:rPr lang="nb-NO" baseline="0" dirty="0"/>
              <a:t> is </a:t>
            </a:r>
            <a:r>
              <a:rPr lang="nb-NO" baseline="0" dirty="0" err="1"/>
              <a:t>whether</a:t>
            </a:r>
            <a:r>
              <a:rPr lang="nb-NO" baseline="0" dirty="0"/>
              <a:t> </a:t>
            </a:r>
            <a:r>
              <a:rPr lang="nb-NO" baseline="0" dirty="0" err="1"/>
              <a:t>they</a:t>
            </a:r>
            <a:r>
              <a:rPr lang="nb-NO" baseline="0" dirty="0"/>
              <a:t> understand all </a:t>
            </a:r>
            <a:r>
              <a:rPr lang="nb-NO" baseline="0" dirty="0" err="1"/>
              <a:t>the</a:t>
            </a:r>
            <a:r>
              <a:rPr lang="nb-NO" baseline="0" dirty="0"/>
              <a:t> </a:t>
            </a:r>
            <a:r>
              <a:rPr lang="nb-NO" baseline="0" dirty="0" err="1"/>
              <a:t>work</a:t>
            </a:r>
            <a:r>
              <a:rPr lang="nb-NO" baseline="0" dirty="0"/>
              <a:t> </a:t>
            </a:r>
            <a:r>
              <a:rPr lang="nb-NO" baseline="0" dirty="0" err="1"/>
              <a:t>put</a:t>
            </a:r>
            <a:r>
              <a:rPr lang="nb-NO" baseline="0" dirty="0"/>
              <a:t> </a:t>
            </a:r>
            <a:r>
              <a:rPr lang="nb-NO" baseline="0" dirty="0" err="1"/>
              <a:t>into</a:t>
            </a:r>
            <a:r>
              <a:rPr lang="nb-NO" baseline="0" dirty="0"/>
              <a:t> «</a:t>
            </a:r>
            <a:r>
              <a:rPr lang="nb-NO" baseline="0" dirty="0" err="1"/>
              <a:t>the</a:t>
            </a:r>
            <a:r>
              <a:rPr lang="nb-NO" baseline="0" dirty="0"/>
              <a:t> </a:t>
            </a:r>
            <a:r>
              <a:rPr lang="nb-NO" baseline="0" dirty="0" err="1"/>
              <a:t>layers</a:t>
            </a:r>
            <a:r>
              <a:rPr lang="nb-NO" baseline="0" dirty="0"/>
              <a:t> </a:t>
            </a:r>
            <a:r>
              <a:rPr lang="nb-NO" baseline="0" dirty="0" err="1"/>
              <a:t>underneath</a:t>
            </a:r>
            <a:r>
              <a:rPr lang="nb-NO" baseline="0" dirty="0"/>
              <a:t>» </a:t>
            </a:r>
            <a:r>
              <a:rPr lang="nb-NO" baseline="0" dirty="0" err="1"/>
              <a:t>that</a:t>
            </a:r>
            <a:r>
              <a:rPr lang="nb-NO" baseline="0" dirty="0"/>
              <a:t> is </a:t>
            </a:r>
            <a:r>
              <a:rPr lang="nb-NO" baseline="0" dirty="0" err="1"/>
              <a:t>needed</a:t>
            </a:r>
            <a:r>
              <a:rPr lang="nb-NO" baseline="0" dirty="0"/>
              <a:t> to </a:t>
            </a:r>
            <a:r>
              <a:rPr lang="nb-NO" baseline="0" dirty="0" err="1"/>
              <a:t>facilitate</a:t>
            </a:r>
            <a:r>
              <a:rPr lang="nb-NO" baseline="0" dirty="0"/>
              <a:t> </a:t>
            </a:r>
            <a:r>
              <a:rPr lang="nb-NO" baseline="0" dirty="0" err="1"/>
              <a:t>high-quality</a:t>
            </a:r>
            <a:r>
              <a:rPr lang="nb-NO" baseline="0" dirty="0"/>
              <a:t> and </a:t>
            </a:r>
            <a:r>
              <a:rPr lang="nb-NO" baseline="0" dirty="0" err="1"/>
              <a:t>trustworthy</a:t>
            </a:r>
            <a:r>
              <a:rPr lang="nb-NO" baseline="0" dirty="0"/>
              <a:t> data. I </a:t>
            </a:r>
            <a:r>
              <a:rPr lang="nb-NO" baseline="0" dirty="0" err="1"/>
              <a:t>read</a:t>
            </a:r>
            <a:r>
              <a:rPr lang="nb-NO" baseline="0" dirty="0"/>
              <a:t> an </a:t>
            </a:r>
            <a:r>
              <a:rPr lang="nb-NO" baseline="0" dirty="0" err="1"/>
              <a:t>article</a:t>
            </a:r>
            <a:r>
              <a:rPr lang="nb-NO" baseline="0" dirty="0"/>
              <a:t> [] </a:t>
            </a:r>
            <a:r>
              <a:rPr lang="nb-NO" baseline="0" dirty="0" err="1"/>
              <a:t>questinoing</a:t>
            </a:r>
            <a:r>
              <a:rPr lang="nb-NO" baseline="0" dirty="0"/>
              <a:t> </a:t>
            </a:r>
            <a:r>
              <a:rPr lang="nb-NO" baseline="0" dirty="0" err="1"/>
              <a:t>whether</a:t>
            </a:r>
            <a:r>
              <a:rPr lang="nb-NO" baseline="0" dirty="0"/>
              <a:t> </a:t>
            </a:r>
            <a:r>
              <a:rPr lang="nb-NO" baseline="0" dirty="0" err="1"/>
              <a:t>we</a:t>
            </a:r>
            <a:r>
              <a:rPr lang="nb-NO" baseline="0" dirty="0"/>
              <a:t> </a:t>
            </a:r>
            <a:r>
              <a:rPr lang="nb-NO" baseline="0" dirty="0" err="1"/>
              <a:t>are</a:t>
            </a:r>
            <a:r>
              <a:rPr lang="nb-NO" baseline="0" dirty="0"/>
              <a:t> </a:t>
            </a:r>
            <a:r>
              <a:rPr lang="nb-NO" baseline="0" dirty="0" err="1"/>
              <a:t>headed</a:t>
            </a:r>
            <a:r>
              <a:rPr lang="nb-NO" baseline="0" dirty="0"/>
              <a:t> to </a:t>
            </a:r>
            <a:r>
              <a:rPr lang="nb-NO" baseline="0" dirty="0" err="1"/>
              <a:t>the</a:t>
            </a:r>
            <a:r>
              <a:rPr lang="nb-NO" baseline="0" dirty="0"/>
              <a:t> 80’s </a:t>
            </a:r>
            <a:r>
              <a:rPr lang="nb-NO" baseline="0" dirty="0" err="1"/>
              <a:t>again</a:t>
            </a:r>
            <a:r>
              <a:rPr lang="nb-NO" baseline="0" dirty="0"/>
              <a:t> </a:t>
            </a:r>
            <a:r>
              <a:rPr lang="nb-NO" baseline="0" dirty="0" err="1"/>
              <a:t>with</a:t>
            </a:r>
            <a:r>
              <a:rPr lang="nb-NO" baseline="0" dirty="0"/>
              <a:t> silos and all </a:t>
            </a:r>
            <a:r>
              <a:rPr lang="nb-NO" baseline="0" dirty="0" err="1"/>
              <a:t>kinds</a:t>
            </a:r>
            <a:r>
              <a:rPr lang="nb-NO" baseline="0" dirty="0"/>
              <a:t> </a:t>
            </a:r>
            <a:r>
              <a:rPr lang="nb-NO" baseline="0" dirty="0" err="1"/>
              <a:t>of</a:t>
            </a:r>
            <a:r>
              <a:rPr lang="nb-NO" baseline="0" dirty="0"/>
              <a:t> cool systems – </a:t>
            </a:r>
            <a:r>
              <a:rPr lang="nb-NO" baseline="0" dirty="0" err="1"/>
              <a:t>that</a:t>
            </a:r>
            <a:r>
              <a:rPr lang="nb-NO" baseline="0" dirty="0"/>
              <a:t> </a:t>
            </a:r>
            <a:r>
              <a:rPr lang="nb-NO" baseline="0" dirty="0" err="1"/>
              <a:t>did</a:t>
            </a:r>
            <a:r>
              <a:rPr lang="nb-NO" baseline="0" dirty="0"/>
              <a:t> not talk </a:t>
            </a:r>
            <a:r>
              <a:rPr lang="nb-NO" baseline="0" dirty="0" err="1"/>
              <a:t>together</a:t>
            </a:r>
            <a:r>
              <a:rPr lang="nb-NO" baseline="0" dirty="0"/>
              <a:t>..</a:t>
            </a:r>
          </a:p>
          <a:p>
            <a:endParaRPr lang="nb-NO" baseline="0" dirty="0"/>
          </a:p>
          <a:p>
            <a:r>
              <a:rPr lang="nb-NO" baseline="0" dirty="0"/>
              <a:t>The </a:t>
            </a:r>
            <a:r>
              <a:rPr lang="nb-NO" baseline="0" dirty="0" err="1"/>
              <a:t>involvement</a:t>
            </a:r>
            <a:r>
              <a:rPr lang="nb-NO" baseline="0" dirty="0"/>
              <a:t> </a:t>
            </a:r>
            <a:r>
              <a:rPr lang="nb-NO" baseline="0" dirty="0" err="1"/>
              <a:t>of</a:t>
            </a:r>
            <a:r>
              <a:rPr lang="nb-NO" baseline="0" dirty="0"/>
              <a:t> «non-</a:t>
            </a:r>
            <a:r>
              <a:rPr lang="nb-NO" baseline="0" dirty="0" err="1"/>
              <a:t>practitioners</a:t>
            </a:r>
            <a:r>
              <a:rPr lang="nb-NO" baseline="0" dirty="0"/>
              <a:t>» and «non-</a:t>
            </a:r>
            <a:r>
              <a:rPr lang="nb-NO" baseline="0" dirty="0" err="1"/>
              <a:t>experts</a:t>
            </a:r>
            <a:r>
              <a:rPr lang="nb-NO" baseline="0" dirty="0"/>
              <a:t>» </a:t>
            </a:r>
            <a:r>
              <a:rPr lang="nb-NO" baseline="0" dirty="0" err="1"/>
              <a:t>expanded</a:t>
            </a:r>
            <a:r>
              <a:rPr lang="nb-NO" baseline="0" dirty="0"/>
              <a:t> and </a:t>
            </a:r>
            <a:r>
              <a:rPr lang="nb-NO" baseline="0" dirty="0" err="1"/>
              <a:t>everyone</a:t>
            </a:r>
            <a:r>
              <a:rPr lang="nb-NO" baseline="0" dirty="0"/>
              <a:t> </a:t>
            </a:r>
            <a:r>
              <a:rPr lang="nb-NO" baseline="0" dirty="0" err="1"/>
              <a:t>were</a:t>
            </a:r>
            <a:r>
              <a:rPr lang="nb-NO" baseline="0" dirty="0"/>
              <a:t> (</a:t>
            </a:r>
            <a:r>
              <a:rPr lang="nb-NO" baseline="0" dirty="0" err="1"/>
              <a:t>are</a:t>
            </a:r>
            <a:r>
              <a:rPr lang="nb-NO" baseline="0" dirty="0"/>
              <a:t>?) </a:t>
            </a:r>
            <a:r>
              <a:rPr lang="nb-NO" baseline="0" dirty="0" err="1"/>
              <a:t>afraid</a:t>
            </a:r>
            <a:r>
              <a:rPr lang="nb-NO" baseline="0" dirty="0"/>
              <a:t> </a:t>
            </a:r>
            <a:r>
              <a:rPr lang="nb-NO" baseline="0" dirty="0" err="1"/>
              <a:t>that</a:t>
            </a:r>
            <a:r>
              <a:rPr lang="nb-NO" baseline="0" dirty="0"/>
              <a:t> </a:t>
            </a:r>
            <a:r>
              <a:rPr lang="nb-NO" baseline="0" dirty="0" err="1"/>
              <a:t>they</a:t>
            </a:r>
            <a:r>
              <a:rPr lang="nb-NO" baseline="0" dirty="0"/>
              <a:t> </a:t>
            </a:r>
            <a:r>
              <a:rPr lang="nb-NO" baseline="0" dirty="0" err="1"/>
              <a:t>will</a:t>
            </a:r>
            <a:r>
              <a:rPr lang="nb-NO" baseline="0" dirty="0"/>
              <a:t> ruin </a:t>
            </a:r>
            <a:r>
              <a:rPr lang="nb-NO" baseline="0" dirty="0" err="1"/>
              <a:t>the</a:t>
            </a:r>
            <a:r>
              <a:rPr lang="nb-NO" baseline="0" dirty="0"/>
              <a:t> data and </a:t>
            </a:r>
            <a:r>
              <a:rPr lang="nb-NO" baseline="0" dirty="0" err="1"/>
              <a:t>evryone</a:t>
            </a:r>
            <a:r>
              <a:rPr lang="nb-NO" baseline="0" dirty="0"/>
              <a:t> is </a:t>
            </a:r>
            <a:r>
              <a:rPr lang="nb-NO" baseline="0" dirty="0" err="1"/>
              <a:t>creating</a:t>
            </a:r>
            <a:r>
              <a:rPr lang="nb-NO" baseline="0" dirty="0"/>
              <a:t> </a:t>
            </a:r>
            <a:r>
              <a:rPr lang="nb-NO" baseline="0" dirty="0" err="1"/>
              <a:t>their</a:t>
            </a:r>
            <a:r>
              <a:rPr lang="nb-NO" baseline="0" dirty="0"/>
              <a:t> </a:t>
            </a:r>
            <a:r>
              <a:rPr lang="nb-NO" baseline="0" dirty="0" err="1"/>
              <a:t>own</a:t>
            </a:r>
            <a:r>
              <a:rPr lang="nb-NO" baseline="0" dirty="0"/>
              <a:t> database and </a:t>
            </a:r>
            <a:r>
              <a:rPr lang="nb-NO" baseline="0" dirty="0" err="1"/>
              <a:t>arguing</a:t>
            </a:r>
            <a:r>
              <a:rPr lang="nb-NO" baseline="0" dirty="0"/>
              <a:t> </a:t>
            </a:r>
            <a:r>
              <a:rPr lang="nb-NO" baseline="0" dirty="0" err="1"/>
              <a:t>who</a:t>
            </a:r>
            <a:r>
              <a:rPr lang="nb-NO" baseline="0" dirty="0"/>
              <a:t> has </a:t>
            </a:r>
            <a:r>
              <a:rPr lang="nb-NO" baseline="0" dirty="0" err="1"/>
              <a:t>the</a:t>
            </a:r>
            <a:r>
              <a:rPr lang="nb-NO" baseline="0" dirty="0"/>
              <a:t> «right data». </a:t>
            </a:r>
          </a:p>
          <a:p>
            <a:r>
              <a:rPr lang="nb-NO" dirty="0" err="1"/>
              <a:t>However</a:t>
            </a:r>
            <a:r>
              <a:rPr lang="nb-NO" dirty="0"/>
              <a:t>, </a:t>
            </a:r>
            <a:r>
              <a:rPr lang="nb-NO" dirty="0" err="1"/>
              <a:t>some</a:t>
            </a:r>
            <a:r>
              <a:rPr lang="nb-NO" dirty="0"/>
              <a:t> </a:t>
            </a:r>
            <a:r>
              <a:rPr lang="nb-NO" dirty="0" err="1"/>
              <a:t>argue</a:t>
            </a:r>
            <a:r>
              <a:rPr lang="nb-NO" dirty="0"/>
              <a:t> </a:t>
            </a:r>
            <a:r>
              <a:rPr lang="nb-NO" dirty="0" err="1"/>
              <a:t>that</a:t>
            </a:r>
            <a:r>
              <a:rPr lang="nb-NO" dirty="0"/>
              <a:t> «</a:t>
            </a:r>
            <a:r>
              <a:rPr lang="nb-NO" dirty="0" err="1"/>
              <a:t>finally</a:t>
            </a:r>
            <a:r>
              <a:rPr lang="nb-NO" dirty="0"/>
              <a:t> </a:t>
            </a:r>
            <a:r>
              <a:rPr lang="nb-NO" dirty="0" err="1"/>
              <a:t>we</a:t>
            </a:r>
            <a:r>
              <a:rPr lang="nb-NO" dirty="0"/>
              <a:t> have</a:t>
            </a:r>
            <a:r>
              <a:rPr lang="nb-NO" baseline="0" dirty="0"/>
              <a:t> </a:t>
            </a:r>
            <a:r>
              <a:rPr lang="nb-NO" baseline="0" dirty="0" err="1"/>
              <a:t>the</a:t>
            </a:r>
            <a:r>
              <a:rPr lang="nb-NO" baseline="0" dirty="0"/>
              <a:t> </a:t>
            </a:r>
            <a:r>
              <a:rPr lang="nb-NO" baseline="0" dirty="0" err="1"/>
              <a:t>attention</a:t>
            </a:r>
            <a:r>
              <a:rPr lang="nb-NO" baseline="0" dirty="0"/>
              <a:t> </a:t>
            </a:r>
            <a:r>
              <a:rPr lang="nb-NO" baseline="0" dirty="0" err="1"/>
              <a:t>of</a:t>
            </a:r>
            <a:r>
              <a:rPr lang="nb-NO" baseline="0" dirty="0"/>
              <a:t> </a:t>
            </a:r>
            <a:r>
              <a:rPr lang="nb-NO" baseline="0" dirty="0" err="1"/>
              <a:t>those</a:t>
            </a:r>
            <a:r>
              <a:rPr lang="nb-NO" baseline="0" dirty="0"/>
              <a:t> </a:t>
            </a:r>
            <a:r>
              <a:rPr lang="nb-NO" baseline="0" dirty="0" err="1"/>
              <a:t>who</a:t>
            </a:r>
            <a:r>
              <a:rPr lang="nb-NO" baseline="0" dirty="0"/>
              <a:t> </a:t>
            </a:r>
            <a:r>
              <a:rPr lang="nb-NO" baseline="0" dirty="0" err="1"/>
              <a:t>can</a:t>
            </a:r>
            <a:r>
              <a:rPr lang="nb-NO" baseline="0" dirty="0"/>
              <a:t> make </a:t>
            </a:r>
            <a:r>
              <a:rPr lang="nb-NO" baseline="0" dirty="0" err="1"/>
              <a:t>decisions</a:t>
            </a:r>
            <a:r>
              <a:rPr lang="nb-NO" baseline="0" dirty="0"/>
              <a:t> </a:t>
            </a:r>
            <a:r>
              <a:rPr lang="nb-NO" baseline="0" dirty="0" err="1"/>
              <a:t>concerning</a:t>
            </a:r>
            <a:r>
              <a:rPr lang="nb-NO" baseline="0" dirty="0"/>
              <a:t> </a:t>
            </a:r>
            <a:r>
              <a:rPr lang="nb-NO" baseline="0" dirty="0" err="1"/>
              <a:t>financing</a:t>
            </a:r>
            <a:r>
              <a:rPr lang="nb-NO" baseline="0" dirty="0"/>
              <a:t> </a:t>
            </a:r>
            <a:r>
              <a:rPr lang="nb-NO" baseline="0" dirty="0" err="1"/>
              <a:t>our</a:t>
            </a:r>
            <a:r>
              <a:rPr lang="nb-NO" baseline="0" dirty="0"/>
              <a:t> data </a:t>
            </a:r>
            <a:r>
              <a:rPr lang="nb-NO" baseline="0" dirty="0" err="1"/>
              <a:t>development</a:t>
            </a:r>
            <a:r>
              <a:rPr lang="nb-NO" baseline="0" dirty="0"/>
              <a:t>.»</a:t>
            </a:r>
            <a:endParaRPr lang="nb-NO" dirty="0"/>
          </a:p>
          <a:p>
            <a:endParaRPr lang="nb-NO" dirty="0"/>
          </a:p>
          <a:p>
            <a:r>
              <a:rPr lang="nb-NO" dirty="0"/>
              <a:t>The </a:t>
            </a:r>
            <a:r>
              <a:rPr lang="nb-NO" dirty="0" err="1"/>
              <a:t>echo</a:t>
            </a:r>
            <a:r>
              <a:rPr lang="nb-NO" dirty="0"/>
              <a:t> </a:t>
            </a:r>
            <a:r>
              <a:rPr lang="nb-NO" dirty="0" err="1"/>
              <a:t>chamber</a:t>
            </a:r>
            <a:r>
              <a:rPr lang="nb-NO" dirty="0"/>
              <a:t> – in </a:t>
            </a:r>
            <a:r>
              <a:rPr lang="nb-NO" dirty="0" err="1"/>
              <a:t>which</a:t>
            </a:r>
            <a:r>
              <a:rPr lang="nb-NO" dirty="0"/>
              <a:t> </a:t>
            </a:r>
            <a:r>
              <a:rPr lang="nb-NO" dirty="0" err="1"/>
              <a:t>some</a:t>
            </a:r>
            <a:r>
              <a:rPr lang="nb-NO" dirty="0"/>
              <a:t> </a:t>
            </a:r>
            <a:r>
              <a:rPr lang="nb-NO" dirty="0" err="1"/>
              <a:t>of</a:t>
            </a:r>
            <a:r>
              <a:rPr lang="nb-NO" dirty="0"/>
              <a:t> </a:t>
            </a:r>
            <a:r>
              <a:rPr lang="nb-NO" dirty="0" err="1"/>
              <a:t>you</a:t>
            </a:r>
            <a:r>
              <a:rPr lang="nb-NO" dirty="0"/>
              <a:t> have </a:t>
            </a:r>
            <a:r>
              <a:rPr lang="nb-NO" dirty="0" err="1"/>
              <a:t>already</a:t>
            </a:r>
            <a:r>
              <a:rPr lang="nb-NO" baseline="0" dirty="0"/>
              <a:t> </a:t>
            </a:r>
            <a:r>
              <a:rPr lang="nb-NO" baseline="0" dirty="0" err="1"/>
              <a:t>heard</a:t>
            </a:r>
            <a:r>
              <a:rPr lang="nb-NO" baseline="0" dirty="0"/>
              <a:t> </a:t>
            </a:r>
            <a:r>
              <a:rPr lang="nb-NO" baseline="0" dirty="0" err="1"/>
              <a:t>of</a:t>
            </a:r>
            <a:r>
              <a:rPr lang="nb-NO" baseline="0" dirty="0"/>
              <a:t> – is </a:t>
            </a:r>
            <a:r>
              <a:rPr lang="nb-NO" baseline="0" dirty="0" err="1"/>
              <a:t>that</a:t>
            </a:r>
            <a:r>
              <a:rPr lang="nb-NO" baseline="0" dirty="0"/>
              <a:t> </a:t>
            </a:r>
            <a:r>
              <a:rPr lang="nb-NO" baseline="0" dirty="0" err="1"/>
              <a:t>we</a:t>
            </a:r>
            <a:r>
              <a:rPr lang="nb-NO" baseline="0" dirty="0"/>
              <a:t> </a:t>
            </a:r>
            <a:r>
              <a:rPr lang="nb-NO" baseline="0" dirty="0" err="1"/>
              <a:t>are</a:t>
            </a:r>
            <a:r>
              <a:rPr lang="nb-NO" baseline="0" dirty="0"/>
              <a:t> </a:t>
            </a:r>
            <a:r>
              <a:rPr lang="nb-NO" baseline="0" dirty="0" err="1"/>
              <a:t>confirming</a:t>
            </a:r>
            <a:r>
              <a:rPr lang="nb-NO" baseline="0" dirty="0"/>
              <a:t> </a:t>
            </a:r>
            <a:r>
              <a:rPr lang="nb-NO" baseline="0" dirty="0" err="1"/>
              <a:t>our</a:t>
            </a:r>
            <a:r>
              <a:rPr lang="nb-NO" baseline="0" dirty="0"/>
              <a:t> </a:t>
            </a:r>
            <a:r>
              <a:rPr lang="nb-NO" baseline="0" dirty="0" err="1"/>
              <a:t>own</a:t>
            </a:r>
            <a:r>
              <a:rPr lang="nb-NO" baseline="0" dirty="0"/>
              <a:t> </a:t>
            </a:r>
            <a:r>
              <a:rPr lang="nb-NO" baseline="0" dirty="0" err="1"/>
              <a:t>world</a:t>
            </a:r>
            <a:r>
              <a:rPr lang="nb-NO" baseline="0" dirty="0"/>
              <a:t> </a:t>
            </a:r>
            <a:r>
              <a:rPr lang="nb-NO" baseline="0" dirty="0" err="1"/>
              <a:t>view</a:t>
            </a:r>
            <a:r>
              <a:rPr lang="nb-NO" baseline="0" dirty="0"/>
              <a:t> </a:t>
            </a:r>
            <a:r>
              <a:rPr lang="nb-NO" baseline="0" dirty="0" err="1"/>
              <a:t>again</a:t>
            </a:r>
            <a:r>
              <a:rPr lang="nb-NO" baseline="0" dirty="0"/>
              <a:t> and </a:t>
            </a:r>
            <a:r>
              <a:rPr lang="nb-NO" baseline="0" dirty="0" err="1"/>
              <a:t>again</a:t>
            </a:r>
            <a:r>
              <a:rPr lang="nb-NO" baseline="0" dirty="0"/>
              <a:t>. </a:t>
            </a:r>
          </a:p>
          <a:p>
            <a:endParaRPr lang="nb-NO" baseline="0" dirty="0"/>
          </a:p>
          <a:p>
            <a:r>
              <a:rPr lang="nb-NO" baseline="0" dirty="0"/>
              <a:t>It is </a:t>
            </a:r>
            <a:r>
              <a:rPr lang="nb-NO" baseline="0" dirty="0" err="1"/>
              <a:t>problematic</a:t>
            </a:r>
            <a:r>
              <a:rPr lang="nb-NO" baseline="0" dirty="0"/>
              <a:t> to </a:t>
            </a:r>
            <a:r>
              <a:rPr lang="nb-NO" baseline="0" dirty="0" err="1"/>
              <a:t>say</a:t>
            </a:r>
            <a:r>
              <a:rPr lang="nb-NO" baseline="0" dirty="0"/>
              <a:t> </a:t>
            </a:r>
            <a:r>
              <a:rPr lang="nb-NO" baseline="0" dirty="0" err="1"/>
              <a:t>the</a:t>
            </a:r>
            <a:r>
              <a:rPr lang="nb-NO" baseline="0" dirty="0"/>
              <a:t> </a:t>
            </a:r>
            <a:r>
              <a:rPr lang="nb-NO" baseline="0" dirty="0" err="1"/>
              <a:t>least</a:t>
            </a:r>
            <a:r>
              <a:rPr lang="nb-NO" baseline="0" dirty="0"/>
              <a:t>. </a:t>
            </a:r>
          </a:p>
          <a:p>
            <a:endParaRPr lang="nb-NO" baseline="0" dirty="0"/>
          </a:p>
          <a:p>
            <a:r>
              <a:rPr lang="nb-NO" baseline="0" dirty="0"/>
              <a:t>If </a:t>
            </a:r>
            <a:r>
              <a:rPr lang="nb-NO" baseline="0" dirty="0" err="1"/>
              <a:t>we</a:t>
            </a:r>
            <a:r>
              <a:rPr lang="nb-NO" baseline="0" dirty="0"/>
              <a:t> </a:t>
            </a:r>
            <a:r>
              <a:rPr lang="nb-NO" baseline="0" dirty="0" err="1"/>
              <a:t>connect</a:t>
            </a:r>
            <a:r>
              <a:rPr lang="nb-NO" baseline="0" dirty="0"/>
              <a:t> it to </a:t>
            </a:r>
            <a:r>
              <a:rPr lang="nb-NO" baseline="0" dirty="0" err="1"/>
              <a:t>the</a:t>
            </a:r>
            <a:r>
              <a:rPr lang="nb-NO" baseline="0" dirty="0"/>
              <a:t> </a:t>
            </a:r>
            <a:r>
              <a:rPr lang="nb-NO" baseline="0" dirty="0" err="1"/>
              <a:t>tasks</a:t>
            </a:r>
            <a:r>
              <a:rPr lang="nb-NO" baseline="0" dirty="0"/>
              <a:t> </a:t>
            </a:r>
            <a:r>
              <a:rPr lang="nb-NO" baseline="0" dirty="0" err="1"/>
              <a:t>that</a:t>
            </a:r>
            <a:r>
              <a:rPr lang="nb-NO" baseline="0" dirty="0"/>
              <a:t> i </a:t>
            </a:r>
            <a:r>
              <a:rPr lang="nb-NO" baseline="0" dirty="0" err="1"/>
              <a:t>think</a:t>
            </a:r>
            <a:r>
              <a:rPr lang="nb-NO" baseline="0" dirty="0"/>
              <a:t> </a:t>
            </a:r>
            <a:r>
              <a:rPr lang="nb-NO" baseline="0" dirty="0" err="1"/>
              <a:t>we</a:t>
            </a:r>
            <a:r>
              <a:rPr lang="nb-NO" baseline="0" dirty="0"/>
              <a:t> </a:t>
            </a:r>
            <a:r>
              <a:rPr lang="nb-NO" baseline="0" dirty="0" err="1"/>
              <a:t>are</a:t>
            </a:r>
            <a:r>
              <a:rPr lang="nb-NO" baseline="0" dirty="0"/>
              <a:t> </a:t>
            </a:r>
            <a:r>
              <a:rPr lang="nb-NO" baseline="0" dirty="0" err="1"/>
              <a:t>headed</a:t>
            </a:r>
            <a:r>
              <a:rPr lang="nb-NO" baseline="0" dirty="0"/>
              <a:t> for in </a:t>
            </a:r>
            <a:r>
              <a:rPr lang="nb-NO" baseline="0" dirty="0" err="1"/>
              <a:t>the</a:t>
            </a:r>
            <a:r>
              <a:rPr lang="nb-NO" baseline="0" dirty="0"/>
              <a:t> </a:t>
            </a:r>
            <a:r>
              <a:rPr lang="nb-NO" baseline="0" dirty="0" err="1"/>
              <a:t>future</a:t>
            </a:r>
            <a:r>
              <a:rPr lang="nb-NO" baseline="0" dirty="0"/>
              <a:t> – I </a:t>
            </a:r>
            <a:r>
              <a:rPr lang="nb-NO" baseline="0" dirty="0" err="1"/>
              <a:t>would</a:t>
            </a:r>
            <a:r>
              <a:rPr lang="nb-NO" baseline="0" dirty="0"/>
              <a:t> </a:t>
            </a:r>
            <a:r>
              <a:rPr lang="nb-NO" baseline="0" dirty="0" err="1"/>
              <a:t>say</a:t>
            </a:r>
            <a:r>
              <a:rPr lang="nb-NO" baseline="0" dirty="0"/>
              <a:t> it is to make sure </a:t>
            </a:r>
            <a:r>
              <a:rPr lang="nb-NO" baseline="0" dirty="0" err="1"/>
              <a:t>that</a:t>
            </a:r>
            <a:r>
              <a:rPr lang="nb-NO" baseline="0" dirty="0"/>
              <a:t> a </a:t>
            </a:r>
            <a:r>
              <a:rPr lang="nb-NO" baseline="0" dirty="0" err="1"/>
              <a:t>decentralised</a:t>
            </a:r>
            <a:r>
              <a:rPr lang="nb-NO" baseline="0" dirty="0"/>
              <a:t> </a:t>
            </a:r>
            <a:r>
              <a:rPr lang="nb-NO" baseline="0" dirty="0" err="1"/>
              <a:t>world</a:t>
            </a:r>
            <a:r>
              <a:rPr lang="nb-NO" baseline="0" dirty="0"/>
              <a:t> </a:t>
            </a:r>
            <a:r>
              <a:rPr lang="nb-NO" baseline="0" dirty="0" err="1"/>
              <a:t>where</a:t>
            </a:r>
            <a:r>
              <a:rPr lang="nb-NO" baseline="0" dirty="0"/>
              <a:t> all </a:t>
            </a:r>
            <a:r>
              <a:rPr lang="nb-NO" baseline="0" dirty="0" err="1"/>
              <a:t>views</a:t>
            </a:r>
            <a:r>
              <a:rPr lang="nb-NO" baseline="0" dirty="0"/>
              <a:t> </a:t>
            </a:r>
            <a:r>
              <a:rPr lang="nb-NO" baseline="0" dirty="0" err="1"/>
              <a:t>are</a:t>
            </a:r>
            <a:r>
              <a:rPr lang="nb-NO" baseline="0" dirty="0"/>
              <a:t> </a:t>
            </a:r>
            <a:r>
              <a:rPr lang="nb-NO" baseline="0" dirty="0" err="1"/>
              <a:t>allowed</a:t>
            </a:r>
            <a:r>
              <a:rPr lang="nb-NO" baseline="0" dirty="0"/>
              <a:t> to live – </a:t>
            </a:r>
            <a:r>
              <a:rPr lang="nb-NO" baseline="0" dirty="0" err="1"/>
              <a:t>but</a:t>
            </a:r>
            <a:r>
              <a:rPr lang="nb-NO" baseline="0" dirty="0"/>
              <a:t> </a:t>
            </a:r>
            <a:r>
              <a:rPr lang="nb-NO" baseline="0" dirty="0" err="1"/>
              <a:t>also</a:t>
            </a:r>
            <a:r>
              <a:rPr lang="nb-NO" baseline="0" dirty="0"/>
              <a:t> to be </a:t>
            </a:r>
            <a:r>
              <a:rPr lang="nb-NO" baseline="0" dirty="0" err="1"/>
              <a:t>communicated</a:t>
            </a:r>
            <a:r>
              <a:rPr lang="nb-NO" baseline="0" dirty="0"/>
              <a:t> and </a:t>
            </a:r>
            <a:r>
              <a:rPr lang="nb-NO" baseline="0" dirty="0" err="1"/>
              <a:t>shared</a:t>
            </a:r>
            <a:r>
              <a:rPr lang="nb-NO" baseline="0" dirty="0"/>
              <a:t> </a:t>
            </a:r>
            <a:r>
              <a:rPr lang="nb-NO" baseline="0" dirty="0" err="1"/>
              <a:t>seamlessly</a:t>
            </a:r>
            <a:r>
              <a:rPr lang="nb-NO" baseline="0" dirty="0"/>
              <a:t> </a:t>
            </a:r>
            <a:r>
              <a:rPr lang="nb-NO" baseline="0" dirty="0" err="1"/>
              <a:t>between</a:t>
            </a:r>
            <a:r>
              <a:rPr lang="nb-NO" baseline="0" dirty="0"/>
              <a:t> systems and </a:t>
            </a:r>
            <a:r>
              <a:rPr lang="nb-NO" baseline="0" dirty="0" err="1"/>
              <a:t>perspectives</a:t>
            </a:r>
            <a:r>
              <a:rPr lang="nb-NO" baseline="0" dirty="0"/>
              <a:t>. </a:t>
            </a:r>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2D7A6601-E81C-436D-92C8-22C47255A640}" type="slidenum">
              <a:rPr lang="nb-NO" smtClean="0"/>
              <a:t>12</a:t>
            </a:fld>
            <a:endParaRPr lang="nb-NO"/>
          </a:p>
        </p:txBody>
      </p:sp>
    </p:spTree>
    <p:extLst>
      <p:ext uri="{BB962C8B-B14F-4D97-AF65-F5344CB8AC3E}">
        <p14:creationId xmlns:p14="http://schemas.microsoft.com/office/powerpoint/2010/main" val="3998871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Ownership</a:t>
            </a:r>
            <a:r>
              <a:rPr lang="nb-NO" dirty="0"/>
              <a:t> </a:t>
            </a:r>
            <a:r>
              <a:rPr lang="nb-NO" dirty="0" err="1"/>
              <a:t>of</a:t>
            </a:r>
            <a:r>
              <a:rPr lang="nb-NO" dirty="0"/>
              <a:t> data is in </a:t>
            </a:r>
            <a:r>
              <a:rPr lang="nb-NO" dirty="0" err="1"/>
              <a:t>the</a:t>
            </a:r>
            <a:r>
              <a:rPr lang="nb-NO" dirty="0"/>
              <a:t> </a:t>
            </a:r>
            <a:r>
              <a:rPr lang="nb-NO" dirty="0" err="1"/>
              <a:t>wind</a:t>
            </a:r>
            <a:endParaRPr lang="nb-NO" dirty="0"/>
          </a:p>
          <a:p>
            <a:endParaRPr lang="nb-NO" dirty="0"/>
          </a:p>
          <a:p>
            <a:r>
              <a:rPr lang="nb-NO" dirty="0"/>
              <a:t>And</a:t>
            </a:r>
            <a:r>
              <a:rPr lang="nb-NO" baseline="0" dirty="0"/>
              <a:t> it is hard to </a:t>
            </a:r>
            <a:r>
              <a:rPr lang="nb-NO" baseline="0" dirty="0" err="1"/>
              <a:t>keep</a:t>
            </a:r>
            <a:r>
              <a:rPr lang="nb-NO" baseline="0" dirty="0"/>
              <a:t> </a:t>
            </a:r>
            <a:r>
              <a:rPr lang="nb-NO" baseline="0" dirty="0" err="1"/>
              <a:t>track</a:t>
            </a:r>
            <a:r>
              <a:rPr lang="nb-NO" baseline="0" dirty="0"/>
              <a:t> </a:t>
            </a:r>
            <a:r>
              <a:rPr lang="nb-NO" baseline="0" dirty="0" err="1"/>
              <a:t>of</a:t>
            </a:r>
            <a:r>
              <a:rPr lang="nb-NO" baseline="0" dirty="0"/>
              <a:t> it due to </a:t>
            </a:r>
            <a:r>
              <a:rPr lang="nb-NO" baseline="0" dirty="0" err="1"/>
              <a:t>the</a:t>
            </a:r>
            <a:r>
              <a:rPr lang="nb-NO" baseline="0" dirty="0"/>
              <a:t> </a:t>
            </a:r>
            <a:r>
              <a:rPr lang="nb-NO" baseline="0" dirty="0" err="1"/>
              <a:t>introduction</a:t>
            </a:r>
            <a:r>
              <a:rPr lang="nb-NO" baseline="0" dirty="0"/>
              <a:t> </a:t>
            </a:r>
            <a:r>
              <a:rPr lang="nb-NO" baseline="0" dirty="0" err="1"/>
              <a:t>of</a:t>
            </a:r>
            <a:r>
              <a:rPr lang="nb-NO" baseline="0" dirty="0"/>
              <a:t> </a:t>
            </a:r>
            <a:r>
              <a:rPr lang="nb-NO" baseline="0" dirty="0" err="1"/>
              <a:t>the</a:t>
            </a:r>
            <a:r>
              <a:rPr lang="nb-NO" baseline="0" dirty="0"/>
              <a:t> </a:t>
            </a:r>
            <a:r>
              <a:rPr lang="nb-NO" baseline="0" dirty="0" err="1"/>
              <a:t>conscious</a:t>
            </a:r>
            <a:r>
              <a:rPr lang="nb-NO" baseline="0" dirty="0"/>
              <a:t> </a:t>
            </a:r>
            <a:r>
              <a:rPr lang="nb-NO" baseline="0" dirty="0" err="1"/>
              <a:t>graph</a:t>
            </a:r>
            <a:r>
              <a:rPr lang="nb-NO" baseline="0" dirty="0"/>
              <a:t> </a:t>
            </a:r>
            <a:r>
              <a:rPr lang="nb-NO" baseline="0" dirty="0" err="1"/>
              <a:t>into</a:t>
            </a:r>
            <a:r>
              <a:rPr lang="nb-NO" baseline="0" dirty="0"/>
              <a:t> </a:t>
            </a:r>
            <a:r>
              <a:rPr lang="nb-NO" baseline="0" dirty="0" err="1"/>
              <a:t>our</a:t>
            </a:r>
            <a:r>
              <a:rPr lang="nb-NO" baseline="0" dirty="0"/>
              <a:t> </a:t>
            </a:r>
            <a:r>
              <a:rPr lang="nb-NO" baseline="0" dirty="0" err="1"/>
              <a:t>economy</a:t>
            </a:r>
            <a:r>
              <a:rPr lang="nb-NO" baseline="0" dirty="0"/>
              <a:t>. </a:t>
            </a:r>
            <a:endParaRPr lang="nb-NO" dirty="0"/>
          </a:p>
        </p:txBody>
      </p:sp>
      <p:sp>
        <p:nvSpPr>
          <p:cNvPr id="4" name="Plassholder for lysbildenummer 3"/>
          <p:cNvSpPr>
            <a:spLocks noGrp="1"/>
          </p:cNvSpPr>
          <p:nvPr>
            <p:ph type="sldNum" sz="quarter" idx="10"/>
          </p:nvPr>
        </p:nvSpPr>
        <p:spPr/>
        <p:txBody>
          <a:bodyPr/>
          <a:lstStyle/>
          <a:p>
            <a:fld id="{2D7A6601-E81C-436D-92C8-22C47255A640}" type="slidenum">
              <a:rPr lang="nb-NO" smtClean="0"/>
              <a:t>13</a:t>
            </a:fld>
            <a:endParaRPr lang="nb-NO"/>
          </a:p>
        </p:txBody>
      </p:sp>
    </p:spTree>
    <p:extLst>
      <p:ext uri="{BB962C8B-B14F-4D97-AF65-F5344CB8AC3E}">
        <p14:creationId xmlns:p14="http://schemas.microsoft.com/office/powerpoint/2010/main" val="2842055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t>Fundamental </a:t>
            </a:r>
            <a:r>
              <a:rPr lang="nb-NO" dirty="0" err="1"/>
              <a:t>changes</a:t>
            </a:r>
            <a:r>
              <a:rPr lang="nb-NO" dirty="0"/>
              <a:t> </a:t>
            </a:r>
            <a:r>
              <a:rPr lang="nb-NO" dirty="0" err="1"/>
              <a:t>ahead</a:t>
            </a:r>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r>
              <a:rPr lang="nb-NO" dirty="0"/>
              <a:t>The</a:t>
            </a:r>
            <a:r>
              <a:rPr lang="nb-NO" baseline="0" dirty="0"/>
              <a:t> </a:t>
            </a:r>
            <a:r>
              <a:rPr lang="nb-NO" baseline="0" dirty="0" err="1"/>
              <a:t>traditional</a:t>
            </a:r>
            <a:r>
              <a:rPr lang="nb-NO" baseline="0" dirty="0"/>
              <a:t> </a:t>
            </a:r>
            <a:r>
              <a:rPr lang="nb-NO" baseline="0" dirty="0" err="1"/>
              <a:t>value</a:t>
            </a:r>
            <a:r>
              <a:rPr lang="nb-NO" baseline="0" dirty="0"/>
              <a:t> </a:t>
            </a:r>
            <a:r>
              <a:rPr lang="nb-NO" baseline="0" dirty="0" err="1"/>
              <a:t>chain</a:t>
            </a:r>
            <a:r>
              <a:rPr lang="nb-NO" baseline="0" dirty="0"/>
              <a:t> </a:t>
            </a:r>
            <a:r>
              <a:rPr lang="nb-NO" baseline="0" dirty="0" err="1"/>
              <a:t>thinking</a:t>
            </a:r>
            <a:r>
              <a:rPr lang="nb-NO" baseline="0" dirty="0"/>
              <a:t> is not driving </a:t>
            </a:r>
            <a:r>
              <a:rPr lang="nb-NO" baseline="0" dirty="0" err="1"/>
              <a:t>the</a:t>
            </a:r>
            <a:r>
              <a:rPr lang="nb-NO" baseline="0" dirty="0"/>
              <a:t> </a:t>
            </a:r>
            <a:r>
              <a:rPr lang="nb-NO" baseline="0" dirty="0" err="1"/>
              <a:t>economy</a:t>
            </a:r>
            <a:r>
              <a:rPr lang="nb-NO" baseline="0" dirty="0"/>
              <a:t> </a:t>
            </a:r>
            <a:r>
              <a:rPr lang="nb-NO" baseline="0" dirty="0" err="1"/>
              <a:t>today</a:t>
            </a:r>
            <a:r>
              <a:rPr lang="nb-NO" baseline="0" dirty="0"/>
              <a:t>. </a:t>
            </a:r>
            <a:r>
              <a:rPr lang="nb-NO" baseline="0" dirty="0" err="1"/>
              <a:t>We</a:t>
            </a:r>
            <a:r>
              <a:rPr lang="nb-NO" baseline="0" dirty="0"/>
              <a:t> do not </a:t>
            </a:r>
            <a:r>
              <a:rPr lang="nb-NO" baseline="0" dirty="0" err="1"/>
              <a:t>begin</a:t>
            </a:r>
            <a:r>
              <a:rPr lang="nb-NO" baseline="0" dirty="0"/>
              <a:t> in </a:t>
            </a:r>
            <a:r>
              <a:rPr lang="nb-NO" baseline="0" dirty="0" err="1"/>
              <a:t>one</a:t>
            </a:r>
            <a:r>
              <a:rPr lang="nb-NO" baseline="0" dirty="0"/>
              <a:t> </a:t>
            </a:r>
            <a:r>
              <a:rPr lang="nb-NO" baseline="0" dirty="0" err="1"/>
              <a:t>place</a:t>
            </a:r>
            <a:r>
              <a:rPr lang="nb-NO" baseline="0" dirty="0"/>
              <a:t> and end up in a </a:t>
            </a:r>
            <a:r>
              <a:rPr lang="nb-NO" baseline="0" dirty="0" err="1"/>
              <a:t>completely</a:t>
            </a:r>
            <a:r>
              <a:rPr lang="nb-NO" baseline="0" dirty="0"/>
              <a:t> different </a:t>
            </a:r>
            <a:r>
              <a:rPr lang="nb-NO" baseline="0" dirty="0" err="1"/>
              <a:t>one</a:t>
            </a:r>
            <a:r>
              <a:rPr lang="nb-NO" baseline="0" dirty="0"/>
              <a:t>. The same </a:t>
            </a:r>
            <a:r>
              <a:rPr lang="nb-NO" baseline="0" dirty="0" err="1"/>
              <a:t>goes</a:t>
            </a:r>
            <a:r>
              <a:rPr lang="nb-NO" baseline="0" dirty="0"/>
              <a:t> for </a:t>
            </a:r>
            <a:r>
              <a:rPr lang="nb-NO" baseline="0" dirty="0" err="1"/>
              <a:t>buyers</a:t>
            </a:r>
            <a:r>
              <a:rPr lang="nb-NO" baseline="0" dirty="0"/>
              <a:t> and sellers – </a:t>
            </a:r>
            <a:r>
              <a:rPr lang="nb-NO" baseline="0" dirty="0" err="1"/>
              <a:t>who</a:t>
            </a:r>
            <a:r>
              <a:rPr lang="nb-NO" baseline="0" dirty="0"/>
              <a:t> is to tell </a:t>
            </a:r>
            <a:r>
              <a:rPr lang="nb-NO" baseline="0" dirty="0" err="1"/>
              <a:t>anymore</a:t>
            </a:r>
            <a:r>
              <a:rPr lang="nb-NO" baseline="0" dirty="0"/>
              <a:t> </a:t>
            </a:r>
            <a:r>
              <a:rPr lang="nb-NO" baseline="0" dirty="0" err="1"/>
              <a:t>who</a:t>
            </a:r>
            <a:r>
              <a:rPr lang="nb-NO" baseline="0" dirty="0"/>
              <a:t> is </a:t>
            </a:r>
            <a:r>
              <a:rPr lang="nb-NO" baseline="0" dirty="0" err="1"/>
              <a:t>doing</a:t>
            </a:r>
            <a:r>
              <a:rPr lang="nb-NO" baseline="0" dirty="0"/>
              <a:t> </a:t>
            </a:r>
            <a:r>
              <a:rPr lang="nb-NO" baseline="0" dirty="0" err="1"/>
              <a:t>what</a:t>
            </a:r>
            <a:r>
              <a:rPr lang="nb-NO"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err="1"/>
              <a:t>Therefore</a:t>
            </a:r>
            <a:r>
              <a:rPr lang="nb-NO" baseline="0" dirty="0"/>
              <a:t> – a </a:t>
            </a:r>
            <a:r>
              <a:rPr lang="nb-NO" baseline="0" dirty="0" err="1"/>
              <a:t>predictive</a:t>
            </a:r>
            <a:r>
              <a:rPr lang="nb-NO" baseline="0" dirty="0"/>
              <a:t> </a:t>
            </a:r>
            <a:r>
              <a:rPr lang="nb-NO" baseline="0" dirty="0" err="1"/>
              <a:t>value</a:t>
            </a:r>
            <a:r>
              <a:rPr lang="nb-NO" baseline="0" dirty="0"/>
              <a:t> </a:t>
            </a:r>
            <a:r>
              <a:rPr lang="nb-NO" baseline="0" dirty="0" err="1"/>
              <a:t>chain</a:t>
            </a:r>
            <a:r>
              <a:rPr lang="nb-NO" baseline="0" dirty="0"/>
              <a:t> for data is </a:t>
            </a:r>
            <a:r>
              <a:rPr lang="nb-NO" baseline="0" dirty="0" err="1"/>
              <a:t>perhaps</a:t>
            </a:r>
            <a:r>
              <a:rPr lang="nb-NO" baseline="0" dirty="0"/>
              <a:t> not </a:t>
            </a:r>
            <a:r>
              <a:rPr lang="nb-NO" baseline="0" dirty="0" err="1"/>
              <a:t>the</a:t>
            </a:r>
            <a:r>
              <a:rPr lang="nb-NO" baseline="0" dirty="0"/>
              <a:t> most </a:t>
            </a:r>
            <a:r>
              <a:rPr lang="nb-NO" baseline="0" dirty="0" err="1"/>
              <a:t>sustainable</a:t>
            </a:r>
            <a:r>
              <a:rPr lang="nb-NO" baseline="0" dirty="0"/>
              <a:t> </a:t>
            </a:r>
            <a:r>
              <a:rPr lang="nb-NO" baseline="0" dirty="0" err="1"/>
              <a:t>thinking</a:t>
            </a:r>
            <a:r>
              <a:rPr lang="nb-NO" baseline="0" dirty="0"/>
              <a:t> </a:t>
            </a:r>
            <a:r>
              <a:rPr lang="nb-NO" baseline="0" dirty="0" err="1"/>
              <a:t>anymore</a:t>
            </a:r>
            <a:r>
              <a:rPr lang="nb-NO" baseline="0" dirty="0"/>
              <a:t>. It is time to </a:t>
            </a:r>
            <a:r>
              <a:rPr lang="nb-NO" baseline="0" dirty="0" err="1"/>
              <a:t>look</a:t>
            </a:r>
            <a:r>
              <a:rPr lang="nb-NO" baseline="0" dirty="0"/>
              <a:t> </a:t>
            </a:r>
            <a:r>
              <a:rPr lang="nb-NO" baseline="0" dirty="0" err="1"/>
              <a:t>into</a:t>
            </a:r>
            <a:r>
              <a:rPr lang="nb-NO" baseline="0" dirty="0"/>
              <a:t> </a:t>
            </a:r>
            <a:r>
              <a:rPr lang="nb-NO" baseline="0" dirty="0" err="1"/>
              <a:t>the</a:t>
            </a:r>
            <a:r>
              <a:rPr lang="nb-NO" baseline="0" dirty="0"/>
              <a:t> </a:t>
            </a:r>
            <a:r>
              <a:rPr lang="nb-NO" baseline="0" dirty="0" err="1"/>
              <a:t>abyss</a:t>
            </a:r>
            <a:r>
              <a:rPr lang="nb-NO" baseline="0" dirty="0"/>
              <a:t> </a:t>
            </a:r>
            <a:r>
              <a:rPr lang="nb-NO" baseline="0" dirty="0" err="1"/>
              <a:t>of</a:t>
            </a:r>
            <a:r>
              <a:rPr lang="nb-NO" baseline="0" dirty="0"/>
              <a:t> </a:t>
            </a:r>
            <a:r>
              <a:rPr lang="nb-NO" baseline="0" dirty="0" err="1"/>
              <a:t>the</a:t>
            </a:r>
            <a:r>
              <a:rPr lang="nb-NO" baseline="0" dirty="0"/>
              <a:t> </a:t>
            </a:r>
            <a:r>
              <a:rPr lang="nb-NO" baseline="0" dirty="0" err="1"/>
              <a:t>graph</a:t>
            </a:r>
            <a:r>
              <a:rPr lang="nb-NO" baseline="0" dirty="0"/>
              <a:t> and </a:t>
            </a:r>
            <a:r>
              <a:rPr lang="nb-NO" baseline="0" dirty="0" err="1"/>
              <a:t>think</a:t>
            </a:r>
            <a:r>
              <a:rPr lang="nb-NO" baseline="0" dirty="0"/>
              <a:t> </a:t>
            </a:r>
            <a:r>
              <a:rPr lang="nb-NO" baseline="0" dirty="0" err="1"/>
              <a:t>about</a:t>
            </a:r>
            <a:r>
              <a:rPr lang="nb-NO" baseline="0" dirty="0"/>
              <a:t> </a:t>
            </a:r>
            <a:r>
              <a:rPr lang="nb-NO" baseline="0" dirty="0" err="1"/>
              <a:t>how</a:t>
            </a:r>
            <a:r>
              <a:rPr lang="nb-NO" baseline="0" dirty="0"/>
              <a:t> </a:t>
            </a:r>
            <a:r>
              <a:rPr lang="nb-NO" baseline="0" dirty="0" err="1"/>
              <a:t>we</a:t>
            </a:r>
            <a:r>
              <a:rPr lang="nb-NO" baseline="0" dirty="0"/>
              <a:t> </a:t>
            </a:r>
            <a:r>
              <a:rPr lang="nb-NO" baseline="0" dirty="0" err="1"/>
              <a:t>can</a:t>
            </a:r>
            <a:r>
              <a:rPr lang="nb-NO" baseline="0" dirty="0"/>
              <a:t> </a:t>
            </a:r>
            <a:r>
              <a:rPr lang="nb-NO" baseline="0" dirty="0" err="1"/>
              <a:t>prepare</a:t>
            </a:r>
            <a:r>
              <a:rPr lang="nb-NO" baseline="0" dirty="0"/>
              <a:t> data from </a:t>
            </a:r>
            <a:r>
              <a:rPr lang="nb-NO" baseline="0" dirty="0" err="1"/>
              <a:t>the</a:t>
            </a:r>
            <a:r>
              <a:rPr lang="nb-NO" baseline="0" dirty="0"/>
              <a:t> </a:t>
            </a:r>
            <a:r>
              <a:rPr lang="nb-NO" baseline="0" dirty="0" err="1"/>
              <a:t>beginning</a:t>
            </a:r>
            <a:r>
              <a:rPr lang="nb-NO" baseline="0" dirty="0"/>
              <a:t> to be </a:t>
            </a:r>
            <a:r>
              <a:rPr lang="nb-NO" baseline="0" dirty="0" err="1"/>
              <a:t>able</a:t>
            </a:r>
            <a:r>
              <a:rPr lang="nb-NO" baseline="0" dirty="0"/>
              <a:t> to be harvested in a </a:t>
            </a:r>
            <a:r>
              <a:rPr lang="nb-NO" baseline="0" dirty="0" err="1"/>
              <a:t>efficient</a:t>
            </a:r>
            <a:r>
              <a:rPr lang="nb-NO" baseline="0" dirty="0"/>
              <a:t> </a:t>
            </a:r>
            <a:r>
              <a:rPr lang="nb-NO" baseline="0" dirty="0" err="1"/>
              <a:t>way</a:t>
            </a:r>
            <a:r>
              <a:rPr lang="nb-NO" baseline="0" dirty="0"/>
              <a:t> to be </a:t>
            </a:r>
            <a:r>
              <a:rPr lang="nb-NO" baseline="0" dirty="0" err="1"/>
              <a:t>captured</a:t>
            </a:r>
            <a:r>
              <a:rPr lang="nb-NO" baseline="0" dirty="0"/>
              <a:t> </a:t>
            </a:r>
            <a:r>
              <a:rPr lang="nb-NO" baseline="0" dirty="0" err="1"/>
              <a:t>correctly</a:t>
            </a:r>
            <a:r>
              <a:rPr lang="nb-NO" baseline="0" dirty="0"/>
              <a:t> for </a:t>
            </a:r>
            <a:r>
              <a:rPr lang="nb-NO" baseline="0" dirty="0" err="1"/>
              <a:t>archiving</a:t>
            </a:r>
            <a:r>
              <a:rPr lang="nb-NO" baseline="0" dirty="0"/>
              <a:t> purposes. </a:t>
            </a:r>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dirty="0"/>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err="1"/>
              <a:t>We</a:t>
            </a:r>
            <a:r>
              <a:rPr lang="nb-NO" sz="1200" dirty="0"/>
              <a:t> </a:t>
            </a:r>
            <a:r>
              <a:rPr lang="nb-NO" sz="1200" dirty="0" err="1"/>
              <a:t>are</a:t>
            </a:r>
            <a:r>
              <a:rPr lang="nb-NO" sz="1200" dirty="0"/>
              <a:t> </a:t>
            </a:r>
            <a:r>
              <a:rPr lang="nb-NO" sz="1200" dirty="0" err="1"/>
              <a:t>talking</a:t>
            </a:r>
            <a:r>
              <a:rPr lang="nb-NO" sz="1200" dirty="0"/>
              <a:t> </a:t>
            </a:r>
            <a:r>
              <a:rPr lang="nb-NO" sz="1200" dirty="0" err="1"/>
              <a:t>about</a:t>
            </a:r>
            <a:r>
              <a:rPr lang="nb-NO" sz="120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err="1"/>
              <a:t>Look</a:t>
            </a:r>
            <a:r>
              <a:rPr lang="nb-NO" sz="1200" dirty="0"/>
              <a:t> for </a:t>
            </a:r>
            <a:r>
              <a:rPr lang="nb-NO" sz="1200" dirty="0" err="1"/>
              <a:t>the</a:t>
            </a:r>
            <a:r>
              <a:rPr lang="nb-NO" sz="1200" dirty="0"/>
              <a:t> </a:t>
            </a:r>
            <a:r>
              <a:rPr lang="nb-NO" sz="1200" dirty="0" err="1"/>
              <a:t>changes</a:t>
            </a:r>
            <a:r>
              <a:rPr lang="nb-NO" sz="1200" dirty="0"/>
              <a:t> </a:t>
            </a:r>
            <a:r>
              <a:rPr lang="nb-NO" sz="1200" dirty="0" err="1"/>
              <a:t>you</a:t>
            </a:r>
            <a:r>
              <a:rPr lang="nb-NO" sz="1200" dirty="0"/>
              <a:t> </a:t>
            </a:r>
            <a:r>
              <a:rPr lang="nb-NO" sz="1200" dirty="0" err="1"/>
              <a:t>cant</a:t>
            </a:r>
            <a:r>
              <a:rPr lang="nb-NO" sz="1200" dirty="0"/>
              <a:t> </a:t>
            </a:r>
            <a:r>
              <a:rPr lang="nb-NO" sz="1200" dirty="0" err="1"/>
              <a:t>see</a:t>
            </a:r>
            <a:r>
              <a:rPr lang="nb-NO" sz="1200" dirty="0"/>
              <a:t> or </a:t>
            </a:r>
            <a:r>
              <a:rPr lang="nb-NO" sz="1200" dirty="0" err="1"/>
              <a:t>predict</a:t>
            </a:r>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err="1"/>
              <a:t>Ecosystems</a:t>
            </a:r>
            <a:r>
              <a:rPr lang="nb-NO" sz="1200" dirty="0"/>
              <a:t> </a:t>
            </a:r>
            <a:r>
              <a:rPr lang="nb-NO" sz="1200" dirty="0" err="1"/>
              <a:t>of</a:t>
            </a:r>
            <a:r>
              <a:rPr lang="nb-NO" sz="1200" dirty="0"/>
              <a:t> </a:t>
            </a:r>
            <a:r>
              <a:rPr lang="nb-NO" sz="1200" dirty="0" err="1"/>
              <a:t>pluralism</a:t>
            </a:r>
            <a:endParaRPr lang="nb-NO" sz="1200" dirty="0"/>
          </a:p>
          <a:p>
            <a:endParaRPr lang="nb-NO" dirty="0"/>
          </a:p>
          <a:p>
            <a:endParaRPr lang="nb-NO" dirty="0"/>
          </a:p>
        </p:txBody>
      </p:sp>
      <p:sp>
        <p:nvSpPr>
          <p:cNvPr id="4" name="Plassholder for lysbildenummer 3"/>
          <p:cNvSpPr>
            <a:spLocks noGrp="1"/>
          </p:cNvSpPr>
          <p:nvPr>
            <p:ph type="sldNum" sz="quarter" idx="10"/>
          </p:nvPr>
        </p:nvSpPr>
        <p:spPr/>
        <p:txBody>
          <a:bodyPr/>
          <a:lstStyle/>
          <a:p>
            <a:fld id="{2D7A6601-E81C-436D-92C8-22C47255A640}" type="slidenum">
              <a:rPr lang="nb-NO" smtClean="0"/>
              <a:t>14</a:t>
            </a:fld>
            <a:endParaRPr lang="nb-NO"/>
          </a:p>
        </p:txBody>
      </p:sp>
    </p:spTree>
    <p:extLst>
      <p:ext uri="{BB962C8B-B14F-4D97-AF65-F5344CB8AC3E}">
        <p14:creationId xmlns:p14="http://schemas.microsoft.com/office/powerpoint/2010/main" val="446898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l-NL" sz="1200" kern="1200" dirty="0">
                <a:solidFill>
                  <a:schemeClr val="tx1"/>
                </a:solidFill>
                <a:effectLst/>
                <a:latin typeface="+mn-lt"/>
                <a:ea typeface="+mn-ea"/>
                <a:cs typeface="+mn-cs"/>
              </a:rPr>
              <a:t>ABSTRACT:</a:t>
            </a:r>
          </a:p>
          <a:p>
            <a:r>
              <a:rPr lang="nl-NL" sz="1200" kern="1200" dirty="0">
                <a:solidFill>
                  <a:schemeClr val="tx1"/>
                </a:solidFill>
                <a:effectLst/>
                <a:latin typeface="+mn-lt"/>
                <a:ea typeface="+mn-ea"/>
                <a:cs typeface="+mn-cs"/>
              </a:rPr>
              <a:t>During the past 3 years, a cross sector group of public bodies has worked to establish support from a public council of directors (SKATE) and political anchoring for a national information governance programme, based on “Once only” and EU-initiatives such as ISA.</a:t>
            </a:r>
            <a:endParaRPr lang="nb-NO"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Difi is leading the development of a framework to support identified actions, but there are many initiatives that need to correlate – and it all depends on an understanding of what value information holds strategically. One is to establish common grounds between data and documents as these are rooted in two (or more) different environments.  Another is to both understand the intricacy and communicate this correctly to our leaders so initiatives get supported.</a:t>
            </a:r>
            <a:endParaRPr lang="nb-NO"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What did we learn? What do we see as challenges in the coming years?</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2D7A6601-E81C-436D-92C8-22C47255A640}" type="slidenum">
              <a:rPr lang="nb-NO" smtClean="0"/>
              <a:t>2</a:t>
            </a:fld>
            <a:endParaRPr lang="nb-NO"/>
          </a:p>
        </p:txBody>
      </p:sp>
    </p:spTree>
    <p:extLst>
      <p:ext uri="{BB962C8B-B14F-4D97-AF65-F5344CB8AC3E}">
        <p14:creationId xmlns:p14="http://schemas.microsoft.com/office/powerpoint/2010/main" val="2377182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This is </a:t>
            </a:r>
            <a:r>
              <a:rPr lang="nb-NO" dirty="0" err="1"/>
              <a:t>difficult</a:t>
            </a:r>
            <a:r>
              <a:rPr lang="nb-NO" dirty="0"/>
              <a:t> </a:t>
            </a:r>
            <a:r>
              <a:rPr lang="nb-NO" dirty="0" err="1"/>
              <a:t>because</a:t>
            </a:r>
            <a:r>
              <a:rPr lang="nb-NO" dirty="0"/>
              <a:t> </a:t>
            </a:r>
            <a:r>
              <a:rPr lang="nb-NO" dirty="0" err="1"/>
              <a:t>we</a:t>
            </a:r>
            <a:r>
              <a:rPr lang="nb-NO" dirty="0"/>
              <a:t> </a:t>
            </a:r>
            <a:r>
              <a:rPr lang="nb-NO" dirty="0" err="1"/>
              <a:t>are</a:t>
            </a:r>
            <a:r>
              <a:rPr lang="nb-NO" dirty="0"/>
              <a:t> </a:t>
            </a:r>
            <a:r>
              <a:rPr lang="nb-NO" dirty="0" err="1"/>
              <a:t>talking</a:t>
            </a:r>
            <a:r>
              <a:rPr lang="nb-NO" dirty="0"/>
              <a:t> </a:t>
            </a:r>
            <a:r>
              <a:rPr lang="nb-NO" dirty="0" err="1"/>
              <a:t>about</a:t>
            </a:r>
            <a:r>
              <a:rPr lang="nb-NO" dirty="0"/>
              <a:t> </a:t>
            </a:r>
            <a:r>
              <a:rPr lang="nb-NO" dirty="0" err="1"/>
              <a:t>tradition</a:t>
            </a:r>
            <a:r>
              <a:rPr lang="nb-NO" dirty="0"/>
              <a:t>, </a:t>
            </a:r>
            <a:r>
              <a:rPr lang="nb-NO" dirty="0" err="1"/>
              <a:t>world</a:t>
            </a:r>
            <a:r>
              <a:rPr lang="nb-NO" baseline="0" dirty="0"/>
              <a:t> </a:t>
            </a:r>
            <a:r>
              <a:rPr lang="nb-NO" baseline="0" dirty="0" err="1"/>
              <a:t>views</a:t>
            </a:r>
            <a:r>
              <a:rPr lang="nb-NO" baseline="0" dirty="0"/>
              <a:t>, different goals, standards, </a:t>
            </a:r>
            <a:r>
              <a:rPr lang="nb-NO" baseline="0" dirty="0" err="1"/>
              <a:t>methods</a:t>
            </a:r>
            <a:r>
              <a:rPr lang="nb-NO" baseline="0" dirty="0"/>
              <a:t>, </a:t>
            </a:r>
            <a:r>
              <a:rPr lang="nb-NO" baseline="0" dirty="0" err="1"/>
              <a:t>language</a:t>
            </a:r>
            <a:r>
              <a:rPr lang="nb-NO" baseline="0" dirty="0"/>
              <a:t>.</a:t>
            </a:r>
          </a:p>
          <a:p>
            <a:endParaRPr lang="nb-NO" baseline="0" dirty="0"/>
          </a:p>
          <a:p>
            <a:r>
              <a:rPr lang="nb-NO" baseline="0" dirty="0" err="1"/>
              <a:t>But</a:t>
            </a:r>
            <a:r>
              <a:rPr lang="nb-NO" baseline="0" dirty="0"/>
              <a:t> </a:t>
            </a:r>
            <a:r>
              <a:rPr lang="nb-NO" baseline="0" dirty="0" err="1"/>
              <a:t>we</a:t>
            </a:r>
            <a:r>
              <a:rPr lang="nb-NO" baseline="0" dirty="0"/>
              <a:t> </a:t>
            </a:r>
            <a:r>
              <a:rPr lang="nb-NO" baseline="0" dirty="0" err="1"/>
              <a:t>are</a:t>
            </a:r>
            <a:r>
              <a:rPr lang="nb-NO" baseline="0" dirty="0"/>
              <a:t> all </a:t>
            </a:r>
            <a:r>
              <a:rPr lang="nb-NO" baseline="0" dirty="0" err="1"/>
              <a:t>talking</a:t>
            </a:r>
            <a:r>
              <a:rPr lang="nb-NO" baseline="0" dirty="0"/>
              <a:t> </a:t>
            </a:r>
            <a:r>
              <a:rPr lang="nb-NO" baseline="0" dirty="0" err="1"/>
              <a:t>about</a:t>
            </a:r>
            <a:r>
              <a:rPr lang="nb-NO" baseline="0" dirty="0"/>
              <a:t> </a:t>
            </a:r>
            <a:r>
              <a:rPr lang="nb-NO" baseline="0" dirty="0" err="1"/>
              <a:t>one</a:t>
            </a:r>
            <a:r>
              <a:rPr lang="nb-NO" baseline="0" dirty="0"/>
              <a:t> </a:t>
            </a:r>
            <a:r>
              <a:rPr lang="nb-NO" baseline="0" dirty="0" err="1"/>
              <a:t>thing</a:t>
            </a:r>
            <a:r>
              <a:rPr lang="nb-NO" baseline="0" dirty="0"/>
              <a:t>.. Information. And all </a:t>
            </a:r>
            <a:r>
              <a:rPr lang="nb-NO" baseline="0" dirty="0" err="1"/>
              <a:t>these</a:t>
            </a:r>
            <a:r>
              <a:rPr lang="nb-NO" baseline="0" dirty="0"/>
              <a:t> </a:t>
            </a:r>
            <a:r>
              <a:rPr lang="nb-NO" baseline="0" dirty="0" err="1"/>
              <a:t>things</a:t>
            </a:r>
            <a:r>
              <a:rPr lang="nb-NO" baseline="0" dirty="0"/>
              <a:t> </a:t>
            </a:r>
            <a:r>
              <a:rPr lang="nb-NO" baseline="0" dirty="0" err="1"/>
              <a:t>would</a:t>
            </a:r>
            <a:r>
              <a:rPr lang="nb-NO" baseline="0" dirty="0"/>
              <a:t> not have </a:t>
            </a:r>
            <a:r>
              <a:rPr lang="nb-NO" baseline="0" dirty="0" err="1"/>
              <a:t>been</a:t>
            </a:r>
            <a:r>
              <a:rPr lang="nb-NO" baseline="0" dirty="0"/>
              <a:t> </a:t>
            </a:r>
            <a:r>
              <a:rPr lang="nb-NO" baseline="0" dirty="0" err="1"/>
              <a:t>pushed</a:t>
            </a:r>
            <a:r>
              <a:rPr lang="nb-NO" baseline="0" dirty="0"/>
              <a:t> so hard </a:t>
            </a:r>
            <a:r>
              <a:rPr lang="nb-NO" baseline="0" dirty="0" err="1"/>
              <a:t>if</a:t>
            </a:r>
            <a:r>
              <a:rPr lang="nb-NO" baseline="0" dirty="0"/>
              <a:t> </a:t>
            </a:r>
            <a:r>
              <a:rPr lang="nb-NO" baseline="0" dirty="0" err="1"/>
              <a:t>they</a:t>
            </a:r>
            <a:r>
              <a:rPr lang="nb-NO" baseline="0" dirty="0"/>
              <a:t> </a:t>
            </a:r>
            <a:r>
              <a:rPr lang="nb-NO" baseline="0" dirty="0" err="1"/>
              <a:t>had</a:t>
            </a:r>
            <a:r>
              <a:rPr lang="nb-NO" baseline="0" dirty="0"/>
              <a:t> not </a:t>
            </a:r>
            <a:r>
              <a:rPr lang="nb-NO" baseline="0" dirty="0" err="1"/>
              <a:t>had</a:t>
            </a:r>
            <a:r>
              <a:rPr lang="nb-NO" baseline="0" dirty="0"/>
              <a:t> a </a:t>
            </a:r>
            <a:r>
              <a:rPr lang="nb-NO" baseline="0" dirty="0" err="1"/>
              <a:t>strategic</a:t>
            </a:r>
            <a:r>
              <a:rPr lang="nb-NO" baseline="0" dirty="0"/>
              <a:t> </a:t>
            </a:r>
            <a:r>
              <a:rPr lang="nb-NO" baseline="0" dirty="0" err="1"/>
              <a:t>value</a:t>
            </a:r>
            <a:r>
              <a:rPr lang="nb-NO" baseline="0" dirty="0"/>
              <a:t>.</a:t>
            </a:r>
          </a:p>
          <a:p>
            <a:endParaRPr lang="nb-NO" dirty="0"/>
          </a:p>
          <a:p>
            <a:endParaRPr lang="nb-NO" dirty="0"/>
          </a:p>
          <a:p>
            <a:r>
              <a:rPr lang="nb-NO" dirty="0"/>
              <a:t>Source: Administration </a:t>
            </a:r>
            <a:r>
              <a:rPr lang="nb-NO" dirty="0" err="1"/>
              <a:t>act</a:t>
            </a:r>
            <a:r>
              <a:rPr lang="nb-NO" dirty="0"/>
              <a:t> (</a:t>
            </a:r>
            <a:r>
              <a:rPr lang="nb-NO" dirty="0" err="1"/>
              <a:t>fovaltningslov</a:t>
            </a:r>
            <a:r>
              <a:rPr lang="nb-NO" dirty="0"/>
              <a:t>)</a:t>
            </a:r>
          </a:p>
          <a:p>
            <a:r>
              <a:rPr lang="nb-NO" dirty="0"/>
              <a:t>I </a:t>
            </a:r>
            <a:r>
              <a:rPr lang="nb-NO" dirty="0" err="1"/>
              <a:t>prefer</a:t>
            </a:r>
            <a:r>
              <a:rPr lang="nb-NO" dirty="0"/>
              <a:t> </a:t>
            </a:r>
            <a:r>
              <a:rPr lang="nb-NO" dirty="0" err="1"/>
              <a:t>this</a:t>
            </a:r>
            <a:r>
              <a:rPr lang="nb-NO" dirty="0"/>
              <a:t> </a:t>
            </a:r>
            <a:r>
              <a:rPr lang="nb-NO" dirty="0" err="1"/>
              <a:t>definition</a:t>
            </a:r>
            <a:r>
              <a:rPr lang="nb-NO" dirty="0"/>
              <a:t> </a:t>
            </a:r>
            <a:r>
              <a:rPr lang="nb-NO" dirty="0" err="1"/>
              <a:t>since</a:t>
            </a:r>
            <a:r>
              <a:rPr lang="nb-NO" dirty="0"/>
              <a:t> it </a:t>
            </a:r>
            <a:r>
              <a:rPr lang="nb-NO" dirty="0" err="1"/>
              <a:t>restores</a:t>
            </a:r>
            <a:r>
              <a:rPr lang="nb-NO" dirty="0"/>
              <a:t> </a:t>
            </a:r>
            <a:r>
              <a:rPr lang="nb-NO" dirty="0" err="1"/>
              <a:t>almost</a:t>
            </a:r>
            <a:r>
              <a:rPr lang="nb-NO" dirty="0"/>
              <a:t> </a:t>
            </a:r>
            <a:r>
              <a:rPr lang="nb-NO" dirty="0" err="1"/>
              <a:t>the</a:t>
            </a:r>
            <a:r>
              <a:rPr lang="nb-NO" dirty="0"/>
              <a:t> </a:t>
            </a:r>
            <a:r>
              <a:rPr lang="nb-NO" dirty="0" err="1"/>
              <a:t>faith</a:t>
            </a:r>
            <a:r>
              <a:rPr lang="nb-NO" dirty="0"/>
              <a:t> in a </a:t>
            </a:r>
            <a:r>
              <a:rPr lang="nb-NO" dirty="0" err="1"/>
              <a:t>document</a:t>
            </a:r>
            <a:r>
              <a:rPr lang="nb-NO" dirty="0"/>
              <a:t> as </a:t>
            </a:r>
            <a:r>
              <a:rPr lang="nb-NO" dirty="0" err="1"/>
              <a:t>something</a:t>
            </a:r>
            <a:r>
              <a:rPr lang="nb-NO" dirty="0"/>
              <a:t> </a:t>
            </a:r>
            <a:r>
              <a:rPr lang="nb-NO" dirty="0" err="1"/>
              <a:t>of</a:t>
            </a:r>
            <a:r>
              <a:rPr lang="nb-NO" dirty="0"/>
              <a:t> </a:t>
            </a:r>
            <a:r>
              <a:rPr lang="nb-NO" dirty="0" err="1"/>
              <a:t>value</a:t>
            </a:r>
            <a:r>
              <a:rPr lang="nb-NO" dirty="0"/>
              <a:t> – still </a:t>
            </a:r>
            <a:r>
              <a:rPr lang="nb-NO" dirty="0" err="1"/>
              <a:t>today</a:t>
            </a:r>
            <a:r>
              <a:rPr lang="nb-NO" baseline="0" dirty="0"/>
              <a:t> – and a form </a:t>
            </a:r>
            <a:r>
              <a:rPr lang="nb-NO" baseline="0" dirty="0" err="1"/>
              <a:t>that</a:t>
            </a:r>
            <a:r>
              <a:rPr lang="nb-NO" baseline="0" dirty="0"/>
              <a:t> is </a:t>
            </a:r>
            <a:r>
              <a:rPr lang="nb-NO" baseline="0" dirty="0" err="1"/>
              <a:t>adapted</a:t>
            </a:r>
            <a:r>
              <a:rPr lang="nb-NO" baseline="0" dirty="0"/>
              <a:t> </a:t>
            </a:r>
            <a:r>
              <a:rPr lang="nb-NO" baseline="0" dirty="0" err="1"/>
              <a:t>our</a:t>
            </a:r>
            <a:r>
              <a:rPr lang="nb-NO" baseline="0" dirty="0"/>
              <a:t> digital </a:t>
            </a:r>
            <a:r>
              <a:rPr lang="nb-NO" baseline="0" dirty="0" err="1"/>
              <a:t>world</a:t>
            </a:r>
            <a:r>
              <a:rPr lang="nb-NO" baseline="0" dirty="0"/>
              <a:t>. </a:t>
            </a:r>
          </a:p>
          <a:p>
            <a:endParaRPr lang="nb-NO" dirty="0"/>
          </a:p>
          <a:p>
            <a:r>
              <a:rPr lang="nb-NO" dirty="0"/>
              <a:t>Data has </a:t>
            </a:r>
            <a:r>
              <a:rPr lang="nb-NO" dirty="0" err="1"/>
              <a:t>induced</a:t>
            </a:r>
            <a:r>
              <a:rPr lang="nb-NO" dirty="0"/>
              <a:t> </a:t>
            </a:r>
            <a:r>
              <a:rPr lang="nb-NO" dirty="0" err="1"/>
              <a:t>companies</a:t>
            </a:r>
            <a:r>
              <a:rPr lang="nb-NO" dirty="0"/>
              <a:t> </a:t>
            </a:r>
            <a:r>
              <a:rPr lang="nb-NO" dirty="0" err="1"/>
              <a:t>that</a:t>
            </a:r>
            <a:r>
              <a:rPr lang="nb-NO" dirty="0"/>
              <a:t> </a:t>
            </a:r>
            <a:r>
              <a:rPr lang="nb-NO" dirty="0" err="1"/>
              <a:t>harvest</a:t>
            </a:r>
            <a:r>
              <a:rPr lang="nb-NO" dirty="0"/>
              <a:t> vast</a:t>
            </a:r>
            <a:r>
              <a:rPr lang="nb-NO" baseline="0" dirty="0"/>
              <a:t> </a:t>
            </a:r>
            <a:r>
              <a:rPr lang="nb-NO" baseline="0" dirty="0" err="1"/>
              <a:t>amounts</a:t>
            </a:r>
            <a:r>
              <a:rPr lang="nb-NO" baseline="0" dirty="0"/>
              <a:t> </a:t>
            </a:r>
            <a:r>
              <a:rPr lang="nb-NO" baseline="0" dirty="0" err="1"/>
              <a:t>of</a:t>
            </a:r>
            <a:r>
              <a:rPr lang="nb-NO" baseline="0" dirty="0"/>
              <a:t> data and do data </a:t>
            </a:r>
            <a:r>
              <a:rPr lang="nb-NO" baseline="0" dirty="0" err="1"/>
              <a:t>mining</a:t>
            </a:r>
            <a:endParaRPr lang="nb-NO" baseline="0" dirty="0"/>
          </a:p>
          <a:p>
            <a:pPr lvl="0"/>
            <a:endParaRPr lang="nb-NO" sz="1100" dirty="0"/>
          </a:p>
          <a:p>
            <a:pPr lvl="0"/>
            <a:r>
              <a:rPr lang="nb-NO" sz="1200" dirty="0"/>
              <a:t>Data = </a:t>
            </a:r>
            <a:r>
              <a:rPr lang="nb-NO" sz="1200" dirty="0" err="1"/>
              <a:t>physical</a:t>
            </a:r>
            <a:r>
              <a:rPr lang="nb-NO" sz="1200" dirty="0"/>
              <a:t> </a:t>
            </a:r>
            <a:r>
              <a:rPr lang="nb-NO" sz="1200" dirty="0" err="1"/>
              <a:t>foundation</a:t>
            </a:r>
            <a:r>
              <a:rPr lang="nb-NO" sz="1200" dirty="0"/>
              <a:t> to </a:t>
            </a:r>
            <a:r>
              <a:rPr lang="nb-NO" sz="1200" dirty="0" err="1"/>
              <a:t>provide</a:t>
            </a:r>
            <a:r>
              <a:rPr lang="nb-NO" sz="1200" dirty="0"/>
              <a:t> </a:t>
            </a:r>
            <a:r>
              <a:rPr lang="nb-NO" sz="1200" dirty="0" err="1"/>
              <a:t>people</a:t>
            </a:r>
            <a:r>
              <a:rPr lang="nb-NO" sz="1200" dirty="0"/>
              <a:t> </a:t>
            </a:r>
            <a:r>
              <a:rPr lang="nb-NO" sz="1200" dirty="0" err="1"/>
              <a:t>with</a:t>
            </a:r>
            <a:r>
              <a:rPr lang="nb-NO" sz="1200" dirty="0"/>
              <a:t> </a:t>
            </a:r>
            <a:r>
              <a:rPr lang="nb-NO" sz="1200" dirty="0" err="1"/>
              <a:t>information</a:t>
            </a:r>
            <a:r>
              <a:rPr lang="nb-NO" sz="1200" dirty="0"/>
              <a:t> (Kilde: </a:t>
            </a:r>
            <a:r>
              <a:rPr lang="nb-NO" sz="1200" dirty="0">
                <a:hlinkClick r:id="rId3"/>
              </a:rPr>
              <a:t>Wikipedia</a:t>
            </a:r>
            <a:r>
              <a:rPr lang="nb-NO" sz="1200" dirty="0"/>
              <a:t>)</a:t>
            </a:r>
          </a:p>
          <a:p>
            <a:pPr lvl="0"/>
            <a:r>
              <a:rPr lang="nb-NO" sz="1200" dirty="0"/>
              <a:t>Informasjon = data + </a:t>
            </a:r>
            <a:r>
              <a:rPr lang="nb-NO" sz="1200" dirty="0" err="1"/>
              <a:t>meaning</a:t>
            </a:r>
            <a:r>
              <a:rPr lang="nb-NO" sz="1200" dirty="0"/>
              <a:t> (Kilde: </a:t>
            </a:r>
            <a:r>
              <a:rPr lang="nb-NO" sz="1200" dirty="0">
                <a:hlinkClick r:id="rId4"/>
              </a:rPr>
              <a:t>Wikipedia</a:t>
            </a:r>
            <a:r>
              <a:rPr lang="nb-NO" sz="1200" dirty="0"/>
              <a:t>)</a:t>
            </a:r>
          </a:p>
          <a:p>
            <a:pPr lvl="0"/>
            <a:r>
              <a:rPr lang="nb-NO" sz="1200" b="1" i="0" dirty="0"/>
              <a:t>Data</a:t>
            </a:r>
            <a:r>
              <a:rPr lang="nb-NO" sz="1200" b="0" i="0" dirty="0"/>
              <a:t>  is a </a:t>
            </a:r>
            <a:r>
              <a:rPr lang="nb-NO" sz="1200" b="0" i="0" dirty="0" err="1">
                <a:hlinkClick r:id="rId5" tooltip="Set (mathematics)"/>
              </a:rPr>
              <a:t>set</a:t>
            </a:r>
            <a:r>
              <a:rPr lang="nb-NO" sz="1200" b="0" i="0" dirty="0"/>
              <a:t> </a:t>
            </a:r>
            <a:r>
              <a:rPr lang="nb-NO" sz="1200" b="0" i="0" dirty="0" err="1"/>
              <a:t>of</a:t>
            </a:r>
            <a:r>
              <a:rPr lang="nb-NO" sz="1200" b="0" i="0" dirty="0"/>
              <a:t> </a:t>
            </a:r>
            <a:r>
              <a:rPr lang="nb-NO" sz="1200" b="0" i="0" dirty="0" err="1">
                <a:hlinkClick r:id="rId6" tooltip="Value (computer science)"/>
              </a:rPr>
              <a:t>values</a:t>
            </a:r>
            <a:r>
              <a:rPr lang="nb-NO" sz="1200" b="0" i="0" dirty="0"/>
              <a:t> </a:t>
            </a:r>
            <a:r>
              <a:rPr lang="nb-NO" sz="1200" b="0" i="0" dirty="0" err="1"/>
              <a:t>of</a:t>
            </a:r>
            <a:r>
              <a:rPr lang="nb-NO" sz="1200" b="0" i="0" dirty="0"/>
              <a:t> </a:t>
            </a:r>
            <a:r>
              <a:rPr lang="nb-NO" sz="1200" b="0" i="0" dirty="0" err="1">
                <a:hlinkClick r:id="rId7" tooltip="Qualitative data"/>
              </a:rPr>
              <a:t>qualitative</a:t>
            </a:r>
            <a:r>
              <a:rPr lang="nb-NO" sz="1200" b="0" i="0" dirty="0" err="1"/>
              <a:t>or</a:t>
            </a:r>
            <a:r>
              <a:rPr lang="nb-NO" sz="1200" b="0" i="0" dirty="0"/>
              <a:t> </a:t>
            </a:r>
            <a:r>
              <a:rPr lang="nb-NO" sz="1200" b="0" i="0" dirty="0" err="1">
                <a:hlinkClick r:id="rId8" tooltip="Quantitative data"/>
              </a:rPr>
              <a:t>quantitative</a:t>
            </a:r>
            <a:r>
              <a:rPr lang="nb-NO" sz="1200" b="0" i="0" dirty="0"/>
              <a:t> variables</a:t>
            </a:r>
            <a:endParaRPr lang="nb-NO" sz="1200" dirty="0"/>
          </a:p>
          <a:p>
            <a:endParaRPr lang="nb-NO" baseline="0" dirty="0"/>
          </a:p>
          <a:p>
            <a:r>
              <a:rPr lang="nb-NO" baseline="0" dirty="0"/>
              <a:t>Content management and </a:t>
            </a:r>
            <a:r>
              <a:rPr lang="nb-NO" baseline="0" dirty="0" err="1"/>
              <a:t>records</a:t>
            </a:r>
            <a:r>
              <a:rPr lang="nb-NO" baseline="0" dirty="0"/>
              <a:t> management </a:t>
            </a:r>
          </a:p>
          <a:p>
            <a:pPr lvl="0"/>
            <a:endParaRPr lang="nb-NO" dirty="0"/>
          </a:p>
          <a:p>
            <a:pPr lvl="0"/>
            <a:r>
              <a:rPr lang="nb-NO" dirty="0"/>
              <a:t>Dokument = a </a:t>
            </a:r>
            <a:r>
              <a:rPr lang="nb-NO" dirty="0" err="1"/>
              <a:t>logically</a:t>
            </a:r>
            <a:r>
              <a:rPr lang="nb-NO" dirty="0"/>
              <a:t> </a:t>
            </a:r>
            <a:r>
              <a:rPr lang="nb-NO" dirty="0" err="1"/>
              <a:t>limited</a:t>
            </a:r>
            <a:r>
              <a:rPr lang="nb-NO" dirty="0"/>
              <a:t> </a:t>
            </a:r>
            <a:r>
              <a:rPr lang="nb-NO" dirty="0" err="1"/>
              <a:t>collection</a:t>
            </a:r>
            <a:r>
              <a:rPr lang="nb-NO" dirty="0"/>
              <a:t> </a:t>
            </a:r>
            <a:r>
              <a:rPr lang="nb-NO" dirty="0" err="1"/>
              <a:t>of</a:t>
            </a:r>
            <a:r>
              <a:rPr lang="nb-NO" dirty="0"/>
              <a:t> </a:t>
            </a:r>
            <a:r>
              <a:rPr lang="nb-NO" dirty="0" err="1"/>
              <a:t>information</a:t>
            </a:r>
            <a:r>
              <a:rPr lang="nb-NO" dirty="0"/>
              <a:t> </a:t>
            </a:r>
            <a:r>
              <a:rPr lang="nb-NO" dirty="0" err="1"/>
              <a:t>which</a:t>
            </a:r>
            <a:r>
              <a:rPr lang="nb-NO" dirty="0"/>
              <a:t> is </a:t>
            </a:r>
            <a:r>
              <a:rPr lang="nb-NO" dirty="0" err="1"/>
              <a:t>stored</a:t>
            </a:r>
            <a:r>
              <a:rPr lang="nb-NO" dirty="0"/>
              <a:t> in a medium for </a:t>
            </a:r>
            <a:r>
              <a:rPr lang="nb-NO" dirty="0" err="1"/>
              <a:t>reading</a:t>
            </a:r>
            <a:r>
              <a:rPr lang="nb-NO" dirty="0"/>
              <a:t>, </a:t>
            </a:r>
            <a:r>
              <a:rPr lang="nb-NO" dirty="0" err="1"/>
              <a:t>listening</a:t>
            </a:r>
            <a:r>
              <a:rPr lang="nb-NO" dirty="0"/>
              <a:t>, </a:t>
            </a:r>
            <a:r>
              <a:rPr lang="nb-NO" dirty="0" err="1"/>
              <a:t>performing</a:t>
            </a:r>
            <a:r>
              <a:rPr lang="nb-NO" dirty="0"/>
              <a:t>, </a:t>
            </a:r>
            <a:r>
              <a:rPr lang="nb-NO" dirty="0" err="1"/>
              <a:t>transferring</a:t>
            </a:r>
            <a:r>
              <a:rPr lang="nb-NO" dirty="0"/>
              <a:t> or </a:t>
            </a:r>
            <a:r>
              <a:rPr lang="nb-NO" dirty="0" err="1"/>
              <a:t>similiar</a:t>
            </a:r>
            <a:r>
              <a:rPr lang="nb-NO" dirty="0"/>
              <a:t> at a later time</a:t>
            </a:r>
          </a:p>
          <a:p>
            <a:pPr lvl="0"/>
            <a:r>
              <a:rPr lang="nb-NO" dirty="0"/>
              <a:t>(Kilde: </a:t>
            </a:r>
            <a:r>
              <a:rPr lang="nb-NO" dirty="0">
                <a:hlinkClick r:id="rId9"/>
              </a:rPr>
              <a:t>Forvaltningslovens definisjoner §2f</a:t>
            </a:r>
            <a:r>
              <a:rPr lang="nb-NO" dirty="0"/>
              <a:t>)</a:t>
            </a:r>
          </a:p>
          <a:p>
            <a:endParaRPr lang="nb-NO" baseline="0" dirty="0"/>
          </a:p>
          <a:p>
            <a:endParaRPr lang="nb-NO" baseline="0" dirty="0"/>
          </a:p>
          <a:p>
            <a:r>
              <a:rPr lang="nb-NO" baseline="0" dirty="0"/>
              <a:t>Citizens </a:t>
            </a:r>
            <a:r>
              <a:rPr lang="nb-NO" baseline="0" dirty="0" err="1"/>
              <a:t>involvement</a:t>
            </a:r>
            <a:r>
              <a:rPr lang="nb-NO" baseline="0" dirty="0"/>
              <a:t> is </a:t>
            </a:r>
            <a:r>
              <a:rPr lang="nb-NO" baseline="0" dirty="0" err="1"/>
              <a:t>spreading</a:t>
            </a:r>
            <a:r>
              <a:rPr lang="nb-NO" baseline="0" dirty="0"/>
              <a:t> </a:t>
            </a:r>
            <a:r>
              <a:rPr lang="nb-NO" baseline="0" dirty="0" err="1"/>
              <a:t>because</a:t>
            </a:r>
            <a:r>
              <a:rPr lang="nb-NO" baseline="0" dirty="0"/>
              <a:t> </a:t>
            </a:r>
            <a:endParaRPr lang="nb-NO" dirty="0"/>
          </a:p>
          <a:p>
            <a:endParaRPr lang="nb-NO" dirty="0"/>
          </a:p>
          <a:p>
            <a:endParaRPr lang="nb-NO" dirty="0"/>
          </a:p>
          <a:p>
            <a:endParaRPr lang="nb-NO" dirty="0"/>
          </a:p>
        </p:txBody>
      </p:sp>
      <p:sp>
        <p:nvSpPr>
          <p:cNvPr id="4" name="Plassholder for lysbildenummer 3"/>
          <p:cNvSpPr>
            <a:spLocks noGrp="1"/>
          </p:cNvSpPr>
          <p:nvPr>
            <p:ph type="sldNum" sz="quarter" idx="10"/>
          </p:nvPr>
        </p:nvSpPr>
        <p:spPr/>
        <p:txBody>
          <a:bodyPr/>
          <a:lstStyle/>
          <a:p>
            <a:fld id="{2D7A6601-E81C-436D-92C8-22C47255A640}" type="slidenum">
              <a:rPr lang="nb-NO" smtClean="0"/>
              <a:t>3</a:t>
            </a:fld>
            <a:endParaRPr lang="nb-NO"/>
          </a:p>
        </p:txBody>
      </p:sp>
    </p:spTree>
    <p:extLst>
      <p:ext uri="{BB962C8B-B14F-4D97-AF65-F5344CB8AC3E}">
        <p14:creationId xmlns:p14="http://schemas.microsoft.com/office/powerpoint/2010/main" val="2755138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We</a:t>
            </a:r>
            <a:r>
              <a:rPr lang="nb-NO" dirty="0"/>
              <a:t> </a:t>
            </a:r>
            <a:r>
              <a:rPr lang="nb-NO" dirty="0" err="1"/>
              <a:t>are</a:t>
            </a:r>
            <a:r>
              <a:rPr lang="nb-NO" baseline="0" dirty="0"/>
              <a:t> </a:t>
            </a:r>
            <a:r>
              <a:rPr lang="nb-NO" baseline="0" dirty="0" err="1"/>
              <a:t>of</a:t>
            </a:r>
            <a:r>
              <a:rPr lang="nb-NO" baseline="0" dirty="0"/>
              <a:t> </a:t>
            </a:r>
            <a:r>
              <a:rPr lang="nb-NO" baseline="0" dirty="0" err="1"/>
              <a:t>course</a:t>
            </a:r>
            <a:r>
              <a:rPr lang="nb-NO" baseline="0" dirty="0"/>
              <a:t> under </a:t>
            </a:r>
            <a:r>
              <a:rPr lang="nb-NO" baseline="0" dirty="0" err="1"/>
              <a:t>influence</a:t>
            </a:r>
            <a:r>
              <a:rPr lang="nb-NO" baseline="0" dirty="0"/>
              <a:t> from </a:t>
            </a:r>
            <a:r>
              <a:rPr lang="nb-NO" baseline="0" dirty="0" err="1"/>
              <a:t>other</a:t>
            </a:r>
            <a:r>
              <a:rPr lang="nb-NO" baseline="0" dirty="0"/>
              <a:t> </a:t>
            </a:r>
            <a:r>
              <a:rPr lang="nb-NO" baseline="0" dirty="0" err="1"/>
              <a:t>countries</a:t>
            </a:r>
            <a:r>
              <a:rPr lang="nb-NO" baseline="0" dirty="0"/>
              <a:t> and </a:t>
            </a:r>
            <a:r>
              <a:rPr lang="nb-NO" baseline="0" dirty="0" err="1"/>
              <a:t>we</a:t>
            </a:r>
            <a:r>
              <a:rPr lang="nb-NO" baseline="0" dirty="0"/>
              <a:t> </a:t>
            </a:r>
            <a:r>
              <a:rPr lang="nb-NO" baseline="0" dirty="0" err="1"/>
              <a:t>would</a:t>
            </a:r>
            <a:r>
              <a:rPr lang="nb-NO" baseline="0" dirty="0"/>
              <a:t> like to </a:t>
            </a:r>
            <a:r>
              <a:rPr lang="nb-NO" baseline="0" dirty="0" err="1"/>
              <a:t>follow</a:t>
            </a:r>
            <a:r>
              <a:rPr lang="nb-NO" baseline="0" dirty="0"/>
              <a:t> up and </a:t>
            </a:r>
            <a:r>
              <a:rPr lang="nb-NO" baseline="0" dirty="0" err="1"/>
              <a:t>become</a:t>
            </a:r>
            <a:r>
              <a:rPr lang="nb-NO" baseline="0" dirty="0"/>
              <a:t> digital, </a:t>
            </a:r>
            <a:r>
              <a:rPr lang="nb-NO" baseline="0" dirty="0" err="1"/>
              <a:t>open</a:t>
            </a:r>
            <a:r>
              <a:rPr lang="nb-NO" baseline="0" dirty="0"/>
              <a:t> and cross-border by </a:t>
            </a:r>
            <a:r>
              <a:rPr lang="nb-NO" baseline="0" dirty="0" err="1"/>
              <a:t>default</a:t>
            </a:r>
            <a:r>
              <a:rPr lang="nb-NO" baseline="0" dirty="0"/>
              <a:t>.</a:t>
            </a:r>
          </a:p>
          <a:p>
            <a:endParaRPr lang="nb-NO" baseline="0" dirty="0"/>
          </a:p>
          <a:p>
            <a:r>
              <a:rPr lang="nb-NO" baseline="0" dirty="0"/>
              <a:t>The </a:t>
            </a:r>
            <a:r>
              <a:rPr lang="nb-NO" baseline="0" dirty="0" err="1"/>
              <a:t>once-only</a:t>
            </a:r>
            <a:r>
              <a:rPr lang="nb-NO" baseline="0" dirty="0"/>
              <a:t> </a:t>
            </a:r>
            <a:r>
              <a:rPr lang="nb-NO" baseline="0" dirty="0" err="1"/>
              <a:t>principle</a:t>
            </a:r>
            <a:r>
              <a:rPr lang="nb-NO" baseline="0" dirty="0"/>
              <a:t> is </a:t>
            </a:r>
            <a:r>
              <a:rPr lang="nb-NO" baseline="0" dirty="0" err="1"/>
              <a:t>within</a:t>
            </a:r>
            <a:r>
              <a:rPr lang="nb-NO" baseline="0" dirty="0"/>
              <a:t> </a:t>
            </a:r>
            <a:r>
              <a:rPr lang="nb-NO" baseline="0" dirty="0" err="1"/>
              <a:t>the</a:t>
            </a:r>
            <a:r>
              <a:rPr lang="nb-NO" baseline="0" dirty="0"/>
              <a:t> </a:t>
            </a:r>
            <a:r>
              <a:rPr lang="nb-NO" baseline="0" dirty="0" err="1"/>
              <a:t>public</a:t>
            </a:r>
            <a:r>
              <a:rPr lang="nb-NO" baseline="0" dirty="0"/>
              <a:t> </a:t>
            </a:r>
            <a:r>
              <a:rPr lang="nb-NO" baseline="0" dirty="0" err="1"/>
              <a:t>sector</a:t>
            </a:r>
            <a:r>
              <a:rPr lang="nb-NO" baseline="0" dirty="0"/>
              <a:t> an </a:t>
            </a:r>
            <a:r>
              <a:rPr lang="nb-NO" baseline="0" dirty="0" err="1"/>
              <a:t>aim</a:t>
            </a:r>
            <a:r>
              <a:rPr lang="nb-NO" baseline="0" dirty="0"/>
              <a:t> at providing </a:t>
            </a:r>
            <a:r>
              <a:rPr lang="nb-NO" baseline="0" dirty="0" err="1"/>
              <a:t>better</a:t>
            </a:r>
            <a:r>
              <a:rPr lang="nb-NO" baseline="0" dirty="0"/>
              <a:t> service to </a:t>
            </a:r>
            <a:r>
              <a:rPr lang="nb-NO" baseline="0" dirty="0" err="1"/>
              <a:t>people</a:t>
            </a:r>
            <a:r>
              <a:rPr lang="nb-NO" baseline="0" dirty="0"/>
              <a:t>, </a:t>
            </a:r>
            <a:r>
              <a:rPr lang="nb-NO" baseline="0" dirty="0" err="1"/>
              <a:t>but</a:t>
            </a:r>
            <a:r>
              <a:rPr lang="nb-NO" baseline="0" dirty="0"/>
              <a:t> it </a:t>
            </a:r>
            <a:r>
              <a:rPr lang="nb-NO" baseline="0" dirty="0" err="1"/>
              <a:t>also</a:t>
            </a:r>
            <a:r>
              <a:rPr lang="nb-NO" baseline="0" dirty="0"/>
              <a:t> </a:t>
            </a:r>
            <a:r>
              <a:rPr lang="nb-NO" baseline="0" dirty="0" err="1"/>
              <a:t>implies</a:t>
            </a:r>
            <a:r>
              <a:rPr lang="nb-NO" baseline="0" dirty="0"/>
              <a:t> </a:t>
            </a:r>
            <a:r>
              <a:rPr lang="nb-NO" baseline="0" dirty="0" err="1"/>
              <a:t>that</a:t>
            </a:r>
            <a:r>
              <a:rPr lang="nb-NO" baseline="0" dirty="0"/>
              <a:t> </a:t>
            </a:r>
            <a:r>
              <a:rPr lang="nb-NO" baseline="0" dirty="0" err="1"/>
              <a:t>we</a:t>
            </a:r>
            <a:r>
              <a:rPr lang="nb-NO" baseline="0" dirty="0"/>
              <a:t> have to </a:t>
            </a:r>
            <a:r>
              <a:rPr lang="nb-NO" baseline="0" dirty="0" err="1"/>
              <a:t>know</a:t>
            </a:r>
            <a:r>
              <a:rPr lang="nb-NO" baseline="0" dirty="0"/>
              <a:t> </a:t>
            </a:r>
            <a:r>
              <a:rPr lang="nb-NO" baseline="0" dirty="0" err="1"/>
              <a:t>when</a:t>
            </a:r>
            <a:r>
              <a:rPr lang="nb-NO" baseline="0" dirty="0"/>
              <a:t> </a:t>
            </a:r>
            <a:r>
              <a:rPr lang="nb-NO" baseline="0" dirty="0" err="1"/>
              <a:t>someone</a:t>
            </a:r>
            <a:r>
              <a:rPr lang="nb-NO" baseline="0" dirty="0"/>
              <a:t> has </a:t>
            </a:r>
            <a:r>
              <a:rPr lang="nb-NO" baseline="0" dirty="0" err="1"/>
              <a:t>collected</a:t>
            </a:r>
            <a:r>
              <a:rPr lang="nb-NO" baseline="0" dirty="0"/>
              <a:t> or used </a:t>
            </a:r>
            <a:r>
              <a:rPr lang="nb-NO" baseline="0" dirty="0" err="1"/>
              <a:t>some</a:t>
            </a:r>
            <a:r>
              <a:rPr lang="nb-NO" baseline="0" dirty="0"/>
              <a:t> </a:t>
            </a:r>
            <a:r>
              <a:rPr lang="nb-NO" baseline="0" dirty="0" err="1"/>
              <a:t>information</a:t>
            </a:r>
            <a:r>
              <a:rPr lang="nb-NO" baseline="0" dirty="0"/>
              <a:t> </a:t>
            </a:r>
            <a:r>
              <a:rPr lang="nb-NO" baseline="0" dirty="0" err="1"/>
              <a:t>that</a:t>
            </a:r>
            <a:r>
              <a:rPr lang="nb-NO" baseline="0" dirty="0"/>
              <a:t> i </a:t>
            </a:r>
            <a:r>
              <a:rPr lang="nb-NO" baseline="0" dirty="0" err="1"/>
              <a:t>now</a:t>
            </a:r>
            <a:r>
              <a:rPr lang="nb-NO" baseline="0" dirty="0"/>
              <a:t> </a:t>
            </a:r>
            <a:r>
              <a:rPr lang="nb-NO" baseline="0" dirty="0" err="1"/>
              <a:t>might</a:t>
            </a:r>
            <a:r>
              <a:rPr lang="nb-NO" baseline="0" dirty="0"/>
              <a:t> </a:t>
            </a:r>
            <a:r>
              <a:rPr lang="nb-NO" baseline="0" dirty="0" err="1"/>
              <a:t>need</a:t>
            </a:r>
            <a:r>
              <a:rPr lang="nb-NO" baseline="0" dirty="0"/>
              <a:t> for my </a:t>
            </a:r>
            <a:r>
              <a:rPr lang="nb-NO" baseline="0" dirty="0" err="1"/>
              <a:t>proceedings</a:t>
            </a:r>
            <a:r>
              <a:rPr lang="nb-NO" baseline="0" dirty="0"/>
              <a:t> (saksbehandling) </a:t>
            </a:r>
            <a:r>
              <a:rPr lang="nb-NO" baseline="0" dirty="0" err="1"/>
              <a:t>on</a:t>
            </a:r>
            <a:r>
              <a:rPr lang="nb-NO" baseline="0" dirty="0"/>
              <a:t> a case. </a:t>
            </a:r>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2D7A6601-E81C-436D-92C8-22C47255A640}" type="slidenum">
              <a:rPr lang="nb-NO" smtClean="0"/>
              <a:t>4</a:t>
            </a:fld>
            <a:endParaRPr lang="nb-NO"/>
          </a:p>
        </p:txBody>
      </p:sp>
    </p:spTree>
    <p:extLst>
      <p:ext uri="{BB962C8B-B14F-4D97-AF65-F5344CB8AC3E}">
        <p14:creationId xmlns:p14="http://schemas.microsoft.com/office/powerpoint/2010/main" val="3582390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Main goals: </a:t>
            </a:r>
          </a:p>
          <a:p>
            <a:r>
              <a:rPr lang="nb-NO" dirty="0"/>
              <a:t>Value</a:t>
            </a:r>
            <a:r>
              <a:rPr lang="nb-NO" baseline="0" dirty="0"/>
              <a:t> </a:t>
            </a:r>
            <a:r>
              <a:rPr lang="nb-NO" baseline="0" dirty="0" err="1"/>
              <a:t>creation</a:t>
            </a:r>
            <a:r>
              <a:rPr lang="nb-NO" baseline="0" dirty="0"/>
              <a:t> and </a:t>
            </a:r>
            <a:r>
              <a:rPr lang="nb-NO" baseline="0" dirty="0" err="1"/>
              <a:t>participation</a:t>
            </a:r>
            <a:r>
              <a:rPr lang="nb-NO" baseline="0" dirty="0"/>
              <a:t> for all</a:t>
            </a:r>
          </a:p>
          <a:p>
            <a:r>
              <a:rPr lang="nb-NO" baseline="0" dirty="0"/>
              <a:t>User-</a:t>
            </a:r>
            <a:r>
              <a:rPr lang="nb-NO" baseline="0" dirty="0" err="1"/>
              <a:t>centric</a:t>
            </a:r>
            <a:r>
              <a:rPr lang="nb-NO" baseline="0" dirty="0"/>
              <a:t> and </a:t>
            </a:r>
            <a:r>
              <a:rPr lang="nb-NO" baseline="0" dirty="0" err="1"/>
              <a:t>efficient</a:t>
            </a:r>
            <a:r>
              <a:rPr lang="nb-NO" baseline="0" dirty="0"/>
              <a:t> </a:t>
            </a:r>
            <a:r>
              <a:rPr lang="nb-NO" baseline="0" dirty="0" err="1"/>
              <a:t>public</a:t>
            </a:r>
            <a:r>
              <a:rPr lang="nb-NO" baseline="0" dirty="0"/>
              <a:t> </a:t>
            </a:r>
            <a:r>
              <a:rPr lang="nb-NO" baseline="0" dirty="0" err="1"/>
              <a:t>sector</a:t>
            </a:r>
            <a:endParaRPr lang="nb-NO" baseline="0" dirty="0"/>
          </a:p>
          <a:p>
            <a:endParaRPr lang="nb-NO" baseline="0" dirty="0"/>
          </a:p>
          <a:p>
            <a:r>
              <a:rPr lang="nb-NO" baseline="0" dirty="0"/>
              <a:t> – </a:t>
            </a:r>
            <a:r>
              <a:rPr lang="nb-NO" baseline="0" dirty="0" err="1"/>
              <a:t>take</a:t>
            </a:r>
            <a:r>
              <a:rPr lang="nb-NO" baseline="0" dirty="0"/>
              <a:t> </a:t>
            </a:r>
            <a:r>
              <a:rPr lang="nb-NO" baseline="0" dirty="0" err="1"/>
              <a:t>away</a:t>
            </a:r>
            <a:r>
              <a:rPr lang="nb-NO" baseline="0" dirty="0"/>
              <a:t> for </a:t>
            </a:r>
            <a:r>
              <a:rPr lang="nb-NO" baseline="0" dirty="0" err="1"/>
              <a:t>next</a:t>
            </a:r>
            <a:r>
              <a:rPr lang="nb-NO" baseline="0" dirty="0"/>
              <a:t> slide: </a:t>
            </a:r>
          </a:p>
          <a:p>
            <a:r>
              <a:rPr lang="nb-NO" dirty="0"/>
              <a:t>My </a:t>
            </a:r>
            <a:r>
              <a:rPr lang="nb-NO" dirty="0" err="1"/>
              <a:t>main</a:t>
            </a:r>
            <a:r>
              <a:rPr lang="nb-NO" dirty="0"/>
              <a:t> </a:t>
            </a:r>
            <a:r>
              <a:rPr lang="nb-NO" dirty="0" err="1"/>
              <a:t>point</a:t>
            </a:r>
            <a:r>
              <a:rPr lang="nb-NO" dirty="0"/>
              <a:t> </a:t>
            </a:r>
            <a:r>
              <a:rPr lang="nb-NO" dirty="0" err="1"/>
              <a:t>here</a:t>
            </a:r>
            <a:r>
              <a:rPr lang="nb-NO" dirty="0"/>
              <a:t> is </a:t>
            </a:r>
            <a:r>
              <a:rPr lang="nb-NO" dirty="0" err="1"/>
              <a:t>that</a:t>
            </a:r>
            <a:r>
              <a:rPr lang="nb-NO" dirty="0"/>
              <a:t> </a:t>
            </a:r>
            <a:r>
              <a:rPr lang="nb-NO" dirty="0" err="1"/>
              <a:t>we</a:t>
            </a:r>
            <a:r>
              <a:rPr lang="nb-NO" dirty="0"/>
              <a:t> dont </a:t>
            </a:r>
            <a:r>
              <a:rPr lang="nb-NO" dirty="0" err="1"/>
              <a:t>usually</a:t>
            </a:r>
            <a:r>
              <a:rPr lang="nb-NO" baseline="0" dirty="0"/>
              <a:t> </a:t>
            </a:r>
            <a:r>
              <a:rPr lang="nb-NO" baseline="0" dirty="0" err="1"/>
              <a:t>set</a:t>
            </a:r>
            <a:r>
              <a:rPr lang="nb-NO" baseline="0" dirty="0"/>
              <a:t> </a:t>
            </a:r>
            <a:r>
              <a:rPr lang="nb-NO" baseline="0" dirty="0" err="1"/>
              <a:t>the</a:t>
            </a:r>
            <a:r>
              <a:rPr lang="nb-NO" baseline="0" dirty="0"/>
              <a:t> agenda – </a:t>
            </a:r>
            <a:r>
              <a:rPr lang="nb-NO" baseline="0" dirty="0" err="1"/>
              <a:t>we</a:t>
            </a:r>
            <a:r>
              <a:rPr lang="nb-NO" baseline="0" dirty="0"/>
              <a:t> </a:t>
            </a:r>
            <a:r>
              <a:rPr lang="nb-NO" baseline="0" dirty="0" err="1"/>
              <a:t>influence</a:t>
            </a:r>
            <a:r>
              <a:rPr lang="nb-NO" baseline="0" dirty="0"/>
              <a:t> and </a:t>
            </a:r>
            <a:r>
              <a:rPr lang="nb-NO" baseline="0" dirty="0" err="1"/>
              <a:t>adapt</a:t>
            </a:r>
            <a:r>
              <a:rPr lang="nb-NO" baseline="0" dirty="0"/>
              <a:t>.</a:t>
            </a:r>
            <a:endParaRPr lang="nb-NO" dirty="0"/>
          </a:p>
        </p:txBody>
      </p:sp>
      <p:sp>
        <p:nvSpPr>
          <p:cNvPr id="4" name="Plassholder for lysbildenummer 3"/>
          <p:cNvSpPr>
            <a:spLocks noGrp="1"/>
          </p:cNvSpPr>
          <p:nvPr>
            <p:ph type="sldNum" sz="quarter" idx="10"/>
          </p:nvPr>
        </p:nvSpPr>
        <p:spPr/>
        <p:txBody>
          <a:bodyPr/>
          <a:lstStyle/>
          <a:p>
            <a:fld id="{BB2D9F30-BE86-4E31-A4D2-52D65D10ADE3}" type="slidenum">
              <a:rPr lang="nb-NO" smtClean="0"/>
              <a:pPr/>
              <a:t>5</a:t>
            </a:fld>
            <a:endParaRPr lang="nb-NO"/>
          </a:p>
        </p:txBody>
      </p:sp>
    </p:spTree>
    <p:extLst>
      <p:ext uri="{BB962C8B-B14F-4D97-AF65-F5344CB8AC3E}">
        <p14:creationId xmlns:p14="http://schemas.microsoft.com/office/powerpoint/2010/main" val="4279603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We</a:t>
            </a:r>
            <a:r>
              <a:rPr lang="nb-NO" dirty="0"/>
              <a:t> </a:t>
            </a:r>
            <a:r>
              <a:rPr lang="nb-NO" dirty="0" err="1"/>
              <a:t>had</a:t>
            </a:r>
            <a:r>
              <a:rPr lang="nb-NO" dirty="0"/>
              <a:t> to </a:t>
            </a:r>
            <a:r>
              <a:rPr lang="nb-NO" dirty="0" err="1"/>
              <a:t>follow</a:t>
            </a:r>
            <a:r>
              <a:rPr lang="nb-NO" baseline="0" dirty="0"/>
              <a:t> </a:t>
            </a:r>
            <a:r>
              <a:rPr lang="nb-NO" baseline="0" dirty="0" err="1"/>
              <a:t>what</a:t>
            </a:r>
            <a:r>
              <a:rPr lang="nb-NO" baseline="0" dirty="0"/>
              <a:t> </a:t>
            </a:r>
            <a:r>
              <a:rPr lang="nb-NO" baseline="0" dirty="0" err="1"/>
              <a:t>we</a:t>
            </a:r>
            <a:r>
              <a:rPr lang="nb-NO" baseline="0" dirty="0"/>
              <a:t> </a:t>
            </a:r>
            <a:r>
              <a:rPr lang="nb-NO" baseline="0" dirty="0" err="1"/>
              <a:t>could</a:t>
            </a:r>
            <a:r>
              <a:rPr lang="nb-NO" baseline="0" dirty="0"/>
              <a:t> </a:t>
            </a:r>
            <a:r>
              <a:rPr lang="nb-NO" baseline="0" dirty="0" err="1"/>
              <a:t>find</a:t>
            </a:r>
            <a:r>
              <a:rPr lang="nb-NO" baseline="0" dirty="0"/>
              <a:t> </a:t>
            </a:r>
            <a:r>
              <a:rPr lang="nb-NO" baseline="0" dirty="0" err="1"/>
              <a:t>of</a:t>
            </a:r>
            <a:r>
              <a:rPr lang="nb-NO" baseline="0" dirty="0"/>
              <a:t> </a:t>
            </a:r>
            <a:r>
              <a:rPr lang="nb-NO" baseline="0" dirty="0" err="1"/>
              <a:t>standardised</a:t>
            </a:r>
            <a:r>
              <a:rPr lang="nb-NO" baseline="0" dirty="0"/>
              <a:t> material. This is </a:t>
            </a:r>
            <a:r>
              <a:rPr lang="nb-NO" baseline="0" dirty="0" err="1"/>
              <a:t>s</a:t>
            </a:r>
            <a:r>
              <a:rPr lang="nb-NO" dirty="0" err="1"/>
              <a:t>tandardised</a:t>
            </a:r>
            <a:r>
              <a:rPr lang="nb-NO" baseline="0" dirty="0"/>
              <a:t> in </a:t>
            </a:r>
            <a:r>
              <a:rPr lang="nb-NO" baseline="0" dirty="0" err="1"/>
              <a:t>the</a:t>
            </a:r>
            <a:r>
              <a:rPr lang="nb-NO" baseline="0" dirty="0"/>
              <a:t> EU. </a:t>
            </a:r>
            <a:r>
              <a:rPr lang="nb-NO" dirty="0" err="1"/>
              <a:t>We</a:t>
            </a:r>
            <a:r>
              <a:rPr lang="nb-NO" baseline="0" dirty="0"/>
              <a:t> </a:t>
            </a:r>
            <a:r>
              <a:rPr lang="nb-NO" baseline="0" dirty="0" err="1"/>
              <a:t>fasilitate</a:t>
            </a:r>
            <a:r>
              <a:rPr lang="nb-NO" baseline="0" dirty="0"/>
              <a:t> </a:t>
            </a:r>
            <a:r>
              <a:rPr lang="nb-NO" baseline="0" dirty="0" err="1"/>
              <a:t>the</a:t>
            </a:r>
            <a:r>
              <a:rPr lang="nb-NO" baseline="0" dirty="0"/>
              <a:t> </a:t>
            </a:r>
            <a:r>
              <a:rPr lang="nb-NO" baseline="0" dirty="0" err="1"/>
              <a:t>national</a:t>
            </a:r>
            <a:r>
              <a:rPr lang="nb-NO" baseline="0" dirty="0"/>
              <a:t> </a:t>
            </a:r>
            <a:r>
              <a:rPr lang="nb-NO" baseline="0" dirty="0" err="1"/>
              <a:t>architecture</a:t>
            </a:r>
            <a:r>
              <a:rPr lang="nb-NO" baseline="0" dirty="0"/>
              <a:t> </a:t>
            </a:r>
            <a:r>
              <a:rPr lang="nb-NO" baseline="0" dirty="0" err="1"/>
              <a:t>work</a:t>
            </a:r>
            <a:r>
              <a:rPr lang="nb-NO" baseline="0" dirty="0"/>
              <a:t> in Norway and have </a:t>
            </a:r>
            <a:r>
              <a:rPr lang="nb-NO" baseline="0" dirty="0" err="1"/>
              <a:t>invited</a:t>
            </a:r>
            <a:r>
              <a:rPr lang="nb-NO" baseline="0" dirty="0"/>
              <a:t> </a:t>
            </a:r>
            <a:r>
              <a:rPr lang="nb-NO" baseline="0" dirty="0" err="1"/>
              <a:t>the</a:t>
            </a:r>
            <a:r>
              <a:rPr lang="nb-NO" baseline="0" dirty="0"/>
              <a:t> </a:t>
            </a:r>
            <a:r>
              <a:rPr lang="nb-NO" baseline="0" dirty="0" err="1"/>
              <a:t>largest</a:t>
            </a:r>
            <a:r>
              <a:rPr lang="nb-NO" baseline="0" dirty="0"/>
              <a:t> units </a:t>
            </a:r>
            <a:r>
              <a:rPr lang="nb-NO" baseline="0" dirty="0" err="1"/>
              <a:t>of</a:t>
            </a:r>
            <a:r>
              <a:rPr lang="nb-NO" baseline="0" dirty="0"/>
              <a:t> </a:t>
            </a:r>
            <a:r>
              <a:rPr lang="nb-NO" baseline="0" dirty="0" err="1"/>
              <a:t>the</a:t>
            </a:r>
            <a:r>
              <a:rPr lang="nb-NO" baseline="0" dirty="0"/>
              <a:t> </a:t>
            </a:r>
            <a:r>
              <a:rPr lang="nb-NO" baseline="0" dirty="0" err="1"/>
              <a:t>public</a:t>
            </a:r>
            <a:r>
              <a:rPr lang="nb-NO" baseline="0" dirty="0"/>
              <a:t> </a:t>
            </a:r>
            <a:r>
              <a:rPr lang="nb-NO" baseline="0" dirty="0" err="1"/>
              <a:t>sector</a:t>
            </a:r>
            <a:r>
              <a:rPr lang="nb-NO" baseline="0" dirty="0"/>
              <a:t> in a joint </a:t>
            </a:r>
            <a:r>
              <a:rPr lang="nb-NO" baseline="0" dirty="0" err="1"/>
              <a:t>effort</a:t>
            </a:r>
            <a:r>
              <a:rPr lang="nb-NO" baseline="0" dirty="0"/>
              <a:t> to </a:t>
            </a:r>
            <a:r>
              <a:rPr lang="nb-NO" baseline="0" dirty="0" err="1"/>
              <a:t>research</a:t>
            </a:r>
            <a:r>
              <a:rPr lang="nb-NO" baseline="0" dirty="0"/>
              <a:t> </a:t>
            </a:r>
            <a:r>
              <a:rPr lang="nb-NO" baseline="0" dirty="0" err="1"/>
              <a:t>how</a:t>
            </a:r>
            <a:r>
              <a:rPr lang="nb-NO" baseline="0" dirty="0"/>
              <a:t> </a:t>
            </a:r>
            <a:r>
              <a:rPr lang="nb-NO" baseline="0" dirty="0" err="1"/>
              <a:t>norway</a:t>
            </a:r>
            <a:r>
              <a:rPr lang="nb-NO" baseline="0" dirty="0"/>
              <a:t> </a:t>
            </a:r>
            <a:r>
              <a:rPr lang="nb-NO" baseline="0" dirty="0" err="1"/>
              <a:t>can</a:t>
            </a:r>
            <a:r>
              <a:rPr lang="nb-NO" baseline="0" dirty="0"/>
              <a:t> </a:t>
            </a:r>
            <a:r>
              <a:rPr lang="nb-NO" baseline="0" dirty="0" err="1"/>
              <a:t>appliy</a:t>
            </a:r>
            <a:r>
              <a:rPr lang="nb-NO" baseline="0" dirty="0"/>
              <a:t> </a:t>
            </a:r>
            <a:r>
              <a:rPr lang="nb-NO" baseline="0" dirty="0" err="1"/>
              <a:t>this</a:t>
            </a:r>
            <a:r>
              <a:rPr lang="nb-NO" baseline="0" dirty="0"/>
              <a:t> EU </a:t>
            </a:r>
            <a:r>
              <a:rPr lang="nb-NO" baseline="0" dirty="0" err="1"/>
              <a:t>framework</a:t>
            </a:r>
            <a:r>
              <a:rPr lang="nb-NO" baseline="0" dirty="0"/>
              <a:t>. </a:t>
            </a:r>
            <a:endParaRPr lang="nb-NO" dirty="0"/>
          </a:p>
          <a:p>
            <a:endParaRPr lang="nb-NO" dirty="0"/>
          </a:p>
          <a:p>
            <a:r>
              <a:rPr lang="nb-NO" dirty="0"/>
              <a:t>Det jobbes med en felles referansearkitektur</a:t>
            </a:r>
            <a:r>
              <a:rPr lang="nb-NO" baseline="0" dirty="0"/>
              <a:t> for samhandling i EU, dette vil vi følge opp.</a:t>
            </a:r>
          </a:p>
          <a:p>
            <a:endParaRPr lang="nb-NO" baseline="0" dirty="0"/>
          </a:p>
          <a:p>
            <a:r>
              <a:rPr lang="nb-NO" baseline="0" dirty="0"/>
              <a:t>EIRA – referansearkitektur -  en god sjekkliste for å sikre samhandling</a:t>
            </a:r>
          </a:p>
          <a:p>
            <a:r>
              <a:rPr lang="nb-NO" baseline="0" dirty="0" err="1"/>
              <a:t>IECart</a:t>
            </a:r>
            <a:r>
              <a:rPr lang="nb-NO" baseline="0" dirty="0"/>
              <a:t> er en tjenestekatalog </a:t>
            </a:r>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BB2D9F30-BE86-4E31-A4D2-52D65D10ADE3}" type="slidenum">
              <a:rPr lang="nb-NO" smtClean="0"/>
              <a:pPr/>
              <a:t>6</a:t>
            </a:fld>
            <a:endParaRPr lang="nb-NO"/>
          </a:p>
        </p:txBody>
      </p:sp>
    </p:spTree>
    <p:extLst>
      <p:ext uri="{BB962C8B-B14F-4D97-AF65-F5344CB8AC3E}">
        <p14:creationId xmlns:p14="http://schemas.microsoft.com/office/powerpoint/2010/main" val="3093723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t>The</a:t>
            </a:r>
            <a:r>
              <a:rPr lang="nb-NO" baseline="0" dirty="0"/>
              <a:t> h</a:t>
            </a:r>
            <a:r>
              <a:rPr lang="nb-NO" dirty="0"/>
              <a:t>uman race has </a:t>
            </a:r>
            <a:r>
              <a:rPr lang="nb-NO" dirty="0" err="1"/>
              <a:t>alwasy</a:t>
            </a:r>
            <a:r>
              <a:rPr lang="nb-NO" dirty="0"/>
              <a:t> </a:t>
            </a:r>
            <a:r>
              <a:rPr lang="nb-NO" dirty="0" err="1"/>
              <a:t>been</a:t>
            </a:r>
            <a:r>
              <a:rPr lang="nb-NO" dirty="0"/>
              <a:t> </a:t>
            </a:r>
            <a:r>
              <a:rPr lang="nb-NO" dirty="0" err="1"/>
              <a:t>making</a:t>
            </a:r>
            <a:r>
              <a:rPr lang="nb-NO" baseline="0" dirty="0"/>
              <a:t> </a:t>
            </a:r>
            <a:r>
              <a:rPr lang="nb-NO" baseline="0" dirty="0" err="1"/>
              <a:t>themselves</a:t>
            </a:r>
            <a:r>
              <a:rPr lang="nb-NO" baseline="0" dirty="0"/>
              <a:t> </a:t>
            </a:r>
            <a:r>
              <a:rPr lang="nb-NO" baseline="0" dirty="0" err="1"/>
              <a:t>busy</a:t>
            </a:r>
            <a:r>
              <a:rPr lang="nb-NO" baseline="0" dirty="0"/>
              <a:t> </a:t>
            </a:r>
            <a:r>
              <a:rPr lang="nb-NO" baseline="0" dirty="0" err="1"/>
              <a:t>with</a:t>
            </a:r>
            <a:r>
              <a:rPr lang="nb-NO" baseline="0" dirty="0"/>
              <a:t> </a:t>
            </a:r>
            <a:r>
              <a:rPr lang="nb-NO" baseline="0" dirty="0" err="1"/>
              <a:t>interpreation</a:t>
            </a:r>
            <a:r>
              <a:rPr lang="nb-NO" baseline="0" dirty="0"/>
              <a:t> and </a:t>
            </a:r>
            <a:r>
              <a:rPr lang="nb-NO" baseline="0" dirty="0" err="1"/>
              <a:t>making</a:t>
            </a:r>
            <a:r>
              <a:rPr lang="nb-NO" baseline="0" dirty="0"/>
              <a:t> </a:t>
            </a:r>
            <a:r>
              <a:rPr lang="nb-NO" baseline="0" dirty="0" err="1"/>
              <a:t>meaning</a:t>
            </a:r>
            <a:r>
              <a:rPr lang="nb-NO" baseline="0" dirty="0"/>
              <a:t> and </a:t>
            </a:r>
            <a:r>
              <a:rPr lang="nb-NO" baseline="0" dirty="0" err="1"/>
              <a:t>sense</a:t>
            </a:r>
            <a:r>
              <a:rPr lang="nb-NO" baseline="0" dirty="0"/>
              <a:t> </a:t>
            </a:r>
            <a:r>
              <a:rPr lang="nb-NO" baseline="0" dirty="0" err="1"/>
              <a:t>out</a:t>
            </a:r>
            <a:r>
              <a:rPr lang="nb-NO" baseline="0" dirty="0"/>
              <a:t> </a:t>
            </a:r>
            <a:r>
              <a:rPr lang="nb-NO" baseline="0" dirty="0" err="1"/>
              <a:t>of</a:t>
            </a:r>
            <a:r>
              <a:rPr lang="nb-NO" baseline="0" dirty="0"/>
              <a:t> </a:t>
            </a:r>
            <a:r>
              <a:rPr lang="nb-NO" baseline="0" dirty="0" err="1"/>
              <a:t>everything</a:t>
            </a:r>
            <a:r>
              <a:rPr lang="nb-NO" baseline="0" dirty="0"/>
              <a:t>. It is </a:t>
            </a:r>
            <a:r>
              <a:rPr lang="nb-NO" baseline="0" dirty="0" err="1"/>
              <a:t>our</a:t>
            </a:r>
            <a:r>
              <a:rPr lang="nb-NO" baseline="0" dirty="0"/>
              <a:t> </a:t>
            </a:r>
            <a:r>
              <a:rPr lang="nb-NO" baseline="0" dirty="0" err="1"/>
              <a:t>main</a:t>
            </a:r>
            <a:r>
              <a:rPr lang="nb-NO" baseline="0" dirty="0"/>
              <a:t> driver. </a:t>
            </a:r>
          </a:p>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a:t>Challenge </a:t>
            </a:r>
            <a:r>
              <a:rPr lang="nb-NO" baseline="0" dirty="0" err="1"/>
              <a:t>of</a:t>
            </a:r>
            <a:r>
              <a:rPr lang="nb-NO" baseline="0" dirty="0"/>
              <a:t> </a:t>
            </a:r>
            <a:r>
              <a:rPr lang="nb-NO" baseline="0" dirty="0" err="1"/>
              <a:t>understanding</a:t>
            </a:r>
            <a:r>
              <a:rPr lang="nb-NO" baseline="0" dirty="0"/>
              <a:t> </a:t>
            </a:r>
            <a:r>
              <a:rPr lang="nb-NO" baseline="0" dirty="0" err="1"/>
              <a:t>eachother</a:t>
            </a:r>
            <a:r>
              <a:rPr lang="nb-NO" baseline="0" dirty="0"/>
              <a:t> - https://www.ethnologue.com/ </a:t>
            </a:r>
            <a:r>
              <a:rPr lang="nb-NO" sz="1200" b="0" i="0" kern="1200" dirty="0">
                <a:solidFill>
                  <a:schemeClr val="tx1"/>
                </a:solidFill>
                <a:effectLst/>
                <a:latin typeface="+mn-lt"/>
                <a:ea typeface="+mn-ea"/>
                <a:cs typeface="+mn-cs"/>
              </a:rPr>
              <a:t>7,097 </a:t>
            </a:r>
            <a:r>
              <a:rPr lang="nb-NO" sz="1200" b="0" i="0" kern="1200" dirty="0" err="1">
                <a:solidFill>
                  <a:schemeClr val="tx1"/>
                </a:solidFill>
                <a:effectLst/>
                <a:latin typeface="+mn-lt"/>
                <a:ea typeface="+mn-ea"/>
                <a:cs typeface="+mn-cs"/>
              </a:rPr>
              <a:t>known</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living</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languages</a:t>
            </a:r>
            <a:endParaRPr lang="nb-NO"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b="0" i="0" kern="1200" baseline="0" dirty="0">
                <a:solidFill>
                  <a:schemeClr val="tx1"/>
                </a:solidFill>
                <a:effectLst/>
                <a:latin typeface="+mn-lt"/>
                <a:ea typeface="+mn-ea"/>
                <a:cs typeface="+mn-cs"/>
              </a:rPr>
              <a:t>Do </a:t>
            </a:r>
            <a:r>
              <a:rPr lang="nb-NO" sz="1200" b="0" i="0" kern="1200" baseline="0" dirty="0" err="1">
                <a:solidFill>
                  <a:schemeClr val="tx1"/>
                </a:solidFill>
                <a:effectLst/>
                <a:latin typeface="+mn-lt"/>
                <a:ea typeface="+mn-ea"/>
                <a:cs typeface="+mn-cs"/>
              </a:rPr>
              <a:t>you</a:t>
            </a:r>
            <a:r>
              <a:rPr lang="nb-NO" sz="1200" b="0" i="0" kern="1200" baseline="0" dirty="0">
                <a:solidFill>
                  <a:schemeClr val="tx1"/>
                </a:solidFill>
                <a:effectLst/>
                <a:latin typeface="+mn-lt"/>
                <a:ea typeface="+mn-ea"/>
                <a:cs typeface="+mn-cs"/>
              </a:rPr>
              <a:t> </a:t>
            </a:r>
            <a:r>
              <a:rPr lang="nb-NO" sz="1200" b="0" i="0" kern="1200" baseline="0" dirty="0" err="1">
                <a:solidFill>
                  <a:schemeClr val="tx1"/>
                </a:solidFill>
                <a:effectLst/>
                <a:latin typeface="+mn-lt"/>
                <a:ea typeface="+mn-ea"/>
                <a:cs typeface="+mn-cs"/>
              </a:rPr>
              <a:t>see</a:t>
            </a:r>
            <a:r>
              <a:rPr lang="nb-NO" sz="1200" b="0" i="0" kern="1200" baseline="0" dirty="0">
                <a:solidFill>
                  <a:schemeClr val="tx1"/>
                </a:solidFill>
                <a:effectLst/>
                <a:latin typeface="+mn-lt"/>
                <a:ea typeface="+mn-ea"/>
                <a:cs typeface="+mn-cs"/>
              </a:rPr>
              <a:t> </a:t>
            </a:r>
            <a:r>
              <a:rPr lang="nb-NO" sz="1200" b="0" i="0" kern="1200" baseline="0" dirty="0" err="1">
                <a:solidFill>
                  <a:schemeClr val="tx1"/>
                </a:solidFill>
                <a:effectLst/>
                <a:latin typeface="+mn-lt"/>
                <a:ea typeface="+mn-ea"/>
                <a:cs typeface="+mn-cs"/>
              </a:rPr>
              <a:t>the</a:t>
            </a:r>
            <a:r>
              <a:rPr lang="nb-NO" sz="1200" b="0" i="0" kern="1200" baseline="0" dirty="0">
                <a:solidFill>
                  <a:schemeClr val="tx1"/>
                </a:solidFill>
                <a:effectLst/>
                <a:latin typeface="+mn-lt"/>
                <a:ea typeface="+mn-ea"/>
                <a:cs typeface="+mn-cs"/>
              </a:rPr>
              <a:t> problem? I am not </a:t>
            </a:r>
            <a:r>
              <a:rPr lang="nb-NO" sz="1200" b="0" i="0" kern="1200" baseline="0" dirty="0" err="1">
                <a:solidFill>
                  <a:schemeClr val="tx1"/>
                </a:solidFill>
                <a:effectLst/>
                <a:latin typeface="+mn-lt"/>
                <a:ea typeface="+mn-ea"/>
                <a:cs typeface="+mn-cs"/>
              </a:rPr>
              <a:t>here</a:t>
            </a:r>
            <a:r>
              <a:rPr lang="nb-NO" sz="1200" b="0" i="0" kern="1200" baseline="0" dirty="0">
                <a:solidFill>
                  <a:schemeClr val="tx1"/>
                </a:solidFill>
                <a:effectLst/>
                <a:latin typeface="+mn-lt"/>
                <a:ea typeface="+mn-ea"/>
                <a:cs typeface="+mn-cs"/>
              </a:rPr>
              <a:t> to </a:t>
            </a:r>
            <a:r>
              <a:rPr lang="nb-NO" sz="1200" b="0" i="0" kern="1200" baseline="0" dirty="0" err="1">
                <a:solidFill>
                  <a:schemeClr val="tx1"/>
                </a:solidFill>
                <a:effectLst/>
                <a:latin typeface="+mn-lt"/>
                <a:ea typeface="+mn-ea"/>
                <a:cs typeface="+mn-cs"/>
              </a:rPr>
              <a:t>demotivate</a:t>
            </a:r>
            <a:r>
              <a:rPr lang="nb-NO" sz="1200" b="0" i="0" kern="1200" baseline="0" dirty="0">
                <a:solidFill>
                  <a:schemeClr val="tx1"/>
                </a:solidFill>
                <a:effectLst/>
                <a:latin typeface="+mn-lt"/>
                <a:ea typeface="+mn-ea"/>
                <a:cs typeface="+mn-cs"/>
              </a:rPr>
              <a:t> </a:t>
            </a:r>
            <a:r>
              <a:rPr lang="nb-NO" sz="1200" b="0" i="0" kern="1200" baseline="0" dirty="0" err="1">
                <a:solidFill>
                  <a:schemeClr val="tx1"/>
                </a:solidFill>
                <a:effectLst/>
                <a:latin typeface="+mn-lt"/>
                <a:ea typeface="+mn-ea"/>
                <a:cs typeface="+mn-cs"/>
              </a:rPr>
              <a:t>you</a:t>
            </a:r>
            <a:r>
              <a:rPr lang="nb-NO" sz="1200" b="0" i="0" kern="1200" baseline="0" dirty="0">
                <a:solidFill>
                  <a:schemeClr val="tx1"/>
                </a:solidFill>
                <a:effectLst/>
                <a:latin typeface="+mn-lt"/>
                <a:ea typeface="+mn-ea"/>
                <a:cs typeface="+mn-cs"/>
              </a:rPr>
              <a:t> – let </a:t>
            </a:r>
            <a:r>
              <a:rPr lang="nb-NO" sz="1200" b="0" i="0" kern="1200" baseline="0" dirty="0" err="1">
                <a:solidFill>
                  <a:schemeClr val="tx1"/>
                </a:solidFill>
                <a:effectLst/>
                <a:latin typeface="+mn-lt"/>
                <a:ea typeface="+mn-ea"/>
                <a:cs typeface="+mn-cs"/>
              </a:rPr>
              <a:t>me</a:t>
            </a:r>
            <a:r>
              <a:rPr lang="nb-NO" sz="1200" b="0" i="0" kern="1200" baseline="0" dirty="0">
                <a:solidFill>
                  <a:schemeClr val="tx1"/>
                </a:solidFill>
                <a:effectLst/>
                <a:latin typeface="+mn-lt"/>
                <a:ea typeface="+mn-ea"/>
                <a:cs typeface="+mn-cs"/>
              </a:rPr>
              <a:t> tell </a:t>
            </a:r>
            <a:r>
              <a:rPr lang="nb-NO" sz="1200" b="0" i="0" kern="1200" baseline="0" dirty="0" err="1">
                <a:solidFill>
                  <a:schemeClr val="tx1"/>
                </a:solidFill>
                <a:effectLst/>
                <a:latin typeface="+mn-lt"/>
                <a:ea typeface="+mn-ea"/>
                <a:cs typeface="+mn-cs"/>
              </a:rPr>
              <a:t>you</a:t>
            </a:r>
            <a:r>
              <a:rPr lang="nb-NO" sz="1200" b="0" i="0" kern="1200" baseline="0" dirty="0">
                <a:solidFill>
                  <a:schemeClr val="tx1"/>
                </a:solidFill>
                <a:effectLst/>
                <a:latin typeface="+mn-lt"/>
                <a:ea typeface="+mn-ea"/>
                <a:cs typeface="+mn-cs"/>
              </a:rPr>
              <a:t> </a:t>
            </a:r>
            <a:r>
              <a:rPr lang="nb-NO" sz="1200" b="0" i="0" kern="1200" baseline="0" dirty="0" err="1">
                <a:solidFill>
                  <a:schemeClr val="tx1"/>
                </a:solidFill>
                <a:effectLst/>
                <a:latin typeface="+mn-lt"/>
                <a:ea typeface="+mn-ea"/>
                <a:cs typeface="+mn-cs"/>
              </a:rPr>
              <a:t>the</a:t>
            </a:r>
            <a:r>
              <a:rPr lang="nb-NO" sz="1200" b="0" i="0" kern="1200" baseline="0" dirty="0">
                <a:solidFill>
                  <a:schemeClr val="tx1"/>
                </a:solidFill>
                <a:effectLst/>
                <a:latin typeface="+mn-lt"/>
                <a:ea typeface="+mn-ea"/>
                <a:cs typeface="+mn-cs"/>
              </a:rPr>
              <a:t> story</a:t>
            </a:r>
            <a:endParaRPr lang="nb-NO"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b-NO" dirty="0"/>
              <a:t>The </a:t>
            </a:r>
            <a:r>
              <a:rPr lang="nb-NO" dirty="0" err="1"/>
              <a:t>beginning</a:t>
            </a:r>
            <a:r>
              <a:rPr lang="nb-NO" dirty="0"/>
              <a:t> – a </a:t>
            </a:r>
            <a:r>
              <a:rPr lang="nb-NO" dirty="0" err="1"/>
              <a:t>topic</a:t>
            </a:r>
            <a:r>
              <a:rPr lang="nb-NO" dirty="0"/>
              <a:t> </a:t>
            </a:r>
            <a:r>
              <a:rPr lang="nb-NO" dirty="0" err="1"/>
              <a:t>that</a:t>
            </a:r>
            <a:r>
              <a:rPr lang="nb-NO" dirty="0"/>
              <a:t> </a:t>
            </a:r>
            <a:r>
              <a:rPr lang="nb-NO" dirty="0" err="1"/>
              <a:t>started</a:t>
            </a:r>
            <a:r>
              <a:rPr lang="nb-NO" dirty="0"/>
              <a:t> </a:t>
            </a:r>
            <a:r>
              <a:rPr lang="nb-NO" dirty="0" err="1"/>
              <a:t>off</a:t>
            </a:r>
            <a:r>
              <a:rPr lang="nb-NO" dirty="0"/>
              <a:t> a </a:t>
            </a:r>
            <a:r>
              <a:rPr lang="nb-NO" dirty="0" err="1"/>
              <a:t>long</a:t>
            </a:r>
            <a:r>
              <a:rPr lang="nb-NO" dirty="0"/>
              <a:t> time </a:t>
            </a:r>
            <a:r>
              <a:rPr lang="nb-NO" dirty="0" err="1"/>
              <a:t>ago</a:t>
            </a:r>
            <a:r>
              <a:rPr lang="nb-NO" dirty="0"/>
              <a:t> – </a:t>
            </a:r>
            <a:r>
              <a:rPr lang="nb-NO" dirty="0" err="1"/>
              <a:t>with</a:t>
            </a:r>
            <a:r>
              <a:rPr lang="nb-NO" dirty="0"/>
              <a:t> </a:t>
            </a:r>
            <a:r>
              <a:rPr lang="nb-NO" dirty="0" err="1"/>
              <a:t>the</a:t>
            </a:r>
            <a:r>
              <a:rPr lang="nb-NO" baseline="0" dirty="0"/>
              <a:t> </a:t>
            </a:r>
            <a:r>
              <a:rPr lang="nb-NO" baseline="0" dirty="0" err="1"/>
              <a:t>birth</a:t>
            </a:r>
            <a:r>
              <a:rPr lang="nb-NO" baseline="0" dirty="0"/>
              <a:t> </a:t>
            </a:r>
            <a:r>
              <a:rPr lang="nb-NO" baseline="0" dirty="0" err="1"/>
              <a:t>of</a:t>
            </a:r>
            <a:r>
              <a:rPr lang="nb-NO" baseline="0" dirty="0"/>
              <a:t> </a:t>
            </a:r>
            <a:r>
              <a:rPr lang="nb-NO" baseline="0" dirty="0" err="1"/>
              <a:t>information</a:t>
            </a:r>
            <a:r>
              <a:rPr lang="nb-NO" baseline="0" dirty="0"/>
              <a:t> systems.</a:t>
            </a:r>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a:t>Focus </a:t>
            </a:r>
            <a:r>
              <a:rPr lang="nb-NO" baseline="0" dirty="0" err="1"/>
              <a:t>on</a:t>
            </a:r>
            <a:r>
              <a:rPr lang="nb-NO" baseline="0" dirty="0"/>
              <a:t> </a:t>
            </a:r>
            <a:r>
              <a:rPr lang="nb-NO" baseline="0" dirty="0" err="1"/>
              <a:t>integration</a:t>
            </a:r>
            <a:r>
              <a:rPr lang="nb-NO" baseline="0" dirty="0"/>
              <a:t> – </a:t>
            </a:r>
            <a:r>
              <a:rPr lang="nb-NO" baseline="0" dirty="0" err="1"/>
              <a:t>focus</a:t>
            </a:r>
            <a:r>
              <a:rPr lang="nb-NO" baseline="0" dirty="0"/>
              <a:t> </a:t>
            </a:r>
            <a:r>
              <a:rPr lang="nb-NO" baseline="0" dirty="0" err="1"/>
              <a:t>on</a:t>
            </a:r>
            <a:r>
              <a:rPr lang="nb-NO" baseline="0" dirty="0"/>
              <a:t> web - </a:t>
            </a:r>
            <a:r>
              <a:rPr lang="nb-NO" baseline="0" dirty="0" err="1"/>
              <a:t>focus</a:t>
            </a:r>
            <a:r>
              <a:rPr lang="nb-NO" baseline="0" dirty="0"/>
              <a:t> </a:t>
            </a:r>
            <a:r>
              <a:rPr lang="nb-NO" baseline="0" dirty="0" err="1"/>
              <a:t>on</a:t>
            </a:r>
            <a:r>
              <a:rPr lang="nb-NO" baseline="0" dirty="0"/>
              <a:t> metadata – </a:t>
            </a:r>
            <a:r>
              <a:rPr lang="nb-NO" baseline="0" dirty="0" err="1"/>
              <a:t>focus</a:t>
            </a:r>
            <a:r>
              <a:rPr lang="nb-NO" baseline="0" dirty="0"/>
              <a:t> </a:t>
            </a:r>
            <a:r>
              <a:rPr lang="nb-NO" baseline="0" dirty="0" err="1"/>
              <a:t>on</a:t>
            </a:r>
            <a:r>
              <a:rPr lang="nb-NO" baseline="0" dirty="0"/>
              <a:t> </a:t>
            </a:r>
            <a:r>
              <a:rPr lang="nb-NO" baseline="0" dirty="0" err="1"/>
              <a:t>semantics</a:t>
            </a:r>
            <a:r>
              <a:rPr lang="nb-NO" baseline="0" dirty="0"/>
              <a:t> - </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During the past 3 years, a cross sector group of public bodies has worked to establish support from a public council of directors (SKATE) and get political anchoring for a national information governance programme, based on “Once only” and EU-initiatives such as ISA.</a:t>
            </a:r>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r>
              <a:rPr lang="nb-NO" dirty="0"/>
              <a:t>HVOR MANGE SKATE VIRKSOMHETER/ HVOR MANGE ANDRE VIRKSOMHETER deltok i arbeidet?</a:t>
            </a:r>
          </a:p>
          <a:p>
            <a:endParaRPr lang="nb-NO" dirty="0"/>
          </a:p>
          <a:p>
            <a:endParaRPr lang="nb-NO" dirty="0"/>
          </a:p>
          <a:p>
            <a:r>
              <a:rPr lang="nb-NO" dirty="0"/>
              <a:t>Rapport</a:t>
            </a:r>
            <a:r>
              <a:rPr lang="nb-NO" baseline="0" dirty="0"/>
              <a:t> fra arbeidet med informasjonsforvaltning : </a:t>
            </a:r>
            <a:r>
              <a:rPr lang="nb-NO" sz="1200" b="0" i="0" u="none" strike="noStrike" kern="1200" baseline="0" dirty="0">
                <a:solidFill>
                  <a:schemeClr val="tx1"/>
                </a:solidFill>
                <a:latin typeface="+mn-lt"/>
                <a:ea typeface="+mn-ea"/>
                <a:cs typeface="+mn-cs"/>
              </a:rPr>
              <a:t>Fremdrift og leveranser i arbeidet har blitt samordnet med arbeidet for veikart for nasjonale felleskomponenter i regi av SKATE. </a:t>
            </a:r>
            <a:r>
              <a:rPr lang="nb-NO" sz="1200" b="0" i="0" u="none" strike="noStrike" kern="1200" baseline="0" dirty="0" err="1">
                <a:solidFill>
                  <a:schemeClr val="tx1"/>
                </a:solidFill>
                <a:latin typeface="+mn-lt"/>
                <a:ea typeface="+mn-ea"/>
                <a:cs typeface="+mn-cs"/>
              </a:rPr>
              <a:t>Hovedleveransene</a:t>
            </a:r>
            <a:r>
              <a:rPr lang="nb-NO" sz="1200" b="0" i="0" u="none" strike="noStrike" kern="1200" baseline="0" dirty="0">
                <a:solidFill>
                  <a:schemeClr val="tx1"/>
                </a:solidFill>
                <a:latin typeface="+mn-lt"/>
                <a:ea typeface="+mn-ea"/>
                <a:cs typeface="+mn-cs"/>
              </a:rPr>
              <a:t> inngår som en del av kunnskapsgrunnlaget for foranalysen på området informasjonsforvaltning og –utveksling som ble besluttet i SKATE 11. februar 2015. </a:t>
            </a:r>
          </a:p>
          <a:p>
            <a:endParaRPr lang="nb-NO" sz="1200" b="0" i="0" u="none" strike="noStrike" kern="1200" baseline="0" dirty="0">
              <a:solidFill>
                <a:schemeClr val="tx1"/>
              </a:solidFill>
              <a:latin typeface="+mn-lt"/>
              <a:ea typeface="+mn-ea"/>
              <a:cs typeface="+mn-cs"/>
            </a:endParaRPr>
          </a:p>
          <a:p>
            <a:r>
              <a:rPr lang="nb-NO" dirty="0"/>
              <a:t>https://www.brreg.no/wp-content/uploads/2015/12/Sluttrapport-utredning-informasjonsforvaltning-offentlig-sektor-v-1-0-2.pdf</a:t>
            </a:r>
          </a:p>
          <a:p>
            <a:endParaRPr lang="nb-NO" sz="1200" b="0" i="0" u="none" strike="noStrike" kern="1200" baseline="0" dirty="0">
              <a:solidFill>
                <a:schemeClr val="tx1"/>
              </a:solidFill>
              <a:latin typeface="+mn-lt"/>
              <a:ea typeface="+mn-ea"/>
              <a:cs typeface="+mn-cs"/>
            </a:endParaRPr>
          </a:p>
          <a:p>
            <a:r>
              <a:rPr lang="nb-NO" sz="1200" b="0" i="1" u="none" strike="noStrike" kern="1200" baseline="0" dirty="0">
                <a:solidFill>
                  <a:schemeClr val="tx1"/>
                </a:solidFill>
                <a:latin typeface="+mn-lt"/>
                <a:ea typeface="+mn-ea"/>
                <a:cs typeface="+mn-cs"/>
              </a:rPr>
              <a:t>Eierskap og ansvar </a:t>
            </a:r>
            <a:endParaRPr lang="nb-NO" sz="1200" b="0" i="0" u="none" strike="noStrike" kern="1200" baseline="0" dirty="0">
              <a:solidFill>
                <a:schemeClr val="tx1"/>
              </a:solidFill>
              <a:latin typeface="+mn-lt"/>
              <a:ea typeface="+mn-ea"/>
              <a:cs typeface="+mn-cs"/>
            </a:endParaRPr>
          </a:p>
          <a:p>
            <a:r>
              <a:rPr lang="nb-NO" sz="1200" b="0" i="0" u="none" strike="noStrike" kern="1200" baseline="0" dirty="0">
                <a:solidFill>
                  <a:schemeClr val="tx1"/>
                </a:solidFill>
                <a:latin typeface="+mn-lt"/>
                <a:ea typeface="+mn-ea"/>
                <a:cs typeface="+mn-cs"/>
              </a:rPr>
              <a:t>● </a:t>
            </a:r>
            <a:r>
              <a:rPr lang="nb-NO" sz="1200" b="0" i="1" u="none" strike="noStrike" kern="1200" baseline="0" dirty="0">
                <a:solidFill>
                  <a:schemeClr val="tx1"/>
                </a:solidFill>
                <a:latin typeface="+mn-lt"/>
                <a:ea typeface="+mn-ea"/>
                <a:cs typeface="+mn-cs"/>
              </a:rPr>
              <a:t>Koordinering og metode</a:t>
            </a:r>
            <a:r>
              <a:rPr lang="nb-NO" sz="1200" b="0" i="0" u="none" strike="noStrike" kern="1200" baseline="0" dirty="0">
                <a:solidFill>
                  <a:schemeClr val="tx1"/>
                </a:solidFill>
                <a:latin typeface="+mn-lt"/>
                <a:ea typeface="+mn-ea"/>
                <a:cs typeface="+mn-cs"/>
              </a:rPr>
              <a:t>r </a:t>
            </a:r>
          </a:p>
          <a:p>
            <a:r>
              <a:rPr lang="nb-NO" sz="1200" b="0" i="0" u="none" strike="noStrike" kern="1200" baseline="0" dirty="0">
                <a:solidFill>
                  <a:schemeClr val="tx1"/>
                </a:solidFill>
                <a:latin typeface="+mn-lt"/>
                <a:ea typeface="+mn-ea"/>
                <a:cs typeface="+mn-cs"/>
              </a:rPr>
              <a:t>● </a:t>
            </a:r>
            <a:r>
              <a:rPr lang="nb-NO" sz="1200" b="0" i="1" u="none" strike="noStrike" kern="1200" baseline="0" dirty="0">
                <a:solidFill>
                  <a:schemeClr val="tx1"/>
                </a:solidFill>
                <a:latin typeface="+mn-lt"/>
                <a:ea typeface="+mn-ea"/>
                <a:cs typeface="+mn-cs"/>
              </a:rPr>
              <a:t>Oversikt over data </a:t>
            </a:r>
            <a:endParaRPr lang="nb-NO" sz="1200" b="0" i="0" u="none" strike="noStrike" kern="1200" baseline="0" dirty="0">
              <a:solidFill>
                <a:schemeClr val="tx1"/>
              </a:solidFill>
              <a:latin typeface="+mn-lt"/>
              <a:ea typeface="+mn-ea"/>
              <a:cs typeface="+mn-cs"/>
            </a:endParaRPr>
          </a:p>
          <a:p>
            <a:r>
              <a:rPr lang="nb-NO" sz="1200" b="0" i="0" u="none" strike="noStrike" kern="1200" baseline="0" dirty="0">
                <a:solidFill>
                  <a:schemeClr val="tx1"/>
                </a:solidFill>
                <a:latin typeface="+mn-lt"/>
                <a:ea typeface="+mn-ea"/>
                <a:cs typeface="+mn-cs"/>
              </a:rPr>
              <a:t>● </a:t>
            </a:r>
            <a:r>
              <a:rPr lang="nb-NO" sz="1200" b="0" i="1" u="none" strike="noStrike" kern="1200" baseline="0" dirty="0">
                <a:solidFill>
                  <a:schemeClr val="tx1"/>
                </a:solidFill>
                <a:latin typeface="+mn-lt"/>
                <a:ea typeface="+mn-ea"/>
                <a:cs typeface="+mn-cs"/>
              </a:rPr>
              <a:t>Oversikt over tjenester </a:t>
            </a:r>
            <a:endParaRPr lang="nb-NO" sz="1200" b="0" i="0" u="none" strike="noStrike" kern="1200" baseline="0" dirty="0">
              <a:solidFill>
                <a:schemeClr val="tx1"/>
              </a:solidFill>
              <a:latin typeface="+mn-lt"/>
              <a:ea typeface="+mn-ea"/>
              <a:cs typeface="+mn-cs"/>
            </a:endParaRPr>
          </a:p>
          <a:p>
            <a:r>
              <a:rPr lang="nb-NO" sz="1200" b="0" i="0" u="none" strike="noStrike" kern="1200" baseline="0" dirty="0">
                <a:solidFill>
                  <a:schemeClr val="tx1"/>
                </a:solidFill>
                <a:latin typeface="+mn-lt"/>
                <a:ea typeface="+mn-ea"/>
                <a:cs typeface="+mn-cs"/>
              </a:rPr>
              <a:t>● </a:t>
            </a:r>
            <a:r>
              <a:rPr lang="nb-NO" sz="1200" b="0" i="1" u="none" strike="noStrike" kern="1200" baseline="0" dirty="0">
                <a:solidFill>
                  <a:schemeClr val="tx1"/>
                </a:solidFill>
                <a:latin typeface="+mn-lt"/>
                <a:ea typeface="+mn-ea"/>
                <a:cs typeface="+mn-cs"/>
              </a:rPr>
              <a:t>Begrepsrammeverk </a:t>
            </a:r>
            <a:endParaRPr lang="nb-NO" sz="1200" b="0" i="0" u="none" strike="noStrike" kern="1200" baseline="0" dirty="0">
              <a:solidFill>
                <a:schemeClr val="tx1"/>
              </a:solidFill>
              <a:latin typeface="+mn-lt"/>
              <a:ea typeface="+mn-ea"/>
              <a:cs typeface="+mn-cs"/>
            </a:endParaRPr>
          </a:p>
          <a:p>
            <a:r>
              <a:rPr lang="nb-NO" sz="1200" b="0" i="0" u="none" strike="noStrike" kern="1200" baseline="0" dirty="0">
                <a:solidFill>
                  <a:schemeClr val="tx1"/>
                </a:solidFill>
                <a:latin typeface="+mn-lt"/>
                <a:ea typeface="+mn-ea"/>
                <a:cs typeface="+mn-cs"/>
              </a:rPr>
              <a:t>● </a:t>
            </a:r>
            <a:r>
              <a:rPr lang="nb-NO" sz="1200" b="0" i="1" u="none" strike="noStrike" kern="1200" baseline="0" dirty="0">
                <a:solidFill>
                  <a:schemeClr val="tx1"/>
                </a:solidFill>
                <a:latin typeface="+mn-lt"/>
                <a:ea typeface="+mn-ea"/>
                <a:cs typeface="+mn-cs"/>
              </a:rPr>
              <a:t>Gjenbrukbare informasjonsmodeller </a:t>
            </a:r>
            <a:endParaRPr lang="nb-NO" sz="1200" b="0" i="0" u="none" strike="noStrike" kern="1200" baseline="0" dirty="0">
              <a:solidFill>
                <a:schemeClr val="tx1"/>
              </a:solidFill>
              <a:latin typeface="+mn-lt"/>
              <a:ea typeface="+mn-ea"/>
              <a:cs typeface="+mn-cs"/>
            </a:endParaRPr>
          </a:p>
          <a:p>
            <a:r>
              <a:rPr lang="nb-NO" sz="1200" b="0" i="0" u="none" strike="noStrike" kern="1200" baseline="0" dirty="0">
                <a:solidFill>
                  <a:schemeClr val="tx1"/>
                </a:solidFill>
                <a:latin typeface="+mn-lt"/>
                <a:ea typeface="+mn-ea"/>
                <a:cs typeface="+mn-cs"/>
              </a:rPr>
              <a:t>● </a:t>
            </a:r>
            <a:r>
              <a:rPr lang="nb-NO" sz="1200" b="0" i="1" u="none" strike="noStrike" kern="1200" baseline="0" dirty="0">
                <a:solidFill>
                  <a:schemeClr val="tx1"/>
                </a:solidFill>
                <a:latin typeface="+mn-lt"/>
                <a:ea typeface="+mn-ea"/>
                <a:cs typeface="+mn-cs"/>
              </a:rPr>
              <a:t>Informasjonsutveksling </a:t>
            </a:r>
            <a:endParaRPr lang="nb-NO" sz="1200" b="0" i="0" u="none" strike="noStrike" kern="1200" baseline="0" dirty="0">
              <a:solidFill>
                <a:schemeClr val="tx1"/>
              </a:solidFill>
              <a:latin typeface="+mn-lt"/>
              <a:ea typeface="+mn-ea"/>
              <a:cs typeface="+mn-cs"/>
            </a:endParaRPr>
          </a:p>
          <a:p>
            <a:r>
              <a:rPr lang="nb-NO" sz="1200" b="0" i="0" u="none" strike="noStrike" kern="1200" baseline="0" dirty="0">
                <a:solidFill>
                  <a:schemeClr val="tx1"/>
                </a:solidFill>
                <a:latin typeface="+mn-lt"/>
                <a:ea typeface="+mn-ea"/>
                <a:cs typeface="+mn-cs"/>
              </a:rPr>
              <a:t>● </a:t>
            </a:r>
            <a:r>
              <a:rPr lang="nb-NO" sz="1200" b="0" i="1" u="none" strike="noStrike" kern="1200" baseline="0" dirty="0">
                <a:solidFill>
                  <a:schemeClr val="tx1"/>
                </a:solidFill>
                <a:latin typeface="+mn-lt"/>
                <a:ea typeface="+mn-ea"/>
                <a:cs typeface="+mn-cs"/>
              </a:rPr>
              <a:t>Tjenestemodeller </a:t>
            </a:r>
            <a:endParaRPr lang="nb-NO" sz="1200" b="0" i="0" u="none" strike="noStrike" kern="1200" baseline="0" dirty="0">
              <a:solidFill>
                <a:schemeClr val="tx1"/>
              </a:solidFill>
              <a:latin typeface="+mn-lt"/>
              <a:ea typeface="+mn-ea"/>
              <a:cs typeface="+mn-cs"/>
            </a:endParaRPr>
          </a:p>
          <a:p>
            <a:r>
              <a:rPr lang="nb-NO" sz="1200" b="0" i="0" u="none" strike="noStrike" kern="1200" baseline="0" dirty="0">
                <a:solidFill>
                  <a:schemeClr val="tx1"/>
                </a:solidFill>
                <a:latin typeface="+mn-lt"/>
                <a:ea typeface="+mn-ea"/>
                <a:cs typeface="+mn-cs"/>
              </a:rPr>
              <a:t>● </a:t>
            </a:r>
            <a:r>
              <a:rPr lang="nb-NO" sz="1200" b="0" i="1" u="none" strike="noStrike" kern="1200" baseline="0" dirty="0">
                <a:solidFill>
                  <a:schemeClr val="tx1"/>
                </a:solidFill>
                <a:latin typeface="+mn-lt"/>
                <a:ea typeface="+mn-ea"/>
                <a:cs typeface="+mn-cs"/>
              </a:rPr>
              <a:t>Felles referansedata </a:t>
            </a:r>
            <a:endParaRPr lang="nb-NO" sz="1200" b="0" i="0" u="none" strike="noStrike" kern="1200" baseline="0" dirty="0">
              <a:solidFill>
                <a:schemeClr val="tx1"/>
              </a:solidFill>
              <a:latin typeface="+mn-lt"/>
              <a:ea typeface="+mn-ea"/>
              <a:cs typeface="+mn-cs"/>
            </a:endParaRPr>
          </a:p>
          <a:p>
            <a:r>
              <a:rPr lang="nb-NO" sz="1200" b="0" i="0" u="none" strike="noStrike" kern="1200" baseline="0" dirty="0">
                <a:solidFill>
                  <a:schemeClr val="tx1"/>
                </a:solidFill>
                <a:latin typeface="+mn-lt"/>
                <a:ea typeface="+mn-ea"/>
                <a:cs typeface="+mn-cs"/>
              </a:rPr>
              <a:t>● </a:t>
            </a:r>
            <a:r>
              <a:rPr lang="nb-NO" sz="1200" b="0" i="1" u="none" strike="noStrike" kern="1200" baseline="0" dirty="0">
                <a:solidFill>
                  <a:schemeClr val="tx1"/>
                </a:solidFill>
                <a:latin typeface="+mn-lt"/>
                <a:ea typeface="+mn-ea"/>
                <a:cs typeface="+mn-cs"/>
              </a:rPr>
              <a:t>Analysefunksjoner </a:t>
            </a:r>
            <a:endParaRPr lang="nb-NO" sz="1200" b="0" i="0" u="none" strike="noStrike" kern="1200" baseline="0" dirty="0">
              <a:solidFill>
                <a:schemeClr val="tx1"/>
              </a:solidFill>
              <a:latin typeface="+mn-lt"/>
              <a:ea typeface="+mn-ea"/>
              <a:cs typeface="+mn-cs"/>
            </a:endParaRPr>
          </a:p>
        </p:txBody>
      </p:sp>
      <p:sp>
        <p:nvSpPr>
          <p:cNvPr id="4" name="Plassholder for lysbildenummer 3"/>
          <p:cNvSpPr>
            <a:spLocks noGrp="1"/>
          </p:cNvSpPr>
          <p:nvPr>
            <p:ph type="sldNum" sz="quarter" idx="10"/>
          </p:nvPr>
        </p:nvSpPr>
        <p:spPr/>
        <p:txBody>
          <a:bodyPr/>
          <a:lstStyle/>
          <a:p>
            <a:fld id="{2D7A6601-E81C-436D-92C8-22C47255A640}" type="slidenum">
              <a:rPr lang="nb-NO" smtClean="0"/>
              <a:t>7</a:t>
            </a:fld>
            <a:endParaRPr lang="nb-NO"/>
          </a:p>
        </p:txBody>
      </p:sp>
    </p:spTree>
    <p:extLst>
      <p:ext uri="{BB962C8B-B14F-4D97-AF65-F5344CB8AC3E}">
        <p14:creationId xmlns:p14="http://schemas.microsoft.com/office/powerpoint/2010/main" val="2161115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t>HVOR MANGE SKATE VIRKSOMHETER/ HVOR MANGE ANDRE VIRKSOMHETER deltok i arbeidet?</a:t>
            </a:r>
          </a:p>
          <a:p>
            <a:endParaRPr lang="nb-NO" dirty="0"/>
          </a:p>
          <a:p>
            <a:r>
              <a:rPr lang="nb-NO" dirty="0"/>
              <a:t>Read more </a:t>
            </a:r>
            <a:r>
              <a:rPr lang="nb-NO" dirty="0" err="1"/>
              <a:t>on</a:t>
            </a:r>
            <a:r>
              <a:rPr lang="nb-NO" dirty="0"/>
              <a:t> difi.no/informasjonsforvaltning</a:t>
            </a:r>
          </a:p>
          <a:p>
            <a:endParaRPr lang="nb-NO" dirty="0"/>
          </a:p>
          <a:p>
            <a:r>
              <a:rPr lang="nb-NO" dirty="0"/>
              <a:t>Rapport</a:t>
            </a:r>
            <a:r>
              <a:rPr lang="nb-NO" baseline="0" dirty="0"/>
              <a:t> fra arbeidet med informasjonsforvaltning : </a:t>
            </a:r>
            <a:r>
              <a:rPr lang="nb-NO" sz="1200" b="0" i="0" u="none" strike="noStrike" kern="1200" baseline="0" dirty="0">
                <a:solidFill>
                  <a:schemeClr val="tx1"/>
                </a:solidFill>
                <a:latin typeface="+mn-lt"/>
                <a:ea typeface="+mn-ea"/>
                <a:cs typeface="+mn-cs"/>
              </a:rPr>
              <a:t>Fremdrift og leveranser i arbeidet har blitt samordnet med arbeidet for veikart for nasjonale felleskomponenter i regi av SKATE. </a:t>
            </a:r>
            <a:r>
              <a:rPr lang="nb-NO" sz="1200" b="0" i="0" u="none" strike="noStrike" kern="1200" baseline="0" dirty="0" err="1">
                <a:solidFill>
                  <a:schemeClr val="tx1"/>
                </a:solidFill>
                <a:latin typeface="+mn-lt"/>
                <a:ea typeface="+mn-ea"/>
                <a:cs typeface="+mn-cs"/>
              </a:rPr>
              <a:t>Hovedleveransene</a:t>
            </a:r>
            <a:r>
              <a:rPr lang="nb-NO" sz="1200" b="0" i="0" u="none" strike="noStrike" kern="1200" baseline="0" dirty="0">
                <a:solidFill>
                  <a:schemeClr val="tx1"/>
                </a:solidFill>
                <a:latin typeface="+mn-lt"/>
                <a:ea typeface="+mn-ea"/>
                <a:cs typeface="+mn-cs"/>
              </a:rPr>
              <a:t> inngår som en del av kunnskapsgrunnlaget for foranalysen på området informasjonsforvaltning og –utveksling som ble besluttet i SKATE 11. februar 2015. </a:t>
            </a:r>
          </a:p>
          <a:p>
            <a:endParaRPr lang="nb-NO" sz="1200" b="0" i="0" u="none" strike="noStrike" kern="1200" baseline="0" dirty="0">
              <a:solidFill>
                <a:schemeClr val="tx1"/>
              </a:solidFill>
              <a:latin typeface="+mn-lt"/>
              <a:ea typeface="+mn-ea"/>
              <a:cs typeface="+mn-cs"/>
            </a:endParaRPr>
          </a:p>
          <a:p>
            <a:r>
              <a:rPr lang="nb-NO" dirty="0"/>
              <a:t>https://www.brreg.no/wp-content/uploads/2015/12/Sluttrapport-utredning-informasjonsforvaltning-offentlig-sektor-v-1-0-2.pdf</a:t>
            </a:r>
          </a:p>
          <a:p>
            <a:endParaRPr lang="nb-NO" sz="1200" b="0" i="0" u="none" strike="noStrike" kern="1200" baseline="0" dirty="0">
              <a:solidFill>
                <a:schemeClr val="tx1"/>
              </a:solidFill>
              <a:latin typeface="+mn-lt"/>
              <a:ea typeface="+mn-ea"/>
              <a:cs typeface="+mn-cs"/>
            </a:endParaRPr>
          </a:p>
          <a:p>
            <a:r>
              <a:rPr lang="nb-NO" sz="1200" b="0" i="1" u="none" strike="noStrike" kern="1200" baseline="0" dirty="0">
                <a:solidFill>
                  <a:schemeClr val="tx1"/>
                </a:solidFill>
                <a:latin typeface="+mn-lt"/>
                <a:ea typeface="+mn-ea"/>
                <a:cs typeface="+mn-cs"/>
              </a:rPr>
              <a:t>Eierskap og ansvar </a:t>
            </a:r>
            <a:endParaRPr lang="nb-NO" sz="1200" b="0" i="0" u="none" strike="noStrike" kern="1200" baseline="0" dirty="0">
              <a:solidFill>
                <a:schemeClr val="tx1"/>
              </a:solidFill>
              <a:latin typeface="+mn-lt"/>
              <a:ea typeface="+mn-ea"/>
              <a:cs typeface="+mn-cs"/>
            </a:endParaRPr>
          </a:p>
          <a:p>
            <a:r>
              <a:rPr lang="nb-NO" sz="1200" b="0" i="0" u="none" strike="noStrike" kern="1200" baseline="0" dirty="0">
                <a:solidFill>
                  <a:schemeClr val="tx1"/>
                </a:solidFill>
                <a:latin typeface="+mn-lt"/>
                <a:ea typeface="+mn-ea"/>
                <a:cs typeface="+mn-cs"/>
              </a:rPr>
              <a:t>● </a:t>
            </a:r>
            <a:r>
              <a:rPr lang="nb-NO" sz="1200" b="0" i="1" u="none" strike="noStrike" kern="1200" baseline="0" dirty="0">
                <a:solidFill>
                  <a:schemeClr val="tx1"/>
                </a:solidFill>
                <a:latin typeface="+mn-lt"/>
                <a:ea typeface="+mn-ea"/>
                <a:cs typeface="+mn-cs"/>
              </a:rPr>
              <a:t>Koordinering og metode</a:t>
            </a:r>
            <a:r>
              <a:rPr lang="nb-NO" sz="1200" b="0" i="0" u="none" strike="noStrike" kern="1200" baseline="0" dirty="0">
                <a:solidFill>
                  <a:schemeClr val="tx1"/>
                </a:solidFill>
                <a:latin typeface="+mn-lt"/>
                <a:ea typeface="+mn-ea"/>
                <a:cs typeface="+mn-cs"/>
              </a:rPr>
              <a:t>r </a:t>
            </a:r>
          </a:p>
          <a:p>
            <a:r>
              <a:rPr lang="nb-NO" sz="1200" b="0" i="0" u="none" strike="noStrike" kern="1200" baseline="0" dirty="0">
                <a:solidFill>
                  <a:schemeClr val="tx1"/>
                </a:solidFill>
                <a:latin typeface="+mn-lt"/>
                <a:ea typeface="+mn-ea"/>
                <a:cs typeface="+mn-cs"/>
              </a:rPr>
              <a:t>● </a:t>
            </a:r>
            <a:r>
              <a:rPr lang="nb-NO" sz="1200" b="0" i="1" u="none" strike="noStrike" kern="1200" baseline="0" dirty="0">
                <a:solidFill>
                  <a:schemeClr val="tx1"/>
                </a:solidFill>
                <a:latin typeface="+mn-lt"/>
                <a:ea typeface="+mn-ea"/>
                <a:cs typeface="+mn-cs"/>
              </a:rPr>
              <a:t>Oversikt over data </a:t>
            </a:r>
            <a:endParaRPr lang="nb-NO" sz="1200" b="0" i="0" u="none" strike="noStrike" kern="1200" baseline="0" dirty="0">
              <a:solidFill>
                <a:schemeClr val="tx1"/>
              </a:solidFill>
              <a:latin typeface="+mn-lt"/>
              <a:ea typeface="+mn-ea"/>
              <a:cs typeface="+mn-cs"/>
            </a:endParaRPr>
          </a:p>
          <a:p>
            <a:r>
              <a:rPr lang="nb-NO" sz="1200" b="0" i="0" u="none" strike="noStrike" kern="1200" baseline="0" dirty="0">
                <a:solidFill>
                  <a:schemeClr val="tx1"/>
                </a:solidFill>
                <a:latin typeface="+mn-lt"/>
                <a:ea typeface="+mn-ea"/>
                <a:cs typeface="+mn-cs"/>
              </a:rPr>
              <a:t>● </a:t>
            </a:r>
            <a:r>
              <a:rPr lang="nb-NO" sz="1200" b="0" i="1" u="none" strike="noStrike" kern="1200" baseline="0" dirty="0">
                <a:solidFill>
                  <a:schemeClr val="tx1"/>
                </a:solidFill>
                <a:latin typeface="+mn-lt"/>
                <a:ea typeface="+mn-ea"/>
                <a:cs typeface="+mn-cs"/>
              </a:rPr>
              <a:t>Oversikt over tjenester </a:t>
            </a:r>
            <a:endParaRPr lang="nb-NO" sz="1200" b="0" i="0" u="none" strike="noStrike" kern="1200" baseline="0" dirty="0">
              <a:solidFill>
                <a:schemeClr val="tx1"/>
              </a:solidFill>
              <a:latin typeface="+mn-lt"/>
              <a:ea typeface="+mn-ea"/>
              <a:cs typeface="+mn-cs"/>
            </a:endParaRPr>
          </a:p>
          <a:p>
            <a:r>
              <a:rPr lang="nb-NO" sz="1200" b="0" i="0" u="none" strike="noStrike" kern="1200" baseline="0" dirty="0">
                <a:solidFill>
                  <a:schemeClr val="tx1"/>
                </a:solidFill>
                <a:latin typeface="+mn-lt"/>
                <a:ea typeface="+mn-ea"/>
                <a:cs typeface="+mn-cs"/>
              </a:rPr>
              <a:t>● </a:t>
            </a:r>
            <a:r>
              <a:rPr lang="nb-NO" sz="1200" b="0" i="1" u="none" strike="noStrike" kern="1200" baseline="0" dirty="0">
                <a:solidFill>
                  <a:schemeClr val="tx1"/>
                </a:solidFill>
                <a:latin typeface="+mn-lt"/>
                <a:ea typeface="+mn-ea"/>
                <a:cs typeface="+mn-cs"/>
              </a:rPr>
              <a:t>Begrepsrammeverk </a:t>
            </a:r>
            <a:endParaRPr lang="nb-NO" sz="1200" b="0" i="0" u="none" strike="noStrike" kern="1200" baseline="0" dirty="0">
              <a:solidFill>
                <a:schemeClr val="tx1"/>
              </a:solidFill>
              <a:latin typeface="+mn-lt"/>
              <a:ea typeface="+mn-ea"/>
              <a:cs typeface="+mn-cs"/>
            </a:endParaRPr>
          </a:p>
          <a:p>
            <a:r>
              <a:rPr lang="nb-NO" sz="1200" b="0" i="0" u="none" strike="noStrike" kern="1200" baseline="0" dirty="0">
                <a:solidFill>
                  <a:schemeClr val="tx1"/>
                </a:solidFill>
                <a:latin typeface="+mn-lt"/>
                <a:ea typeface="+mn-ea"/>
                <a:cs typeface="+mn-cs"/>
              </a:rPr>
              <a:t>● </a:t>
            </a:r>
            <a:r>
              <a:rPr lang="nb-NO" sz="1200" b="0" i="1" u="none" strike="noStrike" kern="1200" baseline="0" dirty="0">
                <a:solidFill>
                  <a:schemeClr val="tx1"/>
                </a:solidFill>
                <a:latin typeface="+mn-lt"/>
                <a:ea typeface="+mn-ea"/>
                <a:cs typeface="+mn-cs"/>
              </a:rPr>
              <a:t>Gjenbrukbare informasjonsmodeller </a:t>
            </a:r>
            <a:endParaRPr lang="nb-NO" sz="1200" b="0" i="0" u="none" strike="noStrike" kern="1200" baseline="0" dirty="0">
              <a:solidFill>
                <a:schemeClr val="tx1"/>
              </a:solidFill>
              <a:latin typeface="+mn-lt"/>
              <a:ea typeface="+mn-ea"/>
              <a:cs typeface="+mn-cs"/>
            </a:endParaRPr>
          </a:p>
          <a:p>
            <a:r>
              <a:rPr lang="nb-NO" sz="1200" b="0" i="0" u="none" strike="noStrike" kern="1200" baseline="0" dirty="0">
                <a:solidFill>
                  <a:schemeClr val="tx1"/>
                </a:solidFill>
                <a:latin typeface="+mn-lt"/>
                <a:ea typeface="+mn-ea"/>
                <a:cs typeface="+mn-cs"/>
              </a:rPr>
              <a:t>● </a:t>
            </a:r>
            <a:r>
              <a:rPr lang="nb-NO" sz="1200" b="0" i="1" u="none" strike="noStrike" kern="1200" baseline="0" dirty="0">
                <a:solidFill>
                  <a:schemeClr val="tx1"/>
                </a:solidFill>
                <a:latin typeface="+mn-lt"/>
                <a:ea typeface="+mn-ea"/>
                <a:cs typeface="+mn-cs"/>
              </a:rPr>
              <a:t>Informasjonsutveksling </a:t>
            </a:r>
            <a:endParaRPr lang="nb-NO" sz="1200" b="0" i="0" u="none" strike="noStrike" kern="1200" baseline="0" dirty="0">
              <a:solidFill>
                <a:schemeClr val="tx1"/>
              </a:solidFill>
              <a:latin typeface="+mn-lt"/>
              <a:ea typeface="+mn-ea"/>
              <a:cs typeface="+mn-cs"/>
            </a:endParaRPr>
          </a:p>
          <a:p>
            <a:r>
              <a:rPr lang="nb-NO" sz="1200" b="0" i="0" u="none" strike="noStrike" kern="1200" baseline="0" dirty="0">
                <a:solidFill>
                  <a:schemeClr val="tx1"/>
                </a:solidFill>
                <a:latin typeface="+mn-lt"/>
                <a:ea typeface="+mn-ea"/>
                <a:cs typeface="+mn-cs"/>
              </a:rPr>
              <a:t>● </a:t>
            </a:r>
            <a:r>
              <a:rPr lang="nb-NO" sz="1200" b="0" i="1" u="none" strike="noStrike" kern="1200" baseline="0" dirty="0">
                <a:solidFill>
                  <a:schemeClr val="tx1"/>
                </a:solidFill>
                <a:latin typeface="+mn-lt"/>
                <a:ea typeface="+mn-ea"/>
                <a:cs typeface="+mn-cs"/>
              </a:rPr>
              <a:t>Tjenestemodeller </a:t>
            </a:r>
            <a:endParaRPr lang="nb-NO" sz="1200" b="0" i="0" u="none" strike="noStrike" kern="1200" baseline="0" dirty="0">
              <a:solidFill>
                <a:schemeClr val="tx1"/>
              </a:solidFill>
              <a:latin typeface="+mn-lt"/>
              <a:ea typeface="+mn-ea"/>
              <a:cs typeface="+mn-cs"/>
            </a:endParaRPr>
          </a:p>
          <a:p>
            <a:r>
              <a:rPr lang="nb-NO" sz="1200" b="0" i="0" u="none" strike="noStrike" kern="1200" baseline="0" dirty="0">
                <a:solidFill>
                  <a:schemeClr val="tx1"/>
                </a:solidFill>
                <a:latin typeface="+mn-lt"/>
                <a:ea typeface="+mn-ea"/>
                <a:cs typeface="+mn-cs"/>
              </a:rPr>
              <a:t>● </a:t>
            </a:r>
            <a:r>
              <a:rPr lang="nb-NO" sz="1200" b="0" i="1" u="none" strike="noStrike" kern="1200" baseline="0" dirty="0">
                <a:solidFill>
                  <a:schemeClr val="tx1"/>
                </a:solidFill>
                <a:latin typeface="+mn-lt"/>
                <a:ea typeface="+mn-ea"/>
                <a:cs typeface="+mn-cs"/>
              </a:rPr>
              <a:t>Felles referansedata </a:t>
            </a:r>
            <a:endParaRPr lang="nb-NO" sz="1200" b="0" i="0" u="none" strike="noStrike" kern="1200" baseline="0" dirty="0">
              <a:solidFill>
                <a:schemeClr val="tx1"/>
              </a:solidFill>
              <a:latin typeface="+mn-lt"/>
              <a:ea typeface="+mn-ea"/>
              <a:cs typeface="+mn-cs"/>
            </a:endParaRPr>
          </a:p>
          <a:p>
            <a:r>
              <a:rPr lang="nb-NO" sz="1200" b="0" i="0" u="none" strike="noStrike" kern="1200" baseline="0" dirty="0">
                <a:solidFill>
                  <a:schemeClr val="tx1"/>
                </a:solidFill>
                <a:latin typeface="+mn-lt"/>
                <a:ea typeface="+mn-ea"/>
                <a:cs typeface="+mn-cs"/>
              </a:rPr>
              <a:t>● </a:t>
            </a:r>
            <a:r>
              <a:rPr lang="nb-NO" sz="1200" b="0" i="1" u="none" strike="noStrike" kern="1200" baseline="0" dirty="0">
                <a:solidFill>
                  <a:schemeClr val="tx1"/>
                </a:solidFill>
                <a:latin typeface="+mn-lt"/>
                <a:ea typeface="+mn-ea"/>
                <a:cs typeface="+mn-cs"/>
              </a:rPr>
              <a:t>Analysefunksjoner </a:t>
            </a:r>
            <a:endParaRPr lang="nb-NO" sz="1200" b="0" i="0" u="none" strike="noStrike" kern="1200" baseline="0" dirty="0">
              <a:solidFill>
                <a:schemeClr val="tx1"/>
              </a:solidFill>
              <a:latin typeface="+mn-lt"/>
              <a:ea typeface="+mn-ea"/>
              <a:cs typeface="+mn-cs"/>
            </a:endParaRPr>
          </a:p>
        </p:txBody>
      </p:sp>
      <p:sp>
        <p:nvSpPr>
          <p:cNvPr id="4" name="Plassholder for lysbildenummer 3"/>
          <p:cNvSpPr>
            <a:spLocks noGrp="1"/>
          </p:cNvSpPr>
          <p:nvPr>
            <p:ph type="sldNum" sz="quarter" idx="10"/>
          </p:nvPr>
        </p:nvSpPr>
        <p:spPr/>
        <p:txBody>
          <a:bodyPr/>
          <a:lstStyle/>
          <a:p>
            <a:fld id="{2D7A6601-E81C-436D-92C8-22C47255A640}" type="slidenum">
              <a:rPr lang="nb-NO" smtClean="0"/>
              <a:t>8</a:t>
            </a:fld>
            <a:endParaRPr lang="nb-NO"/>
          </a:p>
        </p:txBody>
      </p:sp>
    </p:spTree>
    <p:extLst>
      <p:ext uri="{BB962C8B-B14F-4D97-AF65-F5344CB8AC3E}">
        <p14:creationId xmlns:p14="http://schemas.microsoft.com/office/powerpoint/2010/main" val="2161115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This is </a:t>
            </a:r>
            <a:r>
              <a:rPr lang="nb-NO" dirty="0" err="1"/>
              <a:t>our</a:t>
            </a:r>
            <a:r>
              <a:rPr lang="nb-NO" dirty="0"/>
              <a:t> </a:t>
            </a:r>
            <a:r>
              <a:rPr lang="nb-NO" dirty="0" err="1"/>
              <a:t>stairs</a:t>
            </a:r>
            <a:r>
              <a:rPr lang="nb-NO" dirty="0"/>
              <a:t> </a:t>
            </a:r>
            <a:r>
              <a:rPr lang="nb-NO" dirty="0" err="1"/>
              <a:t>of</a:t>
            </a:r>
            <a:r>
              <a:rPr lang="nb-NO" dirty="0"/>
              <a:t> </a:t>
            </a:r>
            <a:r>
              <a:rPr lang="nb-NO" dirty="0" err="1"/>
              <a:t>ambition</a:t>
            </a:r>
            <a:r>
              <a:rPr lang="nb-NO" dirty="0"/>
              <a:t>.</a:t>
            </a:r>
          </a:p>
          <a:p>
            <a:endParaRPr lang="nb-NO" dirty="0"/>
          </a:p>
          <a:p>
            <a:r>
              <a:rPr lang="nb-NO" dirty="0" err="1"/>
              <a:t>Once</a:t>
            </a:r>
            <a:r>
              <a:rPr lang="nb-NO" dirty="0"/>
              <a:t> </a:t>
            </a:r>
            <a:r>
              <a:rPr lang="nb-NO" dirty="0" err="1"/>
              <a:t>only</a:t>
            </a:r>
            <a:r>
              <a:rPr lang="nb-NO" dirty="0"/>
              <a:t> is </a:t>
            </a:r>
            <a:r>
              <a:rPr lang="nb-NO" dirty="0" err="1"/>
              <a:t>the</a:t>
            </a:r>
            <a:r>
              <a:rPr lang="nb-NO" dirty="0"/>
              <a:t> target </a:t>
            </a:r>
            <a:r>
              <a:rPr lang="nb-NO" dirty="0" err="1"/>
              <a:t>state</a:t>
            </a:r>
            <a:r>
              <a:rPr lang="nb-NO" dirty="0"/>
              <a:t> and </a:t>
            </a:r>
            <a:r>
              <a:rPr lang="nb-NO" dirty="0" err="1"/>
              <a:t>resuse</a:t>
            </a:r>
            <a:r>
              <a:rPr lang="nb-NO" dirty="0"/>
              <a:t> </a:t>
            </a:r>
            <a:r>
              <a:rPr lang="nb-NO" dirty="0" err="1"/>
              <a:t>of</a:t>
            </a:r>
            <a:r>
              <a:rPr lang="nb-NO" dirty="0"/>
              <a:t> data and services</a:t>
            </a:r>
            <a:r>
              <a:rPr lang="nb-NO" baseline="0" dirty="0"/>
              <a:t> is </a:t>
            </a:r>
            <a:r>
              <a:rPr lang="nb-NO" baseline="0" dirty="0" err="1"/>
              <a:t>the</a:t>
            </a:r>
            <a:r>
              <a:rPr lang="nb-NO" baseline="0" dirty="0"/>
              <a:t> </a:t>
            </a:r>
            <a:r>
              <a:rPr lang="nb-NO" baseline="0" dirty="0" err="1"/>
              <a:t>main</a:t>
            </a:r>
            <a:r>
              <a:rPr lang="nb-NO" baseline="0" dirty="0"/>
              <a:t> </a:t>
            </a:r>
            <a:r>
              <a:rPr lang="nb-NO" baseline="0" dirty="0" err="1"/>
              <a:t>rule</a:t>
            </a:r>
            <a:r>
              <a:rPr lang="nb-NO" baseline="0" dirty="0"/>
              <a:t> </a:t>
            </a:r>
            <a:r>
              <a:rPr lang="nb-NO" baseline="0" dirty="0" err="1"/>
              <a:t>of</a:t>
            </a:r>
            <a:r>
              <a:rPr lang="nb-NO" baseline="0" dirty="0"/>
              <a:t> </a:t>
            </a:r>
            <a:r>
              <a:rPr lang="nb-NO" baseline="0" dirty="0" err="1"/>
              <a:t>thumb</a:t>
            </a:r>
            <a:r>
              <a:rPr lang="nb-NO" baseline="0" dirty="0"/>
              <a:t>. This </a:t>
            </a:r>
            <a:r>
              <a:rPr lang="nb-NO" baseline="0" dirty="0" err="1"/>
              <a:t>requires</a:t>
            </a:r>
            <a:r>
              <a:rPr lang="nb-NO" baseline="0" dirty="0"/>
              <a:t> a lot. </a:t>
            </a:r>
          </a:p>
          <a:p>
            <a:r>
              <a:rPr lang="nb-NO" baseline="0" dirty="0"/>
              <a:t>Digital Agenda  is an </a:t>
            </a:r>
            <a:r>
              <a:rPr lang="nb-NO" baseline="0" dirty="0" err="1"/>
              <a:t>ambition</a:t>
            </a:r>
            <a:r>
              <a:rPr lang="nb-NO" baseline="0" dirty="0"/>
              <a:t>. </a:t>
            </a:r>
          </a:p>
          <a:p>
            <a:endParaRPr lang="nb-NO" baseline="0" dirty="0"/>
          </a:p>
          <a:p>
            <a:r>
              <a:rPr lang="nb-NO" baseline="0" dirty="0" err="1"/>
              <a:t>You</a:t>
            </a:r>
            <a:r>
              <a:rPr lang="nb-NO" baseline="0" dirty="0"/>
              <a:t> </a:t>
            </a:r>
            <a:r>
              <a:rPr lang="nb-NO" baseline="0" dirty="0" err="1"/>
              <a:t>need</a:t>
            </a:r>
            <a:r>
              <a:rPr lang="nb-NO" baseline="0" dirty="0"/>
              <a:t> to have </a:t>
            </a:r>
            <a:r>
              <a:rPr lang="nb-NO" baseline="0" dirty="0" err="1"/>
              <a:t>access</a:t>
            </a:r>
            <a:r>
              <a:rPr lang="nb-NO" baseline="0" dirty="0"/>
              <a:t> to data and services to </a:t>
            </a:r>
            <a:r>
              <a:rPr lang="nb-NO" baseline="0" dirty="0" err="1"/>
              <a:t>enable</a:t>
            </a:r>
            <a:r>
              <a:rPr lang="nb-NO" baseline="0" dirty="0"/>
              <a:t> </a:t>
            </a:r>
            <a:r>
              <a:rPr lang="nb-NO" baseline="0" dirty="0" err="1"/>
              <a:t>reuse</a:t>
            </a:r>
            <a:r>
              <a:rPr lang="nb-NO" baseline="0" dirty="0"/>
              <a:t> by </a:t>
            </a:r>
            <a:r>
              <a:rPr lang="nb-NO" baseline="0" dirty="0" err="1"/>
              <a:t>default</a:t>
            </a:r>
            <a:endParaRPr lang="nb-NO" baseline="0" dirty="0"/>
          </a:p>
          <a:p>
            <a:endParaRPr lang="nb-NO" baseline="0" dirty="0"/>
          </a:p>
          <a:p>
            <a:r>
              <a:rPr lang="nb-NO" baseline="0" dirty="0"/>
              <a:t>To have </a:t>
            </a:r>
            <a:r>
              <a:rPr lang="nb-NO" baseline="0" dirty="0" err="1"/>
              <a:t>access</a:t>
            </a:r>
            <a:r>
              <a:rPr lang="nb-NO" baseline="0" dirty="0"/>
              <a:t> </a:t>
            </a:r>
            <a:r>
              <a:rPr lang="nb-NO" baseline="0" dirty="0" err="1"/>
              <a:t>you</a:t>
            </a:r>
            <a:r>
              <a:rPr lang="nb-NO" baseline="0" dirty="0"/>
              <a:t> </a:t>
            </a:r>
            <a:r>
              <a:rPr lang="nb-NO" baseline="0" dirty="0" err="1"/>
              <a:t>need</a:t>
            </a:r>
            <a:r>
              <a:rPr lang="nb-NO" baseline="0" dirty="0"/>
              <a:t> to </a:t>
            </a:r>
            <a:r>
              <a:rPr lang="nb-NO" baseline="0" dirty="0" err="1"/>
              <a:t>know</a:t>
            </a:r>
            <a:r>
              <a:rPr lang="nb-NO" baseline="0" dirty="0"/>
              <a:t> </a:t>
            </a:r>
            <a:r>
              <a:rPr lang="nb-NO" baseline="0" dirty="0" err="1"/>
              <a:t>where</a:t>
            </a:r>
            <a:r>
              <a:rPr lang="nb-NO" baseline="0" dirty="0"/>
              <a:t> to og to </a:t>
            </a:r>
            <a:r>
              <a:rPr lang="nb-NO" baseline="0" dirty="0" err="1"/>
              <a:t>get</a:t>
            </a:r>
            <a:r>
              <a:rPr lang="nb-NO" baseline="0" dirty="0"/>
              <a:t> it. </a:t>
            </a:r>
            <a:r>
              <a:rPr lang="nb-NO" baseline="0" dirty="0">
                <a:sym typeface="Wingdings" panose="05000000000000000000" pitchFamily="2" charset="2"/>
              </a:rPr>
              <a:t> </a:t>
            </a:r>
            <a:r>
              <a:rPr lang="nb-NO" baseline="0" dirty="0" err="1">
                <a:sym typeface="Wingdings" panose="05000000000000000000" pitchFamily="2" charset="2"/>
              </a:rPr>
              <a:t>therefore</a:t>
            </a:r>
            <a:r>
              <a:rPr lang="nb-NO" baseline="0" dirty="0">
                <a:sym typeface="Wingdings" panose="05000000000000000000" pitchFamily="2" charset="2"/>
              </a:rPr>
              <a:t>, </a:t>
            </a:r>
            <a:r>
              <a:rPr lang="nb-NO" baseline="0" dirty="0" err="1">
                <a:sym typeface="Wingdings" panose="05000000000000000000" pitchFamily="2" charset="2"/>
              </a:rPr>
              <a:t>having</a:t>
            </a:r>
            <a:r>
              <a:rPr lang="nb-NO" baseline="0" dirty="0">
                <a:sym typeface="Wingdings" panose="05000000000000000000" pitchFamily="2" charset="2"/>
              </a:rPr>
              <a:t> an </a:t>
            </a:r>
            <a:r>
              <a:rPr lang="nb-NO" baseline="0" dirty="0" err="1">
                <a:sym typeface="Wingdings" panose="05000000000000000000" pitchFamily="2" charset="2"/>
              </a:rPr>
              <a:t>overview</a:t>
            </a:r>
            <a:r>
              <a:rPr lang="nb-NO" baseline="0" dirty="0">
                <a:sym typeface="Wingdings" panose="05000000000000000000" pitchFamily="2" charset="2"/>
              </a:rPr>
              <a:t> is </a:t>
            </a:r>
            <a:r>
              <a:rPr lang="nb-NO" baseline="0" dirty="0" err="1">
                <a:sym typeface="Wingdings" panose="05000000000000000000" pitchFamily="2" charset="2"/>
              </a:rPr>
              <a:t>the</a:t>
            </a:r>
            <a:r>
              <a:rPr lang="nb-NO" baseline="0" dirty="0">
                <a:sym typeface="Wingdings" panose="05000000000000000000" pitchFamily="2" charset="2"/>
              </a:rPr>
              <a:t> first </a:t>
            </a:r>
            <a:r>
              <a:rPr lang="nb-NO" baseline="0" dirty="0" err="1">
                <a:sym typeface="Wingdings" panose="05000000000000000000" pitchFamily="2" charset="2"/>
              </a:rPr>
              <a:t>step</a:t>
            </a:r>
            <a:r>
              <a:rPr lang="nb-NO" baseline="0" dirty="0">
                <a:sym typeface="Wingdings" panose="05000000000000000000" pitchFamily="2" charset="2"/>
              </a:rPr>
              <a:t> </a:t>
            </a:r>
            <a:r>
              <a:rPr lang="nb-NO" baseline="0" dirty="0" err="1">
                <a:sym typeface="Wingdings" panose="05000000000000000000" pitchFamily="2" charset="2"/>
              </a:rPr>
              <a:t>towards</a:t>
            </a:r>
            <a:r>
              <a:rPr lang="nb-NO" baseline="0" dirty="0">
                <a:sym typeface="Wingdings" panose="05000000000000000000" pitchFamily="2" charset="2"/>
              </a:rPr>
              <a:t> </a:t>
            </a:r>
            <a:r>
              <a:rPr lang="nb-NO" baseline="0" dirty="0" err="1">
                <a:sym typeface="Wingdings" panose="05000000000000000000" pitchFamily="2" charset="2"/>
              </a:rPr>
              <a:t>the</a:t>
            </a:r>
            <a:r>
              <a:rPr lang="nb-NO" baseline="0" dirty="0">
                <a:sym typeface="Wingdings" panose="05000000000000000000" pitchFamily="2" charset="2"/>
              </a:rPr>
              <a:t> goal.</a:t>
            </a:r>
          </a:p>
          <a:p>
            <a:endParaRPr lang="nb-NO" baseline="0" dirty="0">
              <a:sym typeface="Wingdings" panose="05000000000000000000" pitchFamily="2" charset="2"/>
            </a:endParaRPr>
          </a:p>
          <a:p>
            <a:r>
              <a:rPr lang="nb-NO" baseline="0" dirty="0">
                <a:sym typeface="Wingdings" panose="05000000000000000000" pitchFamily="2" charset="2"/>
              </a:rPr>
              <a:t>In order to have an </a:t>
            </a:r>
            <a:r>
              <a:rPr lang="nb-NO" baseline="0" dirty="0" err="1">
                <a:sym typeface="Wingdings" panose="05000000000000000000" pitchFamily="2" charset="2"/>
              </a:rPr>
              <a:t>overview</a:t>
            </a:r>
            <a:r>
              <a:rPr lang="nb-NO" baseline="0" dirty="0">
                <a:sym typeface="Wingdings" panose="05000000000000000000" pitchFamily="2" charset="2"/>
              </a:rPr>
              <a:t> in </a:t>
            </a:r>
            <a:r>
              <a:rPr lang="nb-NO" baseline="0" dirty="0" err="1">
                <a:sym typeface="Wingdings" panose="05000000000000000000" pitchFamily="2" charset="2"/>
              </a:rPr>
              <a:t>common</a:t>
            </a:r>
            <a:r>
              <a:rPr lang="nb-NO" baseline="0" dirty="0">
                <a:sym typeface="Wingdings" panose="05000000000000000000" pitchFamily="2" charset="2"/>
              </a:rPr>
              <a:t>, </a:t>
            </a:r>
            <a:r>
              <a:rPr lang="nb-NO" baseline="0" dirty="0" err="1">
                <a:sym typeface="Wingdings" panose="05000000000000000000" pitchFamily="2" charset="2"/>
              </a:rPr>
              <a:t>each</a:t>
            </a:r>
            <a:r>
              <a:rPr lang="nb-NO" baseline="0" dirty="0">
                <a:sym typeface="Wingdings" panose="05000000000000000000" pitchFamily="2" charset="2"/>
              </a:rPr>
              <a:t> and </a:t>
            </a:r>
            <a:r>
              <a:rPr lang="nb-NO" baseline="0" dirty="0" err="1">
                <a:sym typeface="Wingdings" panose="05000000000000000000" pitchFamily="2" charset="2"/>
              </a:rPr>
              <a:t>everyone</a:t>
            </a:r>
            <a:r>
              <a:rPr lang="nb-NO" baseline="0" dirty="0">
                <a:sym typeface="Wingdings" panose="05000000000000000000" pitchFamily="2" charset="2"/>
              </a:rPr>
              <a:t> </a:t>
            </a:r>
            <a:r>
              <a:rPr lang="nb-NO" baseline="0" dirty="0" err="1">
                <a:sym typeface="Wingdings" panose="05000000000000000000" pitchFamily="2" charset="2"/>
              </a:rPr>
              <a:t>needs</a:t>
            </a:r>
            <a:r>
              <a:rPr lang="nb-NO" baseline="0" dirty="0">
                <a:sym typeface="Wingdings" panose="05000000000000000000" pitchFamily="2" charset="2"/>
              </a:rPr>
              <a:t> to have an </a:t>
            </a:r>
            <a:r>
              <a:rPr lang="nb-NO" baseline="0" dirty="0" err="1">
                <a:sym typeface="Wingdings" panose="05000000000000000000" pitchFamily="2" charset="2"/>
              </a:rPr>
              <a:t>overview</a:t>
            </a:r>
            <a:r>
              <a:rPr lang="nb-NO" baseline="0" dirty="0">
                <a:sym typeface="Wingdings" panose="05000000000000000000" pitchFamily="2" charset="2"/>
              </a:rPr>
              <a:t> </a:t>
            </a:r>
            <a:r>
              <a:rPr lang="nb-NO" baseline="0" dirty="0" err="1">
                <a:sym typeface="Wingdings" panose="05000000000000000000" pitchFamily="2" charset="2"/>
              </a:rPr>
              <a:t>of</a:t>
            </a:r>
            <a:r>
              <a:rPr lang="nb-NO" baseline="0" dirty="0">
                <a:sym typeface="Wingdings" panose="05000000000000000000" pitchFamily="2" charset="2"/>
              </a:rPr>
              <a:t> </a:t>
            </a:r>
            <a:r>
              <a:rPr lang="nb-NO" baseline="0" dirty="0" err="1">
                <a:sym typeface="Wingdings" panose="05000000000000000000" pitchFamily="2" charset="2"/>
              </a:rPr>
              <a:t>their</a:t>
            </a:r>
            <a:r>
              <a:rPr lang="nb-NO" baseline="0" dirty="0">
                <a:sym typeface="Wingdings" panose="05000000000000000000" pitchFamily="2" charset="2"/>
              </a:rPr>
              <a:t> data and services. </a:t>
            </a:r>
          </a:p>
          <a:p>
            <a:endParaRPr lang="nb-NO" baseline="0" dirty="0"/>
          </a:p>
          <a:p>
            <a:r>
              <a:rPr lang="nb-NO" dirty="0" err="1"/>
              <a:t>We</a:t>
            </a:r>
            <a:r>
              <a:rPr lang="nb-NO" dirty="0"/>
              <a:t> do not </a:t>
            </a:r>
            <a:r>
              <a:rPr lang="nb-NO" dirty="0" err="1"/>
              <a:t>seek</a:t>
            </a:r>
            <a:r>
              <a:rPr lang="nb-NO" dirty="0"/>
              <a:t> to </a:t>
            </a:r>
            <a:r>
              <a:rPr lang="nb-NO" dirty="0" err="1"/>
              <a:t>identify</a:t>
            </a:r>
            <a:r>
              <a:rPr lang="nb-NO" dirty="0"/>
              <a:t> and sort </a:t>
            </a:r>
            <a:r>
              <a:rPr lang="nb-NO" dirty="0" err="1"/>
              <a:t>out</a:t>
            </a:r>
            <a:r>
              <a:rPr lang="nb-NO" dirty="0"/>
              <a:t> ALL data in </a:t>
            </a:r>
            <a:r>
              <a:rPr lang="nb-NO" dirty="0" err="1"/>
              <a:t>the</a:t>
            </a:r>
            <a:r>
              <a:rPr lang="nb-NO" dirty="0"/>
              <a:t> </a:t>
            </a:r>
            <a:r>
              <a:rPr lang="nb-NO" dirty="0" err="1"/>
              <a:t>overview</a:t>
            </a:r>
            <a:r>
              <a:rPr lang="nb-NO" dirty="0"/>
              <a:t> – </a:t>
            </a:r>
            <a:r>
              <a:rPr lang="nb-NO" dirty="0" err="1"/>
              <a:t>focus</a:t>
            </a:r>
            <a:r>
              <a:rPr lang="nb-NO" dirty="0"/>
              <a:t> </a:t>
            </a:r>
            <a:r>
              <a:rPr lang="nb-NO" dirty="0" err="1"/>
              <a:t>on</a:t>
            </a:r>
            <a:r>
              <a:rPr lang="nb-NO" dirty="0"/>
              <a:t> most </a:t>
            </a:r>
            <a:r>
              <a:rPr lang="nb-NO" dirty="0" err="1"/>
              <a:t>important</a:t>
            </a:r>
            <a:r>
              <a:rPr lang="nb-NO" dirty="0"/>
              <a:t> to</a:t>
            </a:r>
            <a:r>
              <a:rPr lang="nb-NO" baseline="0" dirty="0"/>
              <a:t> be used in </a:t>
            </a:r>
            <a:r>
              <a:rPr lang="nb-NO" baseline="0" dirty="0" err="1"/>
              <a:t>exchange</a:t>
            </a:r>
            <a:r>
              <a:rPr lang="nb-NO" baseline="0" dirty="0"/>
              <a:t> and </a:t>
            </a:r>
            <a:r>
              <a:rPr lang="nb-NO" baseline="0" dirty="0" err="1"/>
              <a:t>collaboration</a:t>
            </a:r>
            <a:r>
              <a:rPr lang="nb-NO" baseline="0" dirty="0"/>
              <a:t> </a:t>
            </a:r>
            <a:r>
              <a:rPr lang="nb-NO" baseline="0" dirty="0" err="1"/>
              <a:t>with</a:t>
            </a:r>
            <a:r>
              <a:rPr lang="nb-NO" baseline="0" dirty="0"/>
              <a:t> </a:t>
            </a:r>
            <a:r>
              <a:rPr lang="nb-NO" baseline="0" dirty="0" err="1"/>
              <a:t>others</a:t>
            </a:r>
            <a:r>
              <a:rPr lang="nb-NO" baseline="0" dirty="0"/>
              <a:t>. </a:t>
            </a:r>
          </a:p>
          <a:p>
            <a:endParaRPr lang="nb-NO" baseline="0" dirty="0"/>
          </a:p>
          <a:p>
            <a:r>
              <a:rPr lang="nb-NO" baseline="0" dirty="0"/>
              <a:t>The data is </a:t>
            </a:r>
            <a:r>
              <a:rPr lang="nb-NO" baseline="0" dirty="0" err="1"/>
              <a:t>connected</a:t>
            </a:r>
            <a:r>
              <a:rPr lang="nb-NO" baseline="0" dirty="0"/>
              <a:t> to legal matters and </a:t>
            </a:r>
            <a:r>
              <a:rPr lang="nb-NO" baseline="0" dirty="0" err="1"/>
              <a:t>also</a:t>
            </a:r>
            <a:r>
              <a:rPr lang="nb-NO" baseline="0" dirty="0"/>
              <a:t> to terms. </a:t>
            </a:r>
            <a:r>
              <a:rPr lang="nb-NO" baseline="0" dirty="0" err="1"/>
              <a:t>Terminology</a:t>
            </a:r>
            <a:r>
              <a:rPr lang="nb-NO" baseline="0" dirty="0"/>
              <a:t> is, as </a:t>
            </a:r>
            <a:r>
              <a:rPr lang="nb-NO" baseline="0" dirty="0" err="1"/>
              <a:t>you</a:t>
            </a:r>
            <a:r>
              <a:rPr lang="nb-NO" baseline="0" dirty="0"/>
              <a:t> all </a:t>
            </a:r>
            <a:r>
              <a:rPr lang="nb-NO" baseline="0" dirty="0" err="1"/>
              <a:t>know</a:t>
            </a:r>
            <a:r>
              <a:rPr lang="nb-NO" baseline="0" dirty="0"/>
              <a:t>, hard. </a:t>
            </a:r>
            <a:r>
              <a:rPr lang="nb-NO" baseline="0" dirty="0" err="1"/>
              <a:t>We</a:t>
            </a:r>
            <a:r>
              <a:rPr lang="nb-NO" baseline="0" dirty="0"/>
              <a:t> </a:t>
            </a:r>
            <a:r>
              <a:rPr lang="nb-NO" baseline="0" dirty="0" err="1"/>
              <a:t>are</a:t>
            </a:r>
            <a:r>
              <a:rPr lang="nb-NO" baseline="0" dirty="0"/>
              <a:t> not </a:t>
            </a:r>
            <a:r>
              <a:rPr lang="nb-NO" baseline="0" dirty="0" err="1"/>
              <a:t>attempting</a:t>
            </a:r>
            <a:r>
              <a:rPr lang="nb-NO" baseline="0" dirty="0"/>
              <a:t> a race to </a:t>
            </a:r>
            <a:r>
              <a:rPr lang="nb-NO" baseline="0" dirty="0" err="1"/>
              <a:t>create</a:t>
            </a:r>
            <a:r>
              <a:rPr lang="nb-NO" baseline="0" dirty="0"/>
              <a:t> all sorts </a:t>
            </a:r>
            <a:r>
              <a:rPr lang="nb-NO" baseline="0" dirty="0" err="1"/>
              <a:t>of</a:t>
            </a:r>
            <a:r>
              <a:rPr lang="nb-NO" baseline="0" dirty="0"/>
              <a:t> </a:t>
            </a:r>
            <a:r>
              <a:rPr lang="nb-NO" baseline="0" dirty="0" err="1"/>
              <a:t>intricate</a:t>
            </a:r>
            <a:r>
              <a:rPr lang="nb-NO" baseline="0" dirty="0"/>
              <a:t> </a:t>
            </a:r>
            <a:r>
              <a:rPr lang="nb-NO" baseline="0" dirty="0" err="1"/>
              <a:t>ontologies</a:t>
            </a:r>
            <a:r>
              <a:rPr lang="nb-NO" baseline="0" dirty="0"/>
              <a:t>, </a:t>
            </a:r>
            <a:r>
              <a:rPr lang="nb-NO" baseline="0" dirty="0" err="1"/>
              <a:t>but</a:t>
            </a:r>
            <a:r>
              <a:rPr lang="nb-NO" baseline="0" dirty="0"/>
              <a:t> to be </a:t>
            </a:r>
            <a:r>
              <a:rPr lang="nb-NO" baseline="0" dirty="0" err="1"/>
              <a:t>able</a:t>
            </a:r>
            <a:r>
              <a:rPr lang="nb-NO" baseline="0" dirty="0"/>
              <a:t> to </a:t>
            </a:r>
            <a:r>
              <a:rPr lang="nb-NO" baseline="0" dirty="0" err="1"/>
              <a:t>identify</a:t>
            </a:r>
            <a:r>
              <a:rPr lang="nb-NO" baseline="0" dirty="0"/>
              <a:t> </a:t>
            </a:r>
            <a:r>
              <a:rPr lang="nb-NO" baseline="0" dirty="0" err="1"/>
              <a:t>if</a:t>
            </a:r>
            <a:r>
              <a:rPr lang="nb-NO" baseline="0" dirty="0"/>
              <a:t> </a:t>
            </a:r>
            <a:r>
              <a:rPr lang="nb-NO" baseline="0" dirty="0" err="1"/>
              <a:t>some</a:t>
            </a:r>
            <a:r>
              <a:rPr lang="nb-NO" baseline="0" dirty="0"/>
              <a:t> data has </a:t>
            </a:r>
            <a:r>
              <a:rPr lang="nb-NO" baseline="0" dirty="0" err="1"/>
              <a:t>restrictions</a:t>
            </a:r>
            <a:r>
              <a:rPr lang="nb-NO" baseline="0" dirty="0"/>
              <a:t> to it. </a:t>
            </a:r>
          </a:p>
          <a:p>
            <a:endParaRPr lang="nb-NO" baseline="0" dirty="0"/>
          </a:p>
          <a:p>
            <a:r>
              <a:rPr lang="nb-NO" baseline="0" dirty="0" err="1"/>
              <a:t>Some</a:t>
            </a:r>
            <a:r>
              <a:rPr lang="nb-NO" baseline="0" dirty="0"/>
              <a:t> </a:t>
            </a:r>
            <a:r>
              <a:rPr lang="nb-NO" baseline="0" dirty="0" err="1"/>
              <a:t>of</a:t>
            </a:r>
            <a:r>
              <a:rPr lang="nb-NO" baseline="0" dirty="0"/>
              <a:t> </a:t>
            </a:r>
            <a:r>
              <a:rPr lang="nb-NO" baseline="0" dirty="0" err="1"/>
              <a:t>the</a:t>
            </a:r>
            <a:r>
              <a:rPr lang="nb-NO" baseline="0" dirty="0"/>
              <a:t> stages </a:t>
            </a:r>
            <a:r>
              <a:rPr lang="nb-NO" baseline="0" dirty="0" err="1"/>
              <a:t>will</a:t>
            </a:r>
            <a:r>
              <a:rPr lang="nb-NO" baseline="0" dirty="0"/>
              <a:t> </a:t>
            </a:r>
            <a:r>
              <a:rPr lang="nb-NO" baseline="0" dirty="0" err="1"/>
              <a:t>develop</a:t>
            </a:r>
            <a:r>
              <a:rPr lang="nb-NO" baseline="0" dirty="0"/>
              <a:t> in parallell. The </a:t>
            </a:r>
            <a:r>
              <a:rPr lang="nb-NO" baseline="0" dirty="0" err="1"/>
              <a:t>framework</a:t>
            </a:r>
            <a:r>
              <a:rPr lang="nb-NO" baseline="0" dirty="0"/>
              <a:t> </a:t>
            </a:r>
            <a:r>
              <a:rPr lang="nb-NO" baseline="0" dirty="0" err="1"/>
              <a:t>needs</a:t>
            </a:r>
            <a:r>
              <a:rPr lang="nb-NO" baseline="0" dirty="0"/>
              <a:t> to be a head </a:t>
            </a:r>
            <a:r>
              <a:rPr lang="nb-NO" baseline="0" dirty="0" err="1"/>
              <a:t>of</a:t>
            </a:r>
            <a:r>
              <a:rPr lang="nb-NO" baseline="0" dirty="0"/>
              <a:t> </a:t>
            </a:r>
            <a:r>
              <a:rPr lang="nb-NO" baseline="0" dirty="0" err="1"/>
              <a:t>technological</a:t>
            </a:r>
            <a:r>
              <a:rPr lang="nb-NO" baseline="0" dirty="0"/>
              <a:t> </a:t>
            </a:r>
            <a:r>
              <a:rPr lang="nb-NO" baseline="0" dirty="0" err="1"/>
              <a:t>enhancements</a:t>
            </a:r>
            <a:r>
              <a:rPr lang="nb-NO" baseline="0" dirty="0"/>
              <a:t> or </a:t>
            </a:r>
            <a:r>
              <a:rPr lang="nb-NO" baseline="0" dirty="0" err="1"/>
              <a:t>solutions</a:t>
            </a:r>
            <a:r>
              <a:rPr lang="nb-NO" baseline="0" dirty="0"/>
              <a:t>. </a:t>
            </a:r>
          </a:p>
          <a:p>
            <a:endParaRPr lang="nb-NO" baseline="0" dirty="0"/>
          </a:p>
          <a:p>
            <a:endParaRPr lang="nb-NO" dirty="0"/>
          </a:p>
          <a:p>
            <a:endParaRPr lang="nb-NO" dirty="0"/>
          </a:p>
        </p:txBody>
      </p:sp>
      <p:sp>
        <p:nvSpPr>
          <p:cNvPr id="4" name="Plassholder for lysbildenummer 3"/>
          <p:cNvSpPr>
            <a:spLocks noGrp="1"/>
          </p:cNvSpPr>
          <p:nvPr>
            <p:ph type="sldNum" sz="quarter" idx="10"/>
          </p:nvPr>
        </p:nvSpPr>
        <p:spPr/>
        <p:txBody>
          <a:bodyPr/>
          <a:lstStyle/>
          <a:p>
            <a:fld id="{2D7A6601-E81C-436D-92C8-22C47255A640}" type="slidenum">
              <a:rPr lang="nb-NO" smtClean="0"/>
              <a:t>9</a:t>
            </a:fld>
            <a:endParaRPr lang="nb-NO"/>
          </a:p>
        </p:txBody>
      </p:sp>
    </p:spTree>
    <p:extLst>
      <p:ext uri="{BB962C8B-B14F-4D97-AF65-F5344CB8AC3E}">
        <p14:creationId xmlns:p14="http://schemas.microsoft.com/office/powerpoint/2010/main" val="4274350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nb-NO"/>
              <a:t>Klikk for å redigere tittelstil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nb-NO"/>
              <a:t>Klikk for å redigere tittelstil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B61BEF0D-F0BB-DE4B-95CE-6DB70DBA9567}" type="datetimeFigureOut">
              <a:rPr lang="en-US" dirty="0"/>
              <a:pPr/>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b-NO"/>
              <a:t>Klikk for å redigere tittelstil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Rediger tekststiler i malen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B61BEF0D-F0BB-DE4B-95CE-6DB70DBA9567}" type="datetimeFigureOut">
              <a:rPr lang="en-US" dirty="0"/>
              <a:pPr/>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nb-NO"/>
              <a:t>Klikk for å redigere tittelstil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b-NO"/>
              <a:t>Rediger tekststiler i malen</a:t>
            </a:r>
          </a:p>
        </p:txBody>
      </p:sp>
      <p:sp>
        <p:nvSpPr>
          <p:cNvPr id="5" name="Date Placeholder 4"/>
          <p:cNvSpPr>
            <a:spLocks noGrp="1"/>
          </p:cNvSpPr>
          <p:nvPr>
            <p:ph type="dt" sz="half" idx="10"/>
          </p:nvPr>
        </p:nvSpPr>
        <p:spPr/>
        <p:txBody>
          <a:bodyPr/>
          <a:lstStyle/>
          <a:p>
            <a:fld id="{B61BEF0D-F0BB-DE4B-95CE-6DB70DBA9567}" type="datetimeFigureOut">
              <a:rPr lang="en-US" dirty="0"/>
              <a:pPr/>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med sitat">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b-NO"/>
              <a:t>Klikk for å redigere tittelstil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Rediger tekststiler i malen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b-NO"/>
              <a:t>Rediger tekststiler i malen</a:t>
            </a:r>
          </a:p>
        </p:txBody>
      </p:sp>
      <p:sp>
        <p:nvSpPr>
          <p:cNvPr id="5" name="Date Placeholder 4"/>
          <p:cNvSpPr>
            <a:spLocks noGrp="1"/>
          </p:cNvSpPr>
          <p:nvPr>
            <p:ph type="dt" sz="half" idx="10"/>
          </p:nvPr>
        </p:nvSpPr>
        <p:spPr/>
        <p:txBody>
          <a:bodyPr/>
          <a:lstStyle/>
          <a:p>
            <a:fld id="{B61BEF0D-F0BB-DE4B-95CE-6DB70DBA9567}" type="datetimeFigureOut">
              <a:rPr lang="en-US" dirty="0"/>
              <a:pPr/>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n eller Usann">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nb-NO"/>
              <a:t>Klikk for å redigere tittelstil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Rediger tekststiler i malen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b-NO"/>
              <a:t>Rediger tekststiler i malen</a:t>
            </a:r>
          </a:p>
        </p:txBody>
      </p:sp>
      <p:sp>
        <p:nvSpPr>
          <p:cNvPr id="5" name="Date Placeholder 4"/>
          <p:cNvSpPr>
            <a:spLocks noGrp="1"/>
          </p:cNvSpPr>
          <p:nvPr>
            <p:ph type="dt" sz="half" idx="10"/>
          </p:nvPr>
        </p:nvSpPr>
        <p:spPr/>
        <p:txBody>
          <a:bodyPr/>
          <a:lstStyle/>
          <a:p>
            <a:fld id="{B61BEF0D-F0BB-DE4B-95CE-6DB70DBA9567}" type="datetimeFigureOut">
              <a:rPr lang="en-US" dirty="0"/>
              <a:pPr/>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ncho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nb-NO"/>
              <a:t>Klikk for å redigere tittelstil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889000" y="2266950"/>
            <a:ext cx="10414000" cy="23241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39525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nb-NO"/>
              <a:t>Klikk for å redigere tittelstil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nb-NO"/>
              <a:t>Klikk for å redigere tittelstil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B61BEF0D-F0BB-DE4B-95CE-6DB70DBA9567}" type="datetimeFigureOut">
              <a:rPr lang="en-US" dirty="0"/>
              <a:pPr/>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nb-NO"/>
              <a:t>Klikk for å redigere tittelstil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nb-NO"/>
              <a:t>Klikk for å redigere tittelstil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Date Placeholder 4"/>
          <p:cNvSpPr>
            <a:spLocks noGrp="1"/>
          </p:cNvSpPr>
          <p:nvPr>
            <p:ph type="dt" sz="half" idx="10"/>
          </p:nvPr>
        </p:nvSpPr>
        <p:spPr/>
        <p:txBody>
          <a:bodyPr/>
          <a:lstStyle/>
          <a:p>
            <a:fld id="{B61BEF0D-F0BB-DE4B-95CE-6DB70DBA9567}" type="datetimeFigureOut">
              <a:rPr lang="en-US" dirty="0"/>
              <a:pPr/>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nb-NO"/>
              <a:t>Klikk for å redigere tittelstil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ikonet for å legge til et bilde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Date Placeholder 4"/>
          <p:cNvSpPr>
            <a:spLocks noGrp="1"/>
          </p:cNvSpPr>
          <p:nvPr>
            <p:ph type="dt" sz="half" idx="10"/>
          </p:nvPr>
        </p:nvSpPr>
        <p:spPr/>
        <p:txBody>
          <a:bodyPr/>
          <a:lstStyle/>
          <a:p>
            <a:fld id="{B61BEF0D-F0BB-DE4B-95CE-6DB70DBA9567}" type="datetimeFigureOut">
              <a:rPr lang="en-US" dirty="0"/>
              <a:pPr/>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nb-NO"/>
              <a:t>Klikk for å redigere tittelstil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11/14/2016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 id="2147483665"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gif"/><Relationship Id="rId4" Type="http://schemas.openxmlformats.org/officeDocument/2006/relationships/image" Target="../media/image7.tiff"/><Relationship Id="rId9" Type="http://schemas.openxmlformats.org/officeDocument/2006/relationships/image" Target="../media/image12.png"/><Relationship Id="rId1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fontScale="90000"/>
          </a:bodyPr>
          <a:lstStyle/>
          <a:p>
            <a:r>
              <a:rPr lang="nl-NL" dirty="0"/>
              <a:t>Can the public sector afford NOT to use information as a strategic asset? </a:t>
            </a:r>
            <a:endParaRPr lang="nb-NO" dirty="0"/>
          </a:p>
        </p:txBody>
      </p:sp>
      <p:sp>
        <p:nvSpPr>
          <p:cNvPr id="3" name="Undertittel 2"/>
          <p:cNvSpPr>
            <a:spLocks noGrp="1"/>
          </p:cNvSpPr>
          <p:nvPr>
            <p:ph type="subTitle" idx="1"/>
          </p:nvPr>
        </p:nvSpPr>
        <p:spPr/>
        <p:txBody>
          <a:bodyPr>
            <a:normAutofit/>
          </a:bodyPr>
          <a:lstStyle/>
          <a:p>
            <a:r>
              <a:rPr lang="nb-NO" dirty="0"/>
              <a:t>Pia Virmalainen Jøsendal</a:t>
            </a:r>
          </a:p>
          <a:p>
            <a:r>
              <a:rPr lang="nb-NO" dirty="0" err="1"/>
              <a:t>Agency</a:t>
            </a:r>
            <a:r>
              <a:rPr lang="nb-NO" dirty="0"/>
              <a:t> for Public Management and </a:t>
            </a:r>
            <a:r>
              <a:rPr lang="nb-NO" dirty="0" err="1"/>
              <a:t>eGovernment</a:t>
            </a:r>
            <a:r>
              <a:rPr lang="nb-NO" dirty="0"/>
              <a:t> (</a:t>
            </a:r>
            <a:r>
              <a:rPr lang="nb-NO" dirty="0" err="1"/>
              <a:t>Difi</a:t>
            </a:r>
            <a:r>
              <a:rPr lang="nb-NO" dirty="0"/>
              <a:t>)</a:t>
            </a:r>
          </a:p>
        </p:txBody>
      </p:sp>
      <p:sp>
        <p:nvSpPr>
          <p:cNvPr id="4" name="Rektangel 3"/>
          <p:cNvSpPr/>
          <p:nvPr/>
        </p:nvSpPr>
        <p:spPr>
          <a:xfrm>
            <a:off x="2589213" y="5903662"/>
            <a:ext cx="1846980" cy="369332"/>
          </a:xfrm>
          <a:prstGeom prst="rect">
            <a:avLst/>
          </a:prstGeom>
        </p:spPr>
        <p:txBody>
          <a:bodyPr wrap="none">
            <a:spAutoFit/>
          </a:bodyPr>
          <a:lstStyle/>
          <a:p>
            <a:r>
              <a:rPr lang="nb-NO" dirty="0" err="1"/>
              <a:t>Twitter</a:t>
            </a:r>
            <a:r>
              <a:rPr lang="nb-NO" dirty="0"/>
              <a:t> @</a:t>
            </a:r>
            <a:r>
              <a:rPr lang="nb-NO" dirty="0" err="1"/>
              <a:t>mspjvj</a:t>
            </a:r>
            <a:endParaRPr lang="nb-NO" dirty="0"/>
          </a:p>
        </p:txBody>
      </p:sp>
    </p:spTree>
    <p:extLst>
      <p:ext uri="{BB962C8B-B14F-4D97-AF65-F5344CB8AC3E}">
        <p14:creationId xmlns:p14="http://schemas.microsoft.com/office/powerpoint/2010/main" val="3242232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vrundet rektangel 18"/>
          <p:cNvSpPr/>
          <p:nvPr/>
        </p:nvSpPr>
        <p:spPr>
          <a:xfrm>
            <a:off x="7535153" y="2152007"/>
            <a:ext cx="1261241" cy="1166325"/>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ekstSylinder 8"/>
          <p:cNvSpPr txBox="1"/>
          <p:nvPr/>
        </p:nvSpPr>
        <p:spPr>
          <a:xfrm>
            <a:off x="3336974" y="3037677"/>
            <a:ext cx="960519" cy="253916"/>
          </a:xfrm>
          <a:prstGeom prst="rect">
            <a:avLst/>
          </a:prstGeom>
          <a:noFill/>
        </p:spPr>
        <p:txBody>
          <a:bodyPr wrap="none" rtlCol="0">
            <a:spAutoFit/>
          </a:bodyPr>
          <a:lstStyle/>
          <a:p>
            <a:r>
              <a:rPr lang="nb-NO" sz="1050" dirty="0"/>
              <a:t>Public body</a:t>
            </a:r>
          </a:p>
        </p:txBody>
      </p:sp>
      <p:pic>
        <p:nvPicPr>
          <p:cNvPr id="27" name="Bild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545" y="1507632"/>
            <a:ext cx="1430244" cy="577346"/>
          </a:xfrm>
          <a:prstGeom prst="rect">
            <a:avLst/>
          </a:prstGeom>
        </p:spPr>
      </p:pic>
      <p:sp>
        <p:nvSpPr>
          <p:cNvPr id="17" name="TekstSylinder 16"/>
          <p:cNvSpPr txBox="1"/>
          <p:nvPr/>
        </p:nvSpPr>
        <p:spPr>
          <a:xfrm>
            <a:off x="4572924" y="2436648"/>
            <a:ext cx="2951449" cy="369332"/>
          </a:xfrm>
          <a:prstGeom prst="rect">
            <a:avLst/>
          </a:prstGeom>
          <a:noFill/>
        </p:spPr>
        <p:txBody>
          <a:bodyPr wrap="none" rtlCol="0">
            <a:spAutoFit/>
          </a:bodyPr>
          <a:lstStyle/>
          <a:p>
            <a:r>
              <a:rPr lang="nb-NO" dirty="0" err="1"/>
              <a:t>Needs</a:t>
            </a:r>
            <a:r>
              <a:rPr lang="nb-NO" dirty="0"/>
              <a:t> and </a:t>
            </a:r>
            <a:r>
              <a:rPr lang="nb-NO" dirty="0" err="1"/>
              <a:t>expectations</a:t>
            </a:r>
            <a:endParaRPr lang="nb-NO" dirty="0"/>
          </a:p>
        </p:txBody>
      </p:sp>
      <p:sp>
        <p:nvSpPr>
          <p:cNvPr id="35" name="Avrundet rektangel 34"/>
          <p:cNvSpPr/>
          <p:nvPr/>
        </p:nvSpPr>
        <p:spPr>
          <a:xfrm>
            <a:off x="2070351" y="4737849"/>
            <a:ext cx="3582195" cy="1549310"/>
          </a:xfrm>
          <a:prstGeom prst="roundRect">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8" name="Bilde 37"/>
          <p:cNvPicPr>
            <a:picLocks noChangeAspect="1"/>
          </p:cNvPicPr>
          <p:nvPr/>
        </p:nvPicPr>
        <p:blipFill>
          <a:blip r:embed="rId4"/>
          <a:stretch>
            <a:fillRect/>
          </a:stretch>
        </p:blipFill>
        <p:spPr>
          <a:xfrm>
            <a:off x="2438028" y="4926638"/>
            <a:ext cx="603191" cy="603191"/>
          </a:xfrm>
          <a:prstGeom prst="rect">
            <a:avLst/>
          </a:prstGeom>
        </p:spPr>
      </p:pic>
      <p:sp>
        <p:nvSpPr>
          <p:cNvPr id="39" name="TekstSylinder 38"/>
          <p:cNvSpPr txBox="1"/>
          <p:nvPr/>
        </p:nvSpPr>
        <p:spPr>
          <a:xfrm>
            <a:off x="7650186" y="2927284"/>
            <a:ext cx="813043" cy="276999"/>
          </a:xfrm>
          <a:prstGeom prst="rect">
            <a:avLst/>
          </a:prstGeom>
          <a:noFill/>
        </p:spPr>
        <p:txBody>
          <a:bodyPr wrap="none" rtlCol="0">
            <a:spAutoFit/>
          </a:bodyPr>
          <a:lstStyle/>
          <a:p>
            <a:r>
              <a:rPr lang="nb-NO" sz="1200" dirty="0"/>
              <a:t>Archives</a:t>
            </a:r>
          </a:p>
        </p:txBody>
      </p:sp>
      <p:cxnSp>
        <p:nvCxnSpPr>
          <p:cNvPr id="47" name="Rett pil 46"/>
          <p:cNvCxnSpPr/>
          <p:nvPr/>
        </p:nvCxnSpPr>
        <p:spPr>
          <a:xfrm flipV="1">
            <a:off x="4762937" y="3208320"/>
            <a:ext cx="2494763" cy="7867"/>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Rett pil 48"/>
          <p:cNvCxnSpPr/>
          <p:nvPr/>
        </p:nvCxnSpPr>
        <p:spPr>
          <a:xfrm flipH="1">
            <a:off x="4479031" y="1993680"/>
            <a:ext cx="510064" cy="158326"/>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kstSylinder 53"/>
          <p:cNvSpPr txBox="1"/>
          <p:nvPr/>
        </p:nvSpPr>
        <p:spPr>
          <a:xfrm>
            <a:off x="2299429" y="5542567"/>
            <a:ext cx="911685" cy="553998"/>
          </a:xfrm>
          <a:prstGeom prst="rect">
            <a:avLst/>
          </a:prstGeom>
          <a:noFill/>
        </p:spPr>
        <p:txBody>
          <a:bodyPr wrap="square" rtlCol="0">
            <a:spAutoFit/>
          </a:bodyPr>
          <a:lstStyle/>
          <a:p>
            <a:r>
              <a:rPr lang="nb-NO" sz="1500" dirty="0" err="1"/>
              <a:t>Create</a:t>
            </a:r>
            <a:endParaRPr lang="nb-NO" sz="1500" dirty="0"/>
          </a:p>
          <a:p>
            <a:endParaRPr lang="nb-NO" sz="1500" dirty="0"/>
          </a:p>
        </p:txBody>
      </p:sp>
      <p:sp>
        <p:nvSpPr>
          <p:cNvPr id="60" name="Avrundet rektangel 59"/>
          <p:cNvSpPr/>
          <p:nvPr/>
        </p:nvSpPr>
        <p:spPr>
          <a:xfrm>
            <a:off x="6900093" y="4715770"/>
            <a:ext cx="3679007" cy="1571388"/>
          </a:xfrm>
          <a:prstGeom prst="roundRect">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1" name="TekstSylinder 60"/>
          <p:cNvSpPr txBox="1"/>
          <p:nvPr/>
        </p:nvSpPr>
        <p:spPr>
          <a:xfrm>
            <a:off x="3428475" y="5599426"/>
            <a:ext cx="993131" cy="553998"/>
          </a:xfrm>
          <a:prstGeom prst="rect">
            <a:avLst/>
          </a:prstGeom>
          <a:noFill/>
        </p:spPr>
        <p:txBody>
          <a:bodyPr wrap="square" rtlCol="0">
            <a:spAutoFit/>
          </a:bodyPr>
          <a:lstStyle/>
          <a:p>
            <a:r>
              <a:rPr lang="nb-NO" sz="1500" dirty="0" err="1"/>
              <a:t>Use</a:t>
            </a:r>
            <a:r>
              <a:rPr lang="nb-NO" sz="1500" dirty="0"/>
              <a:t> and </a:t>
            </a:r>
            <a:r>
              <a:rPr lang="nb-NO" sz="1500" dirty="0" err="1"/>
              <a:t>govern</a:t>
            </a:r>
            <a:endParaRPr lang="nb-NO" sz="1500" dirty="0"/>
          </a:p>
        </p:txBody>
      </p:sp>
      <p:sp>
        <p:nvSpPr>
          <p:cNvPr id="62" name="TekstSylinder 61"/>
          <p:cNvSpPr txBox="1"/>
          <p:nvPr/>
        </p:nvSpPr>
        <p:spPr>
          <a:xfrm>
            <a:off x="5808628" y="5529829"/>
            <a:ext cx="829073" cy="307777"/>
          </a:xfrm>
          <a:prstGeom prst="rect">
            <a:avLst/>
          </a:prstGeom>
          <a:noFill/>
        </p:spPr>
        <p:txBody>
          <a:bodyPr wrap="none" rtlCol="0">
            <a:spAutoFit/>
          </a:bodyPr>
          <a:lstStyle/>
          <a:p>
            <a:r>
              <a:rPr lang="nb-NO" sz="1400" dirty="0"/>
              <a:t>transfer</a:t>
            </a:r>
          </a:p>
        </p:txBody>
      </p:sp>
      <p:sp>
        <p:nvSpPr>
          <p:cNvPr id="63" name="Avrundet rektangel 62"/>
          <p:cNvSpPr/>
          <p:nvPr/>
        </p:nvSpPr>
        <p:spPr>
          <a:xfrm>
            <a:off x="5687677" y="4738854"/>
            <a:ext cx="1167385" cy="1548305"/>
          </a:xfrm>
          <a:prstGeom prst="roundRect">
            <a:avLst/>
          </a:prstGeom>
          <a:no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4" name="TekstSylinder 63"/>
          <p:cNvSpPr txBox="1"/>
          <p:nvPr/>
        </p:nvSpPr>
        <p:spPr>
          <a:xfrm>
            <a:off x="6096000" y="5498347"/>
            <a:ext cx="5058398" cy="338554"/>
          </a:xfrm>
          <a:prstGeom prst="rect">
            <a:avLst/>
          </a:prstGeom>
          <a:noFill/>
        </p:spPr>
        <p:txBody>
          <a:bodyPr wrap="square" rtlCol="0">
            <a:spAutoFit/>
          </a:bodyPr>
          <a:lstStyle/>
          <a:p>
            <a:r>
              <a:rPr lang="nb-NO" sz="1600" dirty="0"/>
              <a:t>                </a:t>
            </a:r>
            <a:r>
              <a:rPr lang="nb-NO" sz="1600" dirty="0" err="1"/>
              <a:t>Recieve</a:t>
            </a:r>
            <a:r>
              <a:rPr lang="nb-NO" sz="1600" dirty="0"/>
              <a:t>      </a:t>
            </a:r>
            <a:r>
              <a:rPr lang="nb-NO" sz="1600" dirty="0" err="1"/>
              <a:t>Maintain</a:t>
            </a:r>
            <a:r>
              <a:rPr lang="nb-NO" sz="1600" dirty="0"/>
              <a:t>    </a:t>
            </a:r>
            <a:r>
              <a:rPr lang="nb-NO" sz="1600" dirty="0" err="1"/>
              <a:t>Distribute</a:t>
            </a:r>
            <a:endParaRPr lang="nb-NO" sz="1600" dirty="0"/>
          </a:p>
        </p:txBody>
      </p:sp>
      <p:pic>
        <p:nvPicPr>
          <p:cNvPr id="22" name="Picture 6" descr="http://zaviya.net/wp-content/uploads/2015/04/Federal-Government-Ic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5109" y="2371628"/>
            <a:ext cx="605118" cy="60511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image.freepik.com/free-icon/archive_318-6776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8961" y="2372214"/>
            <a:ext cx="510117" cy="51011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http://www.saintsremovals.co.uk/wp-content/uploads/2015/05/45989.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47103" y="4873193"/>
            <a:ext cx="603083" cy="603083"/>
          </a:xfrm>
          <a:prstGeom prst="rect">
            <a:avLst/>
          </a:prstGeom>
          <a:noFill/>
          <a:extLst>
            <a:ext uri="{909E8E84-426E-40DD-AFC4-6F175D3DCCD1}">
              <a14:hiddenFill xmlns:a14="http://schemas.microsoft.com/office/drawing/2010/main">
                <a:solidFill>
                  <a:srgbClr val="FFFFFF"/>
                </a:solidFill>
              </a14:hiddenFill>
            </a:ext>
          </a:extLst>
        </p:spPr>
      </p:pic>
      <p:sp>
        <p:nvSpPr>
          <p:cNvPr id="43" name="Avrundet rektangel 42"/>
          <p:cNvSpPr/>
          <p:nvPr/>
        </p:nvSpPr>
        <p:spPr>
          <a:xfrm>
            <a:off x="3267359" y="2163117"/>
            <a:ext cx="1261241" cy="1166325"/>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58" name="Rett pil 57"/>
          <p:cNvCxnSpPr/>
          <p:nvPr/>
        </p:nvCxnSpPr>
        <p:spPr>
          <a:xfrm>
            <a:off x="7112456" y="1993680"/>
            <a:ext cx="422697" cy="158326"/>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38" name="Picture 14" descr="http://www.semo.edu/it/security/Images/iconmonstr-monitoring-5-icon-256.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6976" y="4938783"/>
            <a:ext cx="726653" cy="726653"/>
          </a:xfrm>
          <a:prstGeom prst="rect">
            <a:avLst/>
          </a:prstGeom>
          <a:noFill/>
          <a:extLst>
            <a:ext uri="{909E8E84-426E-40DD-AFC4-6F175D3DCCD1}">
              <a14:hiddenFill xmlns:a14="http://schemas.microsoft.com/office/drawing/2010/main">
                <a:solidFill>
                  <a:srgbClr val="FFFFFF"/>
                </a:solidFill>
              </a14:hiddenFill>
            </a:ext>
          </a:extLst>
        </p:spPr>
      </p:pic>
      <p:pic>
        <p:nvPicPr>
          <p:cNvPr id="2" name="Bild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57695" y="1451109"/>
            <a:ext cx="619193" cy="595378"/>
          </a:xfrm>
          <a:prstGeom prst="rect">
            <a:avLst/>
          </a:prstGeom>
        </p:spPr>
      </p:pic>
      <p:sp>
        <p:nvSpPr>
          <p:cNvPr id="3" name="TekstSylinder 2"/>
          <p:cNvSpPr txBox="1"/>
          <p:nvPr/>
        </p:nvSpPr>
        <p:spPr>
          <a:xfrm>
            <a:off x="4057483" y="793011"/>
            <a:ext cx="5031568" cy="415498"/>
          </a:xfrm>
          <a:prstGeom prst="rect">
            <a:avLst/>
          </a:prstGeom>
          <a:noFill/>
        </p:spPr>
        <p:txBody>
          <a:bodyPr wrap="square" rtlCol="0">
            <a:spAutoFit/>
          </a:bodyPr>
          <a:lstStyle/>
          <a:p>
            <a:r>
              <a:rPr lang="nb-NO" sz="2100" dirty="0"/>
              <a:t>Big </a:t>
            </a:r>
            <a:r>
              <a:rPr lang="nb-NO" sz="2100" dirty="0" err="1"/>
              <a:t>picture</a:t>
            </a:r>
            <a:r>
              <a:rPr lang="nb-NO" sz="2100" dirty="0"/>
              <a:t> </a:t>
            </a:r>
            <a:r>
              <a:rPr lang="nb-NO" sz="2100" dirty="0" err="1"/>
              <a:t>of</a:t>
            </a:r>
            <a:r>
              <a:rPr lang="nb-NO" sz="2100" dirty="0"/>
              <a:t> </a:t>
            </a:r>
            <a:r>
              <a:rPr lang="nb-NO" sz="2100" dirty="0" err="1"/>
              <a:t>the</a:t>
            </a:r>
            <a:r>
              <a:rPr lang="nb-NO" sz="2100" dirty="0"/>
              <a:t> </a:t>
            </a:r>
            <a:r>
              <a:rPr lang="nb-NO" sz="2100" dirty="0" err="1"/>
              <a:t>world</a:t>
            </a:r>
            <a:r>
              <a:rPr lang="nb-NO" sz="2100" dirty="0"/>
              <a:t> </a:t>
            </a:r>
            <a:r>
              <a:rPr lang="nb-NO" sz="2100" dirty="0" err="1"/>
              <a:t>of</a:t>
            </a:r>
            <a:r>
              <a:rPr lang="nb-NO" sz="2100" dirty="0"/>
              <a:t> </a:t>
            </a:r>
            <a:r>
              <a:rPr lang="nb-NO" sz="2100" dirty="0" err="1"/>
              <a:t>archiving</a:t>
            </a:r>
            <a:endParaRPr lang="nb-NO" sz="2100" dirty="0"/>
          </a:p>
        </p:txBody>
      </p:sp>
      <p:pic>
        <p:nvPicPr>
          <p:cNvPr id="1028" name="Picture 4" descr="http://www.cee.mtu.edu/%7Ehssantef/sar/sar.images/handshake.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90269" y="5120357"/>
            <a:ext cx="682998" cy="374336"/>
          </a:xfrm>
          <a:prstGeom prst="rect">
            <a:avLst/>
          </a:prstGeom>
          <a:noFill/>
          <a:extLst>
            <a:ext uri="{909E8E84-426E-40DD-AFC4-6F175D3DCCD1}">
              <a14:hiddenFill xmlns:a14="http://schemas.microsoft.com/office/drawing/2010/main">
                <a:solidFill>
                  <a:srgbClr val="FFFFFF"/>
                </a:solidFill>
              </a14:hiddenFill>
            </a:ext>
          </a:extLst>
        </p:spPr>
      </p:pic>
      <p:sp>
        <p:nvSpPr>
          <p:cNvPr id="5" name="Pil opp og ned 4"/>
          <p:cNvSpPr/>
          <p:nvPr/>
        </p:nvSpPr>
        <p:spPr>
          <a:xfrm>
            <a:off x="3681288" y="3734070"/>
            <a:ext cx="269972" cy="419100"/>
          </a:xfrm>
          <a:prstGeom prst="upDownArrow">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6" name="Pil opp og ned 35"/>
          <p:cNvSpPr/>
          <p:nvPr/>
        </p:nvSpPr>
        <p:spPr>
          <a:xfrm>
            <a:off x="5961014" y="3734070"/>
            <a:ext cx="269972" cy="419100"/>
          </a:xfrm>
          <a:prstGeom prst="upDownArrow">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7" name="Pil opp og ned 36"/>
          <p:cNvSpPr/>
          <p:nvPr/>
        </p:nvSpPr>
        <p:spPr>
          <a:xfrm>
            <a:off x="8105755" y="3734070"/>
            <a:ext cx="269972" cy="419100"/>
          </a:xfrm>
          <a:prstGeom prst="upDownArrow">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Picture 2" descr="http://www.publicdomainpictures.net/pictures/40000/nahled/question-mark.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84754" y="4937538"/>
            <a:ext cx="582424" cy="58242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https://image.freepik.com/free-icon/set-of-tools_318-9188.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42225" y="4959153"/>
            <a:ext cx="1013208" cy="583415"/>
          </a:xfrm>
          <a:prstGeom prst="rect">
            <a:avLst/>
          </a:prstGeom>
          <a:noFill/>
          <a:extLst>
            <a:ext uri="{909E8E84-426E-40DD-AFC4-6F175D3DCCD1}">
              <a14:hiddenFill xmlns:a14="http://schemas.microsoft.com/office/drawing/2010/main">
                <a:solidFill>
                  <a:srgbClr val="FFFFFF"/>
                </a:solidFill>
              </a14:hiddenFill>
            </a:ext>
          </a:extLst>
        </p:spPr>
      </p:pic>
      <p:pic>
        <p:nvPicPr>
          <p:cNvPr id="6" name="Bilde 5"/>
          <p:cNvPicPr>
            <a:picLocks noChangeAspect="1"/>
          </p:cNvPicPr>
          <p:nvPr/>
        </p:nvPicPr>
        <p:blipFill>
          <a:blip r:embed="rId13">
            <a:biLevel thresh="75000"/>
          </a:blip>
          <a:stretch>
            <a:fillRect/>
          </a:stretch>
        </p:blipFill>
        <p:spPr>
          <a:xfrm>
            <a:off x="4652180" y="4959153"/>
            <a:ext cx="769792" cy="687581"/>
          </a:xfrm>
          <a:prstGeom prst="rect">
            <a:avLst/>
          </a:prstGeom>
        </p:spPr>
      </p:pic>
      <p:sp>
        <p:nvSpPr>
          <p:cNvPr id="40" name="TekstSylinder 39"/>
          <p:cNvSpPr txBox="1"/>
          <p:nvPr/>
        </p:nvSpPr>
        <p:spPr>
          <a:xfrm>
            <a:off x="4400830" y="5599426"/>
            <a:ext cx="1407797" cy="784830"/>
          </a:xfrm>
          <a:prstGeom prst="rect">
            <a:avLst/>
          </a:prstGeom>
          <a:noFill/>
        </p:spPr>
        <p:txBody>
          <a:bodyPr wrap="square" rtlCol="0">
            <a:spAutoFit/>
          </a:bodyPr>
          <a:lstStyle/>
          <a:p>
            <a:r>
              <a:rPr lang="nb-NO" sz="1500" dirty="0" err="1"/>
              <a:t>Prepare</a:t>
            </a:r>
            <a:r>
              <a:rPr lang="nb-NO" sz="1500" dirty="0"/>
              <a:t> </a:t>
            </a:r>
            <a:r>
              <a:rPr lang="nb-NO" sz="1500" dirty="0" err="1"/>
              <a:t>message</a:t>
            </a:r>
            <a:r>
              <a:rPr lang="nb-NO" sz="1500" dirty="0"/>
              <a:t> to </a:t>
            </a:r>
            <a:r>
              <a:rPr lang="nb-NO" sz="1500" dirty="0" err="1"/>
              <a:t>archive</a:t>
            </a:r>
            <a:endParaRPr lang="nb-NO" sz="1500" dirty="0"/>
          </a:p>
        </p:txBody>
      </p:sp>
      <p:pic>
        <p:nvPicPr>
          <p:cNvPr id="7" name="Bilde 6"/>
          <p:cNvPicPr>
            <a:picLocks noChangeAspect="1"/>
          </p:cNvPicPr>
          <p:nvPr/>
        </p:nvPicPr>
        <p:blipFill>
          <a:blip r:embed="rId14"/>
          <a:stretch>
            <a:fillRect/>
          </a:stretch>
        </p:blipFill>
        <p:spPr>
          <a:xfrm>
            <a:off x="9000832" y="214134"/>
            <a:ext cx="2943225" cy="523875"/>
          </a:xfrm>
          <a:prstGeom prst="rect">
            <a:avLst/>
          </a:prstGeom>
        </p:spPr>
      </p:pic>
    </p:spTree>
    <p:extLst>
      <p:ext uri="{BB962C8B-B14F-4D97-AF65-F5344CB8AC3E}">
        <p14:creationId xmlns:p14="http://schemas.microsoft.com/office/powerpoint/2010/main" val="3392226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3"/>
          <a:stretch>
            <a:fillRect/>
          </a:stretch>
        </p:blipFill>
        <p:spPr>
          <a:xfrm>
            <a:off x="1001395" y="3766989"/>
            <a:ext cx="5962650" cy="2209800"/>
          </a:xfrm>
          <a:prstGeom prst="rect">
            <a:avLst/>
          </a:prstGeom>
        </p:spPr>
      </p:pic>
      <p:pic>
        <p:nvPicPr>
          <p:cNvPr id="4" name="Bilde 3"/>
          <p:cNvPicPr>
            <a:picLocks noChangeAspect="1"/>
          </p:cNvPicPr>
          <p:nvPr/>
        </p:nvPicPr>
        <p:blipFill>
          <a:blip r:embed="rId4"/>
          <a:stretch>
            <a:fillRect/>
          </a:stretch>
        </p:blipFill>
        <p:spPr>
          <a:xfrm>
            <a:off x="6276975" y="2696527"/>
            <a:ext cx="5734050" cy="4391025"/>
          </a:xfrm>
          <a:prstGeom prst="rect">
            <a:avLst/>
          </a:prstGeom>
        </p:spPr>
      </p:pic>
      <p:pic>
        <p:nvPicPr>
          <p:cNvPr id="7" name="Bilde 6"/>
          <p:cNvPicPr>
            <a:picLocks noChangeAspect="1"/>
          </p:cNvPicPr>
          <p:nvPr/>
        </p:nvPicPr>
        <p:blipFill>
          <a:blip r:embed="rId5"/>
          <a:stretch>
            <a:fillRect/>
          </a:stretch>
        </p:blipFill>
        <p:spPr>
          <a:xfrm>
            <a:off x="3677920" y="4871889"/>
            <a:ext cx="2822575" cy="2005078"/>
          </a:xfrm>
          <a:prstGeom prst="rect">
            <a:avLst/>
          </a:prstGeom>
        </p:spPr>
      </p:pic>
      <p:sp>
        <p:nvSpPr>
          <p:cNvPr id="8" name="Tittel 7"/>
          <p:cNvSpPr>
            <a:spLocks noGrp="1"/>
          </p:cNvSpPr>
          <p:nvPr>
            <p:ph type="title"/>
          </p:nvPr>
        </p:nvSpPr>
        <p:spPr>
          <a:xfrm>
            <a:off x="1821131" y="346250"/>
            <a:ext cx="8911687" cy="1280890"/>
          </a:xfrm>
        </p:spPr>
        <p:txBody>
          <a:bodyPr/>
          <a:lstStyle/>
          <a:p>
            <a:r>
              <a:rPr lang="nb-NO" dirty="0" err="1"/>
              <a:t>What</a:t>
            </a:r>
            <a:r>
              <a:rPr lang="nb-NO" dirty="0"/>
              <a:t> </a:t>
            </a:r>
            <a:r>
              <a:rPr lang="nb-NO" dirty="0" err="1"/>
              <a:t>value</a:t>
            </a:r>
            <a:r>
              <a:rPr lang="nb-NO" dirty="0"/>
              <a:t> </a:t>
            </a:r>
            <a:r>
              <a:rPr lang="nb-NO" dirty="0" err="1"/>
              <a:t>does</a:t>
            </a:r>
            <a:r>
              <a:rPr lang="nb-NO" dirty="0"/>
              <a:t> </a:t>
            </a:r>
            <a:r>
              <a:rPr lang="nb-NO" dirty="0" err="1"/>
              <a:t>information</a:t>
            </a:r>
            <a:r>
              <a:rPr lang="nb-NO" dirty="0"/>
              <a:t> hold </a:t>
            </a:r>
            <a:r>
              <a:rPr lang="nb-NO" dirty="0" err="1"/>
              <a:t>strategically</a:t>
            </a:r>
            <a:r>
              <a:rPr lang="nb-NO" dirty="0"/>
              <a:t>?</a:t>
            </a:r>
          </a:p>
        </p:txBody>
      </p:sp>
      <p:pic>
        <p:nvPicPr>
          <p:cNvPr id="9" name="Bilde 8"/>
          <p:cNvPicPr>
            <a:picLocks noChangeAspect="1"/>
          </p:cNvPicPr>
          <p:nvPr/>
        </p:nvPicPr>
        <p:blipFill>
          <a:blip r:embed="rId6"/>
          <a:stretch>
            <a:fillRect/>
          </a:stretch>
        </p:blipFill>
        <p:spPr>
          <a:xfrm>
            <a:off x="1821131" y="1856191"/>
            <a:ext cx="8963025" cy="3400425"/>
          </a:xfrm>
          <a:prstGeom prst="rect">
            <a:avLst/>
          </a:prstGeom>
        </p:spPr>
      </p:pic>
    </p:spTree>
    <p:extLst>
      <p:ext uri="{BB962C8B-B14F-4D97-AF65-F5344CB8AC3E}">
        <p14:creationId xmlns:p14="http://schemas.microsoft.com/office/powerpoint/2010/main" val="168393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Worth </a:t>
            </a:r>
            <a:r>
              <a:rPr lang="nb-NO" dirty="0" err="1"/>
              <a:t>thinking</a:t>
            </a:r>
            <a:r>
              <a:rPr lang="nb-NO" dirty="0"/>
              <a:t> </a:t>
            </a:r>
            <a:r>
              <a:rPr lang="nb-NO" dirty="0" err="1"/>
              <a:t>about</a:t>
            </a:r>
            <a:r>
              <a:rPr lang="nb-NO" dirty="0"/>
              <a:t>..</a:t>
            </a:r>
          </a:p>
        </p:txBody>
      </p:sp>
      <p:sp>
        <p:nvSpPr>
          <p:cNvPr id="3" name="Plassholder for innhold 2"/>
          <p:cNvSpPr>
            <a:spLocks noGrp="1"/>
          </p:cNvSpPr>
          <p:nvPr>
            <p:ph idx="1"/>
          </p:nvPr>
        </p:nvSpPr>
        <p:spPr>
          <a:xfrm>
            <a:off x="2589212" y="1905000"/>
            <a:ext cx="8915400" cy="4556760"/>
          </a:xfrm>
        </p:spPr>
        <p:txBody>
          <a:bodyPr>
            <a:normAutofit fontScale="92500" lnSpcReduction="10000"/>
          </a:bodyPr>
          <a:lstStyle/>
          <a:p>
            <a:r>
              <a:rPr lang="nb-NO" dirty="0"/>
              <a:t>More business </a:t>
            </a:r>
            <a:r>
              <a:rPr lang="nb-NO" dirty="0" err="1"/>
              <a:t>people</a:t>
            </a:r>
            <a:r>
              <a:rPr lang="nb-NO" dirty="0"/>
              <a:t> </a:t>
            </a:r>
            <a:r>
              <a:rPr lang="nb-NO" dirty="0" err="1"/>
              <a:t>want</a:t>
            </a:r>
            <a:r>
              <a:rPr lang="nb-NO" dirty="0"/>
              <a:t> to </a:t>
            </a:r>
            <a:r>
              <a:rPr lang="nb-NO" dirty="0" err="1"/>
              <a:t>use</a:t>
            </a:r>
            <a:r>
              <a:rPr lang="nb-NO" dirty="0"/>
              <a:t> data </a:t>
            </a:r>
          </a:p>
          <a:p>
            <a:r>
              <a:rPr lang="nb-NO" dirty="0"/>
              <a:t>Citizens </a:t>
            </a:r>
            <a:r>
              <a:rPr lang="nb-NO" dirty="0" err="1"/>
              <a:t>are</a:t>
            </a:r>
            <a:r>
              <a:rPr lang="nb-NO" dirty="0"/>
              <a:t> </a:t>
            </a:r>
            <a:r>
              <a:rPr lang="nb-NO" dirty="0" err="1"/>
              <a:t>invited</a:t>
            </a:r>
            <a:r>
              <a:rPr lang="nb-NO" dirty="0"/>
              <a:t> to </a:t>
            </a:r>
            <a:r>
              <a:rPr lang="nb-NO" dirty="0" err="1"/>
              <a:t>add</a:t>
            </a:r>
            <a:r>
              <a:rPr lang="nb-NO" dirty="0"/>
              <a:t> </a:t>
            </a:r>
            <a:r>
              <a:rPr lang="nb-NO" dirty="0" err="1"/>
              <a:t>value</a:t>
            </a:r>
            <a:r>
              <a:rPr lang="nb-NO" dirty="0"/>
              <a:t> in </a:t>
            </a:r>
            <a:r>
              <a:rPr lang="nb-NO" dirty="0" err="1"/>
              <a:t>previsouly</a:t>
            </a:r>
            <a:r>
              <a:rPr lang="nb-NO" dirty="0"/>
              <a:t> «</a:t>
            </a:r>
            <a:r>
              <a:rPr lang="nb-NO" dirty="0" err="1"/>
              <a:t>technical</a:t>
            </a:r>
            <a:r>
              <a:rPr lang="nb-NO" dirty="0"/>
              <a:t> </a:t>
            </a:r>
            <a:r>
              <a:rPr lang="nb-NO" dirty="0" err="1"/>
              <a:t>procesess</a:t>
            </a:r>
            <a:r>
              <a:rPr lang="nb-NO" dirty="0"/>
              <a:t>»</a:t>
            </a:r>
          </a:p>
          <a:p>
            <a:endParaRPr lang="nb-NO" dirty="0"/>
          </a:p>
          <a:p>
            <a:r>
              <a:rPr lang="nb-NO" dirty="0"/>
              <a:t>Access and «</a:t>
            </a:r>
            <a:r>
              <a:rPr lang="nb-NO" dirty="0" err="1"/>
              <a:t>fixes</a:t>
            </a:r>
            <a:r>
              <a:rPr lang="nb-NO" dirty="0"/>
              <a:t>» </a:t>
            </a:r>
            <a:r>
              <a:rPr lang="nb-NO" dirty="0" err="1"/>
              <a:t>are</a:t>
            </a:r>
            <a:r>
              <a:rPr lang="nb-NO" dirty="0"/>
              <a:t> </a:t>
            </a:r>
            <a:r>
              <a:rPr lang="nb-NO" dirty="0" err="1"/>
              <a:t>significantly</a:t>
            </a:r>
            <a:r>
              <a:rPr lang="nb-NO" dirty="0"/>
              <a:t> </a:t>
            </a:r>
            <a:r>
              <a:rPr lang="nb-NO" dirty="0" err="1"/>
              <a:t>added</a:t>
            </a:r>
            <a:r>
              <a:rPr lang="nb-NO" dirty="0"/>
              <a:t> </a:t>
            </a:r>
            <a:r>
              <a:rPr lang="nb-NO" dirty="0" err="1"/>
              <a:t>on</a:t>
            </a:r>
            <a:r>
              <a:rPr lang="nb-NO" dirty="0"/>
              <a:t> a </a:t>
            </a:r>
            <a:r>
              <a:rPr lang="nb-NO" dirty="0" err="1"/>
              <a:t>top</a:t>
            </a:r>
            <a:r>
              <a:rPr lang="nb-NO" dirty="0"/>
              <a:t>–</a:t>
            </a:r>
            <a:r>
              <a:rPr lang="nb-NO" dirty="0" err="1"/>
              <a:t>layer</a:t>
            </a:r>
            <a:r>
              <a:rPr lang="nb-NO" dirty="0"/>
              <a:t> </a:t>
            </a:r>
          </a:p>
          <a:p>
            <a:r>
              <a:rPr lang="nb-NO" dirty="0" err="1"/>
              <a:t>Archiving</a:t>
            </a:r>
            <a:r>
              <a:rPr lang="nb-NO" dirty="0"/>
              <a:t> is </a:t>
            </a:r>
            <a:r>
              <a:rPr lang="nb-NO" dirty="0" err="1"/>
              <a:t>seen</a:t>
            </a:r>
            <a:r>
              <a:rPr lang="nb-NO" dirty="0"/>
              <a:t> as </a:t>
            </a:r>
            <a:r>
              <a:rPr lang="nb-NO" dirty="0" err="1"/>
              <a:t>ancient</a:t>
            </a:r>
            <a:endParaRPr lang="nb-NO" dirty="0"/>
          </a:p>
          <a:p>
            <a:r>
              <a:rPr lang="nb-NO" dirty="0" err="1"/>
              <a:t>Documents</a:t>
            </a:r>
            <a:r>
              <a:rPr lang="nb-NO" dirty="0"/>
              <a:t> </a:t>
            </a:r>
            <a:r>
              <a:rPr lang="nb-NO" dirty="0" err="1"/>
              <a:t>are</a:t>
            </a:r>
            <a:r>
              <a:rPr lang="nb-NO" dirty="0"/>
              <a:t> </a:t>
            </a:r>
            <a:r>
              <a:rPr lang="nb-NO" dirty="0" err="1"/>
              <a:t>considered</a:t>
            </a:r>
            <a:r>
              <a:rPr lang="nb-NO" dirty="0"/>
              <a:t> </a:t>
            </a:r>
            <a:r>
              <a:rPr lang="nb-NO" dirty="0" err="1"/>
              <a:t>dead</a:t>
            </a:r>
            <a:r>
              <a:rPr lang="nb-NO" dirty="0"/>
              <a:t> to </a:t>
            </a:r>
            <a:r>
              <a:rPr lang="nb-NO" dirty="0" err="1"/>
              <a:t>younger</a:t>
            </a:r>
            <a:r>
              <a:rPr lang="nb-NO" dirty="0"/>
              <a:t> </a:t>
            </a:r>
            <a:r>
              <a:rPr lang="nb-NO" dirty="0" err="1"/>
              <a:t>generations</a:t>
            </a:r>
            <a:r>
              <a:rPr lang="nb-NO" dirty="0"/>
              <a:t> </a:t>
            </a:r>
          </a:p>
          <a:p>
            <a:endParaRPr lang="nb-NO" dirty="0"/>
          </a:p>
          <a:p>
            <a:r>
              <a:rPr lang="nb-NO" dirty="0"/>
              <a:t>Large </a:t>
            </a:r>
            <a:r>
              <a:rPr lang="nb-NO" dirty="0" err="1"/>
              <a:t>diversity</a:t>
            </a:r>
            <a:r>
              <a:rPr lang="nb-NO" dirty="0"/>
              <a:t> in metadatastandards and data management </a:t>
            </a:r>
            <a:r>
              <a:rPr lang="nb-NO" dirty="0" err="1"/>
              <a:t>solutions</a:t>
            </a:r>
            <a:endParaRPr lang="nb-NO" dirty="0"/>
          </a:p>
          <a:p>
            <a:r>
              <a:rPr lang="nb-NO" dirty="0" err="1"/>
              <a:t>Weak</a:t>
            </a:r>
            <a:r>
              <a:rPr lang="nb-NO" dirty="0"/>
              <a:t>/bad </a:t>
            </a:r>
            <a:r>
              <a:rPr lang="nb-NO" dirty="0" err="1"/>
              <a:t>performance</a:t>
            </a:r>
            <a:r>
              <a:rPr lang="nb-NO" dirty="0"/>
              <a:t> </a:t>
            </a:r>
            <a:r>
              <a:rPr lang="nb-NO" dirty="0" err="1"/>
              <a:t>on</a:t>
            </a:r>
            <a:r>
              <a:rPr lang="nb-NO" dirty="0"/>
              <a:t> data </a:t>
            </a:r>
            <a:r>
              <a:rPr lang="nb-NO" dirty="0" err="1"/>
              <a:t>governance</a:t>
            </a:r>
            <a:r>
              <a:rPr lang="nb-NO" dirty="0"/>
              <a:t> </a:t>
            </a:r>
            <a:r>
              <a:rPr lang="nb-NO" dirty="0" err="1"/>
              <a:t>models</a:t>
            </a:r>
            <a:endParaRPr lang="nb-NO" dirty="0"/>
          </a:p>
          <a:p>
            <a:r>
              <a:rPr lang="nb-NO" dirty="0"/>
              <a:t>Security is </a:t>
            </a:r>
            <a:r>
              <a:rPr lang="nb-NO" dirty="0" err="1"/>
              <a:t>crucial</a:t>
            </a:r>
            <a:r>
              <a:rPr lang="nb-NO" dirty="0"/>
              <a:t> to data </a:t>
            </a:r>
            <a:r>
              <a:rPr lang="nb-NO" dirty="0" err="1"/>
              <a:t>exchange</a:t>
            </a:r>
            <a:r>
              <a:rPr lang="nb-NO" dirty="0"/>
              <a:t> (</a:t>
            </a:r>
            <a:r>
              <a:rPr lang="nb-NO" dirty="0" err="1"/>
              <a:t>block</a:t>
            </a:r>
            <a:r>
              <a:rPr lang="nb-NO" dirty="0"/>
              <a:t> </a:t>
            </a:r>
            <a:r>
              <a:rPr lang="nb-NO" dirty="0" err="1"/>
              <a:t>chain</a:t>
            </a:r>
            <a:r>
              <a:rPr lang="nb-NO" dirty="0"/>
              <a:t> as a </a:t>
            </a:r>
            <a:r>
              <a:rPr lang="nb-NO" dirty="0" err="1"/>
              <a:t>platform</a:t>
            </a:r>
            <a:r>
              <a:rPr lang="nb-NO" dirty="0"/>
              <a:t>?)</a:t>
            </a:r>
          </a:p>
          <a:p>
            <a:endParaRPr lang="nb-NO" dirty="0"/>
          </a:p>
          <a:p>
            <a:r>
              <a:rPr lang="nb-NO" dirty="0"/>
              <a:t>«</a:t>
            </a:r>
            <a:r>
              <a:rPr lang="nb-NO" dirty="0" err="1"/>
              <a:t>Echo</a:t>
            </a:r>
            <a:r>
              <a:rPr lang="nb-NO" dirty="0"/>
              <a:t> </a:t>
            </a:r>
            <a:r>
              <a:rPr lang="nb-NO" dirty="0" err="1"/>
              <a:t>chambers</a:t>
            </a:r>
            <a:r>
              <a:rPr lang="nb-NO" dirty="0"/>
              <a:t> </a:t>
            </a:r>
            <a:r>
              <a:rPr lang="nb-NO" dirty="0" err="1"/>
              <a:t>of</a:t>
            </a:r>
            <a:r>
              <a:rPr lang="nb-NO" dirty="0"/>
              <a:t> </a:t>
            </a:r>
            <a:r>
              <a:rPr lang="nb-NO" dirty="0" err="1"/>
              <a:t>information</a:t>
            </a:r>
            <a:r>
              <a:rPr lang="nb-NO" dirty="0"/>
              <a:t>»</a:t>
            </a:r>
          </a:p>
        </p:txBody>
      </p:sp>
    </p:spTree>
    <p:extLst>
      <p:ext uri="{BB962C8B-B14F-4D97-AF65-F5344CB8AC3E}">
        <p14:creationId xmlns:p14="http://schemas.microsoft.com/office/powerpoint/2010/main" val="1268275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For </a:t>
            </a:r>
            <a:r>
              <a:rPr lang="nb-NO" dirty="0" err="1"/>
              <a:t>the</a:t>
            </a:r>
            <a:r>
              <a:rPr lang="nb-NO" dirty="0"/>
              <a:t> </a:t>
            </a:r>
            <a:r>
              <a:rPr lang="nb-NO" dirty="0" err="1"/>
              <a:t>future</a:t>
            </a:r>
            <a:r>
              <a:rPr lang="nb-NO" dirty="0"/>
              <a:t> – </a:t>
            </a:r>
            <a:r>
              <a:rPr lang="nb-NO" dirty="0" err="1"/>
              <a:t>who</a:t>
            </a:r>
            <a:r>
              <a:rPr lang="nb-NO" dirty="0"/>
              <a:t> </a:t>
            </a:r>
            <a:r>
              <a:rPr lang="nb-NO" dirty="0" err="1"/>
              <a:t>owns</a:t>
            </a:r>
            <a:r>
              <a:rPr lang="nb-NO" dirty="0"/>
              <a:t> </a:t>
            </a:r>
            <a:r>
              <a:rPr lang="nb-NO" dirty="0" err="1"/>
              <a:t>the</a:t>
            </a:r>
            <a:r>
              <a:rPr lang="nb-NO" dirty="0"/>
              <a:t> data?</a:t>
            </a:r>
          </a:p>
        </p:txBody>
      </p:sp>
      <p:sp>
        <p:nvSpPr>
          <p:cNvPr id="8" name="Plassholder for innhold 7"/>
          <p:cNvSpPr>
            <a:spLocks noGrp="1"/>
          </p:cNvSpPr>
          <p:nvPr>
            <p:ph idx="1"/>
          </p:nvPr>
        </p:nvSpPr>
        <p:spPr>
          <a:xfrm>
            <a:off x="2589212" y="2133600"/>
            <a:ext cx="4878388" cy="3777622"/>
          </a:xfrm>
        </p:spPr>
        <p:txBody>
          <a:bodyPr>
            <a:normAutofit fontScale="92500" lnSpcReduction="20000"/>
          </a:bodyPr>
          <a:lstStyle/>
          <a:p>
            <a:r>
              <a:rPr lang="nb-NO" dirty="0"/>
              <a:t>Clear </a:t>
            </a:r>
            <a:r>
              <a:rPr lang="nb-NO" dirty="0" err="1"/>
              <a:t>shift</a:t>
            </a:r>
            <a:r>
              <a:rPr lang="nb-NO" dirty="0"/>
              <a:t> in </a:t>
            </a:r>
            <a:r>
              <a:rPr lang="nb-NO" dirty="0" err="1"/>
              <a:t>ownership</a:t>
            </a:r>
            <a:r>
              <a:rPr lang="nb-NO" dirty="0"/>
              <a:t> </a:t>
            </a:r>
            <a:r>
              <a:rPr lang="nb-NO" dirty="0" err="1"/>
              <a:t>discussions</a:t>
            </a:r>
            <a:endParaRPr lang="nb-NO" dirty="0"/>
          </a:p>
          <a:p>
            <a:pPr lvl="1"/>
            <a:r>
              <a:rPr lang="nb-NO" dirty="0" err="1"/>
              <a:t>Should</a:t>
            </a:r>
            <a:r>
              <a:rPr lang="nb-NO" dirty="0"/>
              <a:t> </a:t>
            </a:r>
            <a:r>
              <a:rPr lang="nb-NO" dirty="0" err="1"/>
              <a:t>the</a:t>
            </a:r>
            <a:r>
              <a:rPr lang="nb-NO" dirty="0"/>
              <a:t> </a:t>
            </a:r>
            <a:r>
              <a:rPr lang="nb-NO" dirty="0" err="1"/>
              <a:t>citizen</a:t>
            </a:r>
            <a:r>
              <a:rPr lang="nb-NO" dirty="0"/>
              <a:t> </a:t>
            </a:r>
            <a:r>
              <a:rPr lang="nb-NO" dirty="0" err="1"/>
              <a:t>own</a:t>
            </a:r>
            <a:r>
              <a:rPr lang="nb-NO" dirty="0"/>
              <a:t> </a:t>
            </a:r>
            <a:r>
              <a:rPr lang="nb-NO" dirty="0" err="1"/>
              <a:t>their</a:t>
            </a:r>
            <a:r>
              <a:rPr lang="nb-NO" dirty="0"/>
              <a:t> data?</a:t>
            </a:r>
          </a:p>
          <a:p>
            <a:pPr lvl="1"/>
            <a:r>
              <a:rPr lang="nb-NO" dirty="0" err="1"/>
              <a:t>Privacy</a:t>
            </a:r>
            <a:r>
              <a:rPr lang="nb-NO" dirty="0"/>
              <a:t> as fundamental human </a:t>
            </a:r>
            <a:r>
              <a:rPr lang="nb-NO" dirty="0" err="1"/>
              <a:t>rights</a:t>
            </a:r>
            <a:endParaRPr lang="nb-NO" dirty="0"/>
          </a:p>
          <a:p>
            <a:pPr marL="457200" lvl="1" indent="0">
              <a:buNone/>
            </a:pPr>
            <a:endParaRPr lang="nb-NO" dirty="0"/>
          </a:p>
          <a:p>
            <a:r>
              <a:rPr lang="nb-NO" dirty="0"/>
              <a:t>Data is BIG business</a:t>
            </a:r>
          </a:p>
          <a:p>
            <a:pPr lvl="1"/>
            <a:r>
              <a:rPr lang="nb-NO" dirty="0"/>
              <a:t>Business </a:t>
            </a:r>
            <a:r>
              <a:rPr lang="nb-NO" dirty="0" err="1"/>
              <a:t>buy</a:t>
            </a:r>
            <a:r>
              <a:rPr lang="nb-NO" dirty="0"/>
              <a:t> and </a:t>
            </a:r>
            <a:r>
              <a:rPr lang="nb-NO" dirty="0" err="1"/>
              <a:t>sell</a:t>
            </a:r>
            <a:r>
              <a:rPr lang="nb-NO" dirty="0"/>
              <a:t> </a:t>
            </a:r>
            <a:r>
              <a:rPr lang="nb-NO" dirty="0" err="1"/>
              <a:t>your</a:t>
            </a:r>
            <a:r>
              <a:rPr lang="nb-NO" dirty="0"/>
              <a:t> data</a:t>
            </a:r>
          </a:p>
          <a:p>
            <a:pPr lvl="1"/>
            <a:r>
              <a:rPr lang="nb-NO" dirty="0"/>
              <a:t>The </a:t>
            </a:r>
            <a:r>
              <a:rPr lang="nb-NO" dirty="0" err="1"/>
              <a:t>public</a:t>
            </a:r>
            <a:r>
              <a:rPr lang="nb-NO" dirty="0"/>
              <a:t> </a:t>
            </a:r>
            <a:r>
              <a:rPr lang="nb-NO" dirty="0" err="1"/>
              <a:t>sector</a:t>
            </a:r>
            <a:r>
              <a:rPr lang="nb-NO" dirty="0"/>
              <a:t> </a:t>
            </a:r>
            <a:r>
              <a:rPr lang="nb-NO" dirty="0" err="1"/>
              <a:t>sells</a:t>
            </a:r>
            <a:r>
              <a:rPr lang="nb-NO" dirty="0"/>
              <a:t> </a:t>
            </a:r>
            <a:r>
              <a:rPr lang="nb-NO" dirty="0" err="1"/>
              <a:t>your</a:t>
            </a:r>
            <a:r>
              <a:rPr lang="nb-NO" dirty="0"/>
              <a:t> data for services</a:t>
            </a:r>
          </a:p>
          <a:p>
            <a:endParaRPr lang="nb-NO" dirty="0"/>
          </a:p>
          <a:p>
            <a:r>
              <a:rPr lang="nb-NO" dirty="0" err="1"/>
              <a:t>Document</a:t>
            </a:r>
            <a:r>
              <a:rPr lang="nb-NO" dirty="0"/>
              <a:t> or </a:t>
            </a:r>
            <a:r>
              <a:rPr lang="nb-NO" dirty="0" err="1"/>
              <a:t>record</a:t>
            </a:r>
            <a:r>
              <a:rPr lang="nb-NO" dirty="0"/>
              <a:t> </a:t>
            </a:r>
            <a:r>
              <a:rPr lang="nb-NO" dirty="0">
                <a:sym typeface="Wingdings" panose="05000000000000000000" pitchFamily="2" charset="2"/>
              </a:rPr>
              <a:t> </a:t>
            </a:r>
            <a:r>
              <a:rPr lang="nb-NO" dirty="0"/>
              <a:t>data and metadata</a:t>
            </a:r>
          </a:p>
          <a:p>
            <a:pPr lvl="1"/>
            <a:r>
              <a:rPr lang="nb-NO" dirty="0"/>
              <a:t>IPR and copyright</a:t>
            </a:r>
          </a:p>
          <a:p>
            <a:pPr lvl="1"/>
            <a:endParaRPr lang="nb-NO" dirty="0"/>
          </a:p>
        </p:txBody>
      </p:sp>
      <p:pic>
        <p:nvPicPr>
          <p:cNvPr id="2052" name="Picture 4" descr="http://www.ufblog.net/wp-content/uploads/2014/04/philprettyv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5317" y="0"/>
            <a:ext cx="7143750" cy="714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010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cosystem header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6400" y="0"/>
            <a:ext cx="9245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Sylinder 3"/>
          <p:cNvSpPr txBox="1"/>
          <p:nvPr/>
        </p:nvSpPr>
        <p:spPr>
          <a:xfrm>
            <a:off x="508000" y="6519446"/>
            <a:ext cx="11684000" cy="338554"/>
          </a:xfrm>
          <a:prstGeom prst="rect">
            <a:avLst/>
          </a:prstGeom>
          <a:noFill/>
        </p:spPr>
        <p:txBody>
          <a:bodyPr wrap="square" rtlCol="0">
            <a:spAutoFit/>
          </a:bodyPr>
          <a:lstStyle/>
          <a:p>
            <a:r>
              <a:rPr lang="nb-NO" sz="1600" dirty="0"/>
              <a:t>Credits: </a:t>
            </a:r>
            <a:r>
              <a:rPr lang="en-US" sz="1600" i="1" dirty="0"/>
              <a:t>By Tamara Harms, Illustrated by Sabine </a:t>
            </a:r>
            <a:r>
              <a:rPr lang="en-US" sz="1600" i="1" dirty="0" err="1"/>
              <a:t>Deviche</a:t>
            </a:r>
            <a:r>
              <a:rPr lang="en-US" sz="1600" i="1" dirty="0"/>
              <a:t> https://askabiologist.asu.edu/explore/i-spy-ecosystem</a:t>
            </a:r>
            <a:endParaRPr lang="nb-NO" sz="1600" dirty="0"/>
          </a:p>
        </p:txBody>
      </p:sp>
    </p:spTree>
    <p:extLst>
      <p:ext uri="{BB962C8B-B14F-4D97-AF65-F5344CB8AC3E}">
        <p14:creationId xmlns:p14="http://schemas.microsoft.com/office/powerpoint/2010/main" val="2686701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What</a:t>
            </a:r>
            <a:r>
              <a:rPr lang="nb-NO" dirty="0"/>
              <a:t> </a:t>
            </a:r>
            <a:r>
              <a:rPr lang="nb-NO" dirty="0" err="1"/>
              <a:t>did</a:t>
            </a:r>
            <a:r>
              <a:rPr lang="nb-NO" dirty="0"/>
              <a:t> </a:t>
            </a:r>
            <a:r>
              <a:rPr lang="nb-NO" dirty="0" err="1"/>
              <a:t>we</a:t>
            </a:r>
            <a:r>
              <a:rPr lang="nb-NO" dirty="0"/>
              <a:t> </a:t>
            </a:r>
            <a:r>
              <a:rPr lang="nb-NO" dirty="0" err="1"/>
              <a:t>learn</a:t>
            </a:r>
            <a:r>
              <a:rPr lang="nb-NO" dirty="0"/>
              <a:t>?</a:t>
            </a:r>
          </a:p>
        </p:txBody>
      </p:sp>
      <p:sp>
        <p:nvSpPr>
          <p:cNvPr id="3" name="Plassholder for innhold 2"/>
          <p:cNvSpPr>
            <a:spLocks noGrp="1"/>
          </p:cNvSpPr>
          <p:nvPr>
            <p:ph idx="1"/>
          </p:nvPr>
        </p:nvSpPr>
        <p:spPr/>
        <p:txBody>
          <a:bodyPr>
            <a:normAutofit lnSpcReduction="10000"/>
          </a:bodyPr>
          <a:lstStyle/>
          <a:p>
            <a:r>
              <a:rPr lang="nb-NO" dirty="0" err="1"/>
              <a:t>Communicate</a:t>
            </a:r>
            <a:r>
              <a:rPr lang="nb-NO" dirty="0"/>
              <a:t> in </a:t>
            </a:r>
            <a:r>
              <a:rPr lang="nb-NO" dirty="0" err="1"/>
              <a:t>pictures</a:t>
            </a:r>
            <a:endParaRPr lang="nb-NO" dirty="0"/>
          </a:p>
          <a:p>
            <a:endParaRPr lang="nb-NO" dirty="0"/>
          </a:p>
          <a:p>
            <a:r>
              <a:rPr lang="nb-NO" dirty="0" err="1"/>
              <a:t>Advise</a:t>
            </a:r>
            <a:r>
              <a:rPr lang="nb-NO" dirty="0"/>
              <a:t> – not </a:t>
            </a:r>
            <a:r>
              <a:rPr lang="nb-NO" dirty="0" err="1"/>
              <a:t>decide</a:t>
            </a:r>
            <a:endParaRPr lang="nb-NO" dirty="0"/>
          </a:p>
          <a:p>
            <a:pPr lvl="1"/>
            <a:r>
              <a:rPr lang="nb-NO" dirty="0"/>
              <a:t>And </a:t>
            </a:r>
            <a:r>
              <a:rPr lang="nb-NO" dirty="0" err="1"/>
              <a:t>then</a:t>
            </a:r>
            <a:r>
              <a:rPr lang="nb-NO" dirty="0"/>
              <a:t> just do it</a:t>
            </a:r>
          </a:p>
          <a:p>
            <a:pPr marL="0" indent="0">
              <a:buNone/>
            </a:pPr>
            <a:endParaRPr lang="nb-NO" dirty="0"/>
          </a:p>
          <a:p>
            <a:r>
              <a:rPr lang="nb-NO" dirty="0" err="1"/>
              <a:t>Include</a:t>
            </a:r>
            <a:r>
              <a:rPr lang="nb-NO" dirty="0"/>
              <a:t> and </a:t>
            </a:r>
            <a:r>
              <a:rPr lang="nb-NO" dirty="0" err="1"/>
              <a:t>inform</a:t>
            </a:r>
            <a:endParaRPr lang="nb-NO" dirty="0"/>
          </a:p>
          <a:p>
            <a:endParaRPr lang="nb-NO" dirty="0"/>
          </a:p>
          <a:p>
            <a:r>
              <a:rPr lang="nb-NO" dirty="0" err="1"/>
              <a:t>Get</a:t>
            </a:r>
            <a:r>
              <a:rPr lang="nb-NO" dirty="0"/>
              <a:t> </a:t>
            </a:r>
            <a:r>
              <a:rPr lang="nb-NO" dirty="0" err="1"/>
              <a:t>attention</a:t>
            </a:r>
            <a:r>
              <a:rPr lang="nb-NO" dirty="0"/>
              <a:t> – </a:t>
            </a:r>
            <a:r>
              <a:rPr lang="nb-NO" dirty="0" err="1"/>
              <a:t>its</a:t>
            </a:r>
            <a:r>
              <a:rPr lang="nb-NO" dirty="0"/>
              <a:t> </a:t>
            </a:r>
            <a:r>
              <a:rPr lang="nb-NO" dirty="0" err="1"/>
              <a:t>possible</a:t>
            </a:r>
            <a:endParaRPr lang="nb-NO" dirty="0"/>
          </a:p>
          <a:p>
            <a:pPr marL="0" indent="0">
              <a:buNone/>
            </a:pPr>
            <a:endParaRPr lang="nb-NO" dirty="0"/>
          </a:p>
          <a:p>
            <a:r>
              <a:rPr lang="nb-NO" dirty="0" err="1"/>
              <a:t>Repeat</a:t>
            </a:r>
            <a:endParaRPr lang="nb-NO" dirty="0"/>
          </a:p>
        </p:txBody>
      </p:sp>
      <p:sp>
        <p:nvSpPr>
          <p:cNvPr id="4" name="TekstSylinder 3"/>
          <p:cNvSpPr txBox="1"/>
          <p:nvPr/>
        </p:nvSpPr>
        <p:spPr>
          <a:xfrm>
            <a:off x="7559040" y="3086086"/>
            <a:ext cx="3312160" cy="954107"/>
          </a:xfrm>
          <a:prstGeom prst="rect">
            <a:avLst/>
          </a:prstGeom>
          <a:noFill/>
        </p:spPr>
        <p:txBody>
          <a:bodyPr wrap="square" rtlCol="0">
            <a:spAutoFit/>
          </a:bodyPr>
          <a:lstStyle/>
          <a:p>
            <a:r>
              <a:rPr lang="nb-NO" sz="2800" b="1" dirty="0"/>
              <a:t>Be bold – show </a:t>
            </a:r>
            <a:r>
              <a:rPr lang="nb-NO" sz="2800" b="1" dirty="0" err="1"/>
              <a:t>them</a:t>
            </a:r>
            <a:r>
              <a:rPr lang="nb-NO" sz="2800" b="1" dirty="0"/>
              <a:t> </a:t>
            </a:r>
            <a:r>
              <a:rPr lang="nb-NO" sz="2800" b="1" dirty="0" err="1"/>
              <a:t>your</a:t>
            </a:r>
            <a:r>
              <a:rPr lang="nb-NO" sz="2800" b="1" dirty="0"/>
              <a:t> </a:t>
            </a:r>
            <a:r>
              <a:rPr lang="nb-NO" sz="2800" b="1" dirty="0" err="1"/>
              <a:t>vision</a:t>
            </a:r>
            <a:endParaRPr lang="nb-NO" sz="2800" b="1" dirty="0"/>
          </a:p>
        </p:txBody>
      </p:sp>
    </p:spTree>
    <p:extLst>
      <p:ext uri="{BB962C8B-B14F-4D97-AF65-F5344CB8AC3E}">
        <p14:creationId xmlns:p14="http://schemas.microsoft.com/office/powerpoint/2010/main" val="135989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arn(inVertical)">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barn(inVertical)">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barn(inVertical)">
                                      <p:cBhvr>
                                        <p:cTn id="30" dur="500"/>
                                        <p:tgtEl>
                                          <p:spTgt spid="3">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l-NL" dirty="0"/>
              <a:t>Can the public sector afford NOT to use information as a strategic asset? </a:t>
            </a:r>
            <a:endParaRPr lang="nb-NO" dirty="0"/>
          </a:p>
        </p:txBody>
      </p:sp>
      <p:sp>
        <p:nvSpPr>
          <p:cNvPr id="3" name="Plassholder for innhold 2"/>
          <p:cNvSpPr>
            <a:spLocks noGrp="1"/>
          </p:cNvSpPr>
          <p:nvPr>
            <p:ph idx="1"/>
          </p:nvPr>
        </p:nvSpPr>
        <p:spPr/>
        <p:txBody>
          <a:bodyPr/>
          <a:lstStyle/>
          <a:p>
            <a:r>
              <a:rPr lang="nb-NO" dirty="0"/>
              <a:t>No, </a:t>
            </a:r>
            <a:r>
              <a:rPr lang="nb-NO" dirty="0" err="1"/>
              <a:t>but</a:t>
            </a:r>
            <a:r>
              <a:rPr lang="nb-NO" dirty="0"/>
              <a:t> </a:t>
            </a:r>
            <a:r>
              <a:rPr lang="nb-NO" dirty="0" err="1"/>
              <a:t>the</a:t>
            </a:r>
            <a:r>
              <a:rPr lang="nb-NO" dirty="0"/>
              <a:t> </a:t>
            </a:r>
            <a:r>
              <a:rPr lang="nb-NO" dirty="0" err="1"/>
              <a:t>strategy</a:t>
            </a:r>
            <a:r>
              <a:rPr lang="nb-NO" dirty="0"/>
              <a:t> </a:t>
            </a:r>
            <a:r>
              <a:rPr lang="nb-NO" dirty="0" err="1"/>
              <a:t>will</a:t>
            </a:r>
            <a:r>
              <a:rPr lang="nb-NO" dirty="0"/>
              <a:t> </a:t>
            </a:r>
            <a:r>
              <a:rPr lang="nb-NO" dirty="0" err="1"/>
              <a:t>frame</a:t>
            </a:r>
            <a:r>
              <a:rPr lang="nb-NO" dirty="0"/>
              <a:t> </a:t>
            </a:r>
            <a:r>
              <a:rPr lang="nb-NO" dirty="0" err="1"/>
              <a:t>the</a:t>
            </a:r>
            <a:r>
              <a:rPr lang="nb-NO" dirty="0"/>
              <a:t> </a:t>
            </a:r>
            <a:r>
              <a:rPr lang="nb-NO" dirty="0" err="1"/>
              <a:t>possibilites</a:t>
            </a:r>
            <a:endParaRPr lang="nb-NO" dirty="0"/>
          </a:p>
          <a:p>
            <a:pPr lvl="1"/>
            <a:r>
              <a:rPr lang="nb-NO" dirty="0" err="1"/>
              <a:t>Need</a:t>
            </a:r>
            <a:r>
              <a:rPr lang="nb-NO" dirty="0"/>
              <a:t> more </a:t>
            </a:r>
            <a:r>
              <a:rPr lang="nb-NO" dirty="0" err="1"/>
              <a:t>awareness</a:t>
            </a:r>
            <a:r>
              <a:rPr lang="nb-NO" dirty="0"/>
              <a:t> </a:t>
            </a:r>
            <a:r>
              <a:rPr lang="nb-NO" dirty="0" err="1"/>
              <a:t>of</a:t>
            </a:r>
            <a:r>
              <a:rPr lang="nb-NO" dirty="0"/>
              <a:t> </a:t>
            </a:r>
            <a:r>
              <a:rPr lang="nb-NO" dirty="0" err="1"/>
              <a:t>who’s</a:t>
            </a:r>
            <a:r>
              <a:rPr lang="nb-NO" dirty="0"/>
              <a:t> data </a:t>
            </a:r>
            <a:r>
              <a:rPr lang="nb-NO" dirty="0" err="1"/>
              <a:t>they</a:t>
            </a:r>
            <a:r>
              <a:rPr lang="nb-NO" dirty="0"/>
              <a:t> </a:t>
            </a:r>
            <a:r>
              <a:rPr lang="nb-NO" dirty="0" err="1"/>
              <a:t>govern</a:t>
            </a:r>
            <a:endParaRPr lang="nb-NO" dirty="0"/>
          </a:p>
          <a:p>
            <a:pPr lvl="1"/>
            <a:endParaRPr lang="nb-NO" dirty="0"/>
          </a:p>
          <a:p>
            <a:r>
              <a:rPr lang="nb-NO" dirty="0" err="1"/>
              <a:t>Need</a:t>
            </a:r>
            <a:r>
              <a:rPr lang="nb-NO" dirty="0"/>
              <a:t> for a </a:t>
            </a:r>
            <a:r>
              <a:rPr lang="nb-NO" dirty="0" err="1"/>
              <a:t>coordinated</a:t>
            </a:r>
            <a:r>
              <a:rPr lang="nb-NO" dirty="0"/>
              <a:t> </a:t>
            </a:r>
            <a:r>
              <a:rPr lang="nb-NO" dirty="0" err="1"/>
              <a:t>effort</a:t>
            </a:r>
            <a:r>
              <a:rPr lang="nb-NO" dirty="0"/>
              <a:t> </a:t>
            </a:r>
            <a:r>
              <a:rPr lang="nb-NO" dirty="0" err="1"/>
              <a:t>on</a:t>
            </a:r>
            <a:r>
              <a:rPr lang="nb-NO" dirty="0"/>
              <a:t> </a:t>
            </a:r>
            <a:r>
              <a:rPr lang="nb-NO" dirty="0" err="1"/>
              <a:t>governance</a:t>
            </a:r>
            <a:endParaRPr lang="nb-NO" dirty="0"/>
          </a:p>
          <a:p>
            <a:endParaRPr lang="nb-NO" dirty="0"/>
          </a:p>
          <a:p>
            <a:r>
              <a:rPr lang="nb-NO" dirty="0"/>
              <a:t>Information is </a:t>
            </a:r>
            <a:r>
              <a:rPr lang="nb-NO" dirty="0" err="1"/>
              <a:t>only</a:t>
            </a:r>
            <a:r>
              <a:rPr lang="nb-NO" dirty="0"/>
              <a:t> a </a:t>
            </a:r>
            <a:r>
              <a:rPr lang="nb-NO" dirty="0" err="1"/>
              <a:t>strategic</a:t>
            </a:r>
            <a:r>
              <a:rPr lang="nb-NO" dirty="0"/>
              <a:t> </a:t>
            </a:r>
            <a:r>
              <a:rPr lang="nb-NO" dirty="0" err="1"/>
              <a:t>asset</a:t>
            </a:r>
            <a:r>
              <a:rPr lang="nb-NO" dirty="0"/>
              <a:t>, </a:t>
            </a:r>
            <a:r>
              <a:rPr lang="nb-NO" dirty="0" err="1"/>
              <a:t>if</a:t>
            </a:r>
            <a:r>
              <a:rPr lang="nb-NO" dirty="0"/>
              <a:t> </a:t>
            </a:r>
            <a:r>
              <a:rPr lang="nb-NO" dirty="0" err="1"/>
              <a:t>acted</a:t>
            </a:r>
            <a:r>
              <a:rPr lang="nb-NO" dirty="0"/>
              <a:t> </a:t>
            </a:r>
            <a:r>
              <a:rPr lang="nb-NO" dirty="0" err="1"/>
              <a:t>upon</a:t>
            </a:r>
            <a:r>
              <a:rPr lang="nb-NO" dirty="0"/>
              <a:t> NOW</a:t>
            </a:r>
          </a:p>
          <a:p>
            <a:endParaRPr lang="nb-NO" dirty="0"/>
          </a:p>
          <a:p>
            <a:r>
              <a:rPr lang="nb-NO" sz="2800" dirty="0"/>
              <a:t>URGING </a:t>
            </a:r>
            <a:r>
              <a:rPr lang="nb-NO" sz="2800" dirty="0" err="1"/>
              <a:t>the</a:t>
            </a:r>
            <a:r>
              <a:rPr lang="nb-NO" sz="2800" dirty="0"/>
              <a:t> </a:t>
            </a:r>
            <a:r>
              <a:rPr lang="nb-NO" sz="2800" dirty="0" err="1"/>
              <a:t>communities</a:t>
            </a:r>
            <a:r>
              <a:rPr lang="nb-NO" sz="2800" dirty="0"/>
              <a:t> to </a:t>
            </a:r>
            <a:r>
              <a:rPr lang="nb-NO" sz="2800" dirty="0" err="1"/>
              <a:t>come</a:t>
            </a:r>
            <a:r>
              <a:rPr lang="nb-NO" sz="2800" dirty="0"/>
              <a:t> </a:t>
            </a:r>
            <a:r>
              <a:rPr lang="nb-NO" sz="2800" dirty="0" err="1"/>
              <a:t>together</a:t>
            </a:r>
            <a:r>
              <a:rPr lang="nb-NO" sz="2800" dirty="0"/>
              <a:t> and </a:t>
            </a:r>
            <a:r>
              <a:rPr lang="nb-NO" sz="2800" dirty="0" err="1"/>
              <a:t>learn</a:t>
            </a:r>
            <a:r>
              <a:rPr lang="nb-NO" sz="2800" dirty="0"/>
              <a:t> to </a:t>
            </a:r>
            <a:r>
              <a:rPr lang="nb-NO" sz="2800" dirty="0" err="1"/>
              <a:t>speak</a:t>
            </a:r>
            <a:r>
              <a:rPr lang="nb-NO" sz="2800" dirty="0"/>
              <a:t> </a:t>
            </a:r>
            <a:r>
              <a:rPr lang="nb-NO" sz="2800" dirty="0" err="1"/>
              <a:t>the</a:t>
            </a:r>
            <a:r>
              <a:rPr lang="nb-NO" sz="2800" dirty="0"/>
              <a:t> same </a:t>
            </a:r>
            <a:r>
              <a:rPr lang="nb-NO" sz="2800" dirty="0" err="1"/>
              <a:t>language</a:t>
            </a:r>
            <a:endParaRPr lang="nb-NO" sz="2800" dirty="0"/>
          </a:p>
        </p:txBody>
      </p:sp>
    </p:spTree>
    <p:extLst>
      <p:ext uri="{BB962C8B-B14F-4D97-AF65-F5344CB8AC3E}">
        <p14:creationId xmlns:p14="http://schemas.microsoft.com/office/powerpoint/2010/main" val="1875325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Content </a:t>
            </a:r>
            <a:r>
              <a:rPr lang="nb-NO" dirty="0" err="1"/>
              <a:t>of</a:t>
            </a:r>
            <a:r>
              <a:rPr lang="nb-NO" dirty="0"/>
              <a:t> </a:t>
            </a:r>
            <a:r>
              <a:rPr lang="nb-NO" dirty="0" err="1"/>
              <a:t>today’s</a:t>
            </a:r>
            <a:r>
              <a:rPr lang="nb-NO" dirty="0"/>
              <a:t> talk</a:t>
            </a:r>
          </a:p>
        </p:txBody>
      </p:sp>
      <p:sp>
        <p:nvSpPr>
          <p:cNvPr id="3" name="Plassholder for innhold 2"/>
          <p:cNvSpPr>
            <a:spLocks noGrp="1"/>
          </p:cNvSpPr>
          <p:nvPr>
            <p:ph idx="1"/>
          </p:nvPr>
        </p:nvSpPr>
        <p:spPr/>
        <p:txBody>
          <a:bodyPr>
            <a:normAutofit/>
          </a:bodyPr>
          <a:lstStyle/>
          <a:p>
            <a:r>
              <a:rPr lang="nb-NO" dirty="0" err="1"/>
              <a:t>Brief</a:t>
            </a:r>
            <a:r>
              <a:rPr lang="nb-NO" dirty="0"/>
              <a:t> </a:t>
            </a:r>
            <a:r>
              <a:rPr lang="nb-NO" dirty="0" err="1"/>
              <a:t>history</a:t>
            </a:r>
            <a:r>
              <a:rPr lang="nb-NO" dirty="0"/>
              <a:t> </a:t>
            </a:r>
            <a:r>
              <a:rPr lang="nb-NO" dirty="0" err="1"/>
              <a:t>about</a:t>
            </a:r>
            <a:r>
              <a:rPr lang="nb-NO" dirty="0"/>
              <a:t> </a:t>
            </a:r>
            <a:r>
              <a:rPr lang="nb-NO" dirty="0" err="1"/>
              <a:t>information</a:t>
            </a:r>
            <a:r>
              <a:rPr lang="nb-NO" dirty="0"/>
              <a:t> </a:t>
            </a:r>
            <a:r>
              <a:rPr lang="nb-NO" dirty="0" err="1"/>
              <a:t>governance</a:t>
            </a:r>
            <a:r>
              <a:rPr lang="nb-NO" dirty="0"/>
              <a:t> in </a:t>
            </a:r>
            <a:r>
              <a:rPr lang="nb-NO" dirty="0" err="1"/>
              <a:t>public</a:t>
            </a:r>
            <a:r>
              <a:rPr lang="nb-NO" dirty="0"/>
              <a:t> </a:t>
            </a:r>
            <a:r>
              <a:rPr lang="nb-NO" dirty="0" err="1"/>
              <a:t>sector</a:t>
            </a:r>
            <a:endParaRPr lang="nb-NO" dirty="0"/>
          </a:p>
          <a:p>
            <a:r>
              <a:rPr lang="nb-NO" dirty="0" err="1"/>
              <a:t>Once</a:t>
            </a:r>
            <a:r>
              <a:rPr lang="nb-NO" dirty="0"/>
              <a:t> </a:t>
            </a:r>
            <a:r>
              <a:rPr lang="nb-NO" dirty="0" err="1"/>
              <a:t>only</a:t>
            </a:r>
            <a:r>
              <a:rPr lang="nb-NO" dirty="0"/>
              <a:t>, digital agenda, EU</a:t>
            </a:r>
          </a:p>
          <a:p>
            <a:r>
              <a:rPr lang="nb-NO" dirty="0"/>
              <a:t>Framework </a:t>
            </a:r>
            <a:r>
              <a:rPr lang="nb-NO" dirty="0" err="1"/>
              <a:t>of</a:t>
            </a:r>
            <a:r>
              <a:rPr lang="nb-NO" dirty="0"/>
              <a:t> </a:t>
            </a:r>
            <a:r>
              <a:rPr lang="nb-NO" dirty="0" err="1"/>
              <a:t>information</a:t>
            </a:r>
            <a:r>
              <a:rPr lang="nb-NO" dirty="0"/>
              <a:t> </a:t>
            </a:r>
            <a:r>
              <a:rPr lang="nb-NO" dirty="0" err="1"/>
              <a:t>governance</a:t>
            </a:r>
            <a:r>
              <a:rPr lang="nb-NO" dirty="0"/>
              <a:t> </a:t>
            </a:r>
            <a:r>
              <a:rPr lang="nb-NO" dirty="0" err="1"/>
              <a:t>project</a:t>
            </a:r>
            <a:r>
              <a:rPr lang="nb-NO" dirty="0"/>
              <a:t> </a:t>
            </a:r>
          </a:p>
          <a:p>
            <a:r>
              <a:rPr lang="nb-NO" dirty="0" err="1"/>
              <a:t>What</a:t>
            </a:r>
            <a:r>
              <a:rPr lang="nb-NO" dirty="0"/>
              <a:t> </a:t>
            </a:r>
            <a:r>
              <a:rPr lang="nb-NO" dirty="0" err="1"/>
              <a:t>did</a:t>
            </a:r>
            <a:r>
              <a:rPr lang="nb-NO" dirty="0"/>
              <a:t> </a:t>
            </a:r>
            <a:r>
              <a:rPr lang="nb-NO" dirty="0" err="1"/>
              <a:t>we</a:t>
            </a:r>
            <a:r>
              <a:rPr lang="nb-NO" dirty="0"/>
              <a:t> </a:t>
            </a:r>
            <a:r>
              <a:rPr lang="nb-NO" dirty="0" err="1"/>
              <a:t>learn</a:t>
            </a:r>
            <a:r>
              <a:rPr lang="nb-NO" dirty="0"/>
              <a:t>?</a:t>
            </a:r>
          </a:p>
          <a:p>
            <a:r>
              <a:rPr lang="nb-NO" dirty="0" err="1"/>
              <a:t>What</a:t>
            </a:r>
            <a:r>
              <a:rPr lang="nb-NO" dirty="0"/>
              <a:t> </a:t>
            </a:r>
            <a:r>
              <a:rPr lang="nb-NO" dirty="0" err="1"/>
              <a:t>value</a:t>
            </a:r>
            <a:r>
              <a:rPr lang="nb-NO" dirty="0"/>
              <a:t> </a:t>
            </a:r>
            <a:r>
              <a:rPr lang="nb-NO" dirty="0" err="1"/>
              <a:t>information</a:t>
            </a:r>
            <a:r>
              <a:rPr lang="nb-NO" dirty="0"/>
              <a:t> holds </a:t>
            </a:r>
            <a:r>
              <a:rPr lang="nb-NO" dirty="0" err="1"/>
              <a:t>strategically</a:t>
            </a:r>
            <a:endParaRPr lang="nb-NO" dirty="0"/>
          </a:p>
          <a:p>
            <a:r>
              <a:rPr lang="nb-NO" dirty="0" err="1"/>
              <a:t>Two</a:t>
            </a:r>
            <a:r>
              <a:rPr lang="nb-NO" dirty="0"/>
              <a:t> </a:t>
            </a:r>
            <a:r>
              <a:rPr lang="nb-NO" dirty="0" err="1"/>
              <a:t>arches</a:t>
            </a:r>
            <a:r>
              <a:rPr lang="nb-NO" dirty="0"/>
              <a:t>: data scientists, data journalists, </a:t>
            </a:r>
            <a:r>
              <a:rPr lang="nb-NO" dirty="0" err="1"/>
              <a:t>big</a:t>
            </a:r>
            <a:r>
              <a:rPr lang="nb-NO" dirty="0"/>
              <a:t> data… </a:t>
            </a:r>
            <a:r>
              <a:rPr lang="nb-NO" dirty="0" err="1"/>
              <a:t>archive</a:t>
            </a:r>
            <a:r>
              <a:rPr lang="nb-NO" dirty="0"/>
              <a:t>, </a:t>
            </a:r>
            <a:r>
              <a:rPr lang="nb-NO" dirty="0" err="1"/>
              <a:t>records</a:t>
            </a:r>
            <a:r>
              <a:rPr lang="nb-NO" dirty="0"/>
              <a:t> management, </a:t>
            </a:r>
            <a:r>
              <a:rPr lang="nb-NO" dirty="0" err="1"/>
              <a:t>Common</a:t>
            </a:r>
            <a:r>
              <a:rPr lang="nb-NO" dirty="0"/>
              <a:t> </a:t>
            </a:r>
            <a:r>
              <a:rPr lang="nb-NO" dirty="0" err="1"/>
              <a:t>grounds</a:t>
            </a:r>
            <a:r>
              <a:rPr lang="nb-NO" dirty="0"/>
              <a:t> </a:t>
            </a:r>
            <a:r>
              <a:rPr lang="nb-NO" dirty="0" err="1"/>
              <a:t>between</a:t>
            </a:r>
            <a:r>
              <a:rPr lang="nb-NO" dirty="0"/>
              <a:t> data and </a:t>
            </a:r>
            <a:r>
              <a:rPr lang="nb-NO" dirty="0" err="1"/>
              <a:t>documents</a:t>
            </a:r>
            <a:r>
              <a:rPr lang="nb-NO" dirty="0"/>
              <a:t> </a:t>
            </a:r>
            <a:r>
              <a:rPr lang="nb-NO" dirty="0" err="1"/>
              <a:t>rooted</a:t>
            </a:r>
            <a:r>
              <a:rPr lang="nb-NO" dirty="0"/>
              <a:t> in </a:t>
            </a:r>
            <a:r>
              <a:rPr lang="nb-NO" dirty="0" err="1"/>
              <a:t>diff</a:t>
            </a:r>
            <a:r>
              <a:rPr lang="nb-NO" dirty="0"/>
              <a:t> </a:t>
            </a:r>
            <a:r>
              <a:rPr lang="nb-NO" dirty="0" err="1"/>
              <a:t>traditions</a:t>
            </a:r>
            <a:endParaRPr lang="nb-NO" dirty="0"/>
          </a:p>
          <a:p>
            <a:r>
              <a:rPr lang="nb-NO" dirty="0" err="1"/>
              <a:t>Intricacy</a:t>
            </a:r>
            <a:r>
              <a:rPr lang="nb-NO" dirty="0"/>
              <a:t>, </a:t>
            </a:r>
            <a:r>
              <a:rPr lang="nb-NO" dirty="0" err="1"/>
              <a:t>pluralism</a:t>
            </a:r>
            <a:r>
              <a:rPr lang="nb-NO" dirty="0"/>
              <a:t> </a:t>
            </a:r>
          </a:p>
          <a:p>
            <a:r>
              <a:rPr lang="nb-NO" dirty="0" err="1"/>
              <a:t>What</a:t>
            </a:r>
            <a:r>
              <a:rPr lang="nb-NO" dirty="0"/>
              <a:t> </a:t>
            </a:r>
            <a:r>
              <a:rPr lang="nb-NO" dirty="0" err="1"/>
              <a:t>are</a:t>
            </a:r>
            <a:r>
              <a:rPr lang="nb-NO" dirty="0"/>
              <a:t> </a:t>
            </a:r>
            <a:r>
              <a:rPr lang="nb-NO" dirty="0" err="1"/>
              <a:t>the</a:t>
            </a:r>
            <a:r>
              <a:rPr lang="nb-NO" dirty="0"/>
              <a:t> </a:t>
            </a:r>
            <a:r>
              <a:rPr lang="nb-NO" dirty="0" err="1"/>
              <a:t>challenges</a:t>
            </a:r>
            <a:r>
              <a:rPr lang="nb-NO" dirty="0"/>
              <a:t> </a:t>
            </a:r>
            <a:r>
              <a:rPr lang="nb-NO" dirty="0" err="1"/>
              <a:t>we</a:t>
            </a:r>
            <a:r>
              <a:rPr lang="nb-NO" dirty="0"/>
              <a:t> </a:t>
            </a:r>
            <a:r>
              <a:rPr lang="nb-NO" dirty="0" err="1"/>
              <a:t>see</a:t>
            </a:r>
            <a:r>
              <a:rPr lang="nb-NO" dirty="0"/>
              <a:t>?</a:t>
            </a:r>
          </a:p>
          <a:p>
            <a:endParaRPr lang="nb-NO" dirty="0"/>
          </a:p>
        </p:txBody>
      </p:sp>
    </p:spTree>
    <p:extLst>
      <p:ext uri="{BB962C8B-B14F-4D97-AF65-F5344CB8AC3E}">
        <p14:creationId xmlns:p14="http://schemas.microsoft.com/office/powerpoint/2010/main" val="4144551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dirty="0"/>
              <a:t>Challenge.</a:t>
            </a:r>
          </a:p>
        </p:txBody>
      </p:sp>
      <p:sp>
        <p:nvSpPr>
          <p:cNvPr id="3" name="Tittel 1"/>
          <p:cNvSpPr txBox="1">
            <a:spLocks/>
          </p:cNvSpPr>
          <p:nvPr/>
        </p:nvSpPr>
        <p:spPr>
          <a:xfrm>
            <a:off x="2166389" y="1708650"/>
            <a:ext cx="5747328" cy="711777"/>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normAutofit fontScale="45000" lnSpcReduction="20000"/>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a:lstStyle>
          <a:p>
            <a:pPr hangingPunct="1"/>
            <a:r>
              <a:rPr lang="nb-NO" sz="5600" dirty="0"/>
              <a:t>Big data, master data, business </a:t>
            </a:r>
            <a:r>
              <a:rPr lang="nb-NO" sz="5600" dirty="0" err="1"/>
              <a:t>intelligence</a:t>
            </a:r>
            <a:r>
              <a:rPr lang="nb-NO" sz="5600" dirty="0"/>
              <a:t>, data </a:t>
            </a:r>
            <a:r>
              <a:rPr lang="nb-NO" sz="5600" dirty="0" err="1"/>
              <a:t>analytics</a:t>
            </a:r>
            <a:r>
              <a:rPr lang="nb-NO" sz="5600" dirty="0"/>
              <a:t>…</a:t>
            </a:r>
          </a:p>
        </p:txBody>
      </p:sp>
      <p:sp>
        <p:nvSpPr>
          <p:cNvPr id="4" name="Tittel 1"/>
          <p:cNvSpPr txBox="1">
            <a:spLocks/>
          </p:cNvSpPr>
          <p:nvPr/>
        </p:nvSpPr>
        <p:spPr>
          <a:xfrm>
            <a:off x="4682836" y="5872057"/>
            <a:ext cx="5747328" cy="711777"/>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normAutofit fontScale="45000" lnSpcReduction="20000"/>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a:lstStyle>
          <a:p>
            <a:pPr hangingPunct="1"/>
            <a:r>
              <a:rPr lang="nb-NO" sz="5600" dirty="0" err="1"/>
              <a:t>Cleantech</a:t>
            </a:r>
            <a:r>
              <a:rPr lang="nb-NO" sz="5600" dirty="0"/>
              <a:t>, </a:t>
            </a:r>
            <a:r>
              <a:rPr lang="nb-NO" sz="5600" dirty="0" err="1"/>
              <a:t>fintech</a:t>
            </a:r>
            <a:r>
              <a:rPr lang="nb-NO" sz="5600" dirty="0"/>
              <a:t>, </a:t>
            </a:r>
            <a:r>
              <a:rPr lang="nb-NO" sz="5600" dirty="0" err="1"/>
              <a:t>medtech</a:t>
            </a:r>
            <a:r>
              <a:rPr lang="nb-NO" sz="5600" dirty="0"/>
              <a:t>, </a:t>
            </a:r>
            <a:r>
              <a:rPr lang="nb-NO" sz="5600" dirty="0" err="1"/>
              <a:t>edtech</a:t>
            </a:r>
            <a:r>
              <a:rPr lang="nb-NO" sz="5600" dirty="0"/>
              <a:t>…………. </a:t>
            </a:r>
          </a:p>
        </p:txBody>
      </p:sp>
      <p:sp>
        <p:nvSpPr>
          <p:cNvPr id="5" name="Tittel 1"/>
          <p:cNvSpPr txBox="1">
            <a:spLocks/>
          </p:cNvSpPr>
          <p:nvPr/>
        </p:nvSpPr>
        <p:spPr>
          <a:xfrm>
            <a:off x="6444672" y="4785716"/>
            <a:ext cx="5747328" cy="711777"/>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normAutofit fontScale="45000" lnSpcReduction="20000"/>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a:lstStyle>
          <a:p>
            <a:pPr hangingPunct="1"/>
            <a:r>
              <a:rPr lang="nb-NO" sz="5600" dirty="0"/>
              <a:t>Data-driven, </a:t>
            </a:r>
            <a:r>
              <a:rPr lang="nb-NO" sz="5600" dirty="0" err="1"/>
              <a:t>Internet</a:t>
            </a:r>
            <a:r>
              <a:rPr lang="nb-NO" sz="5600" dirty="0"/>
              <a:t> </a:t>
            </a:r>
            <a:r>
              <a:rPr lang="nb-NO" sz="5600" dirty="0" err="1"/>
              <a:t>of</a:t>
            </a:r>
            <a:r>
              <a:rPr lang="nb-NO" sz="5600" dirty="0"/>
              <a:t> </a:t>
            </a:r>
            <a:r>
              <a:rPr lang="nb-NO" sz="5600" dirty="0" err="1"/>
              <a:t>things</a:t>
            </a:r>
            <a:r>
              <a:rPr lang="nb-NO" sz="5600" dirty="0"/>
              <a:t>, </a:t>
            </a:r>
            <a:r>
              <a:rPr lang="nb-NO" sz="5600" dirty="0" err="1"/>
              <a:t>wearables</a:t>
            </a:r>
            <a:r>
              <a:rPr lang="nb-NO" sz="5600" dirty="0"/>
              <a:t>…</a:t>
            </a:r>
          </a:p>
        </p:txBody>
      </p:sp>
      <p:sp>
        <p:nvSpPr>
          <p:cNvPr id="6" name="Tittel 1"/>
          <p:cNvSpPr txBox="1">
            <a:spLocks/>
          </p:cNvSpPr>
          <p:nvPr/>
        </p:nvSpPr>
        <p:spPr>
          <a:xfrm>
            <a:off x="230909" y="5174673"/>
            <a:ext cx="5747328" cy="711777"/>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normAutofit fontScale="45000" lnSpcReduction="20000"/>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a:lstStyle>
          <a:p>
            <a:pPr hangingPunct="1"/>
            <a:r>
              <a:rPr lang="nb-NO" sz="5600" dirty="0"/>
              <a:t>Open data, </a:t>
            </a:r>
            <a:r>
              <a:rPr lang="nb-NO" sz="5600" dirty="0" err="1"/>
              <a:t>public</a:t>
            </a:r>
            <a:r>
              <a:rPr lang="nb-NO" sz="5600" dirty="0"/>
              <a:t> data, </a:t>
            </a:r>
            <a:r>
              <a:rPr lang="nb-NO" sz="5600" dirty="0" err="1"/>
              <a:t>government</a:t>
            </a:r>
            <a:r>
              <a:rPr lang="nb-NO" sz="5600" dirty="0"/>
              <a:t> data</a:t>
            </a:r>
          </a:p>
        </p:txBody>
      </p:sp>
      <p:sp>
        <p:nvSpPr>
          <p:cNvPr id="7" name="Tittel 1"/>
          <p:cNvSpPr txBox="1">
            <a:spLocks/>
          </p:cNvSpPr>
          <p:nvPr/>
        </p:nvSpPr>
        <p:spPr>
          <a:xfrm>
            <a:off x="2166389" y="3614680"/>
            <a:ext cx="5747328" cy="711777"/>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normAutofit fontScale="60000" lnSpcReduction="20000"/>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a:lstStyle>
          <a:p>
            <a:pPr hangingPunct="1"/>
            <a:r>
              <a:rPr lang="nb-NO" sz="3000" dirty="0" err="1"/>
              <a:t>Records</a:t>
            </a:r>
            <a:r>
              <a:rPr lang="nb-NO" sz="3000" dirty="0"/>
              <a:t> management, </a:t>
            </a:r>
            <a:r>
              <a:rPr lang="nb-NO" sz="3000" dirty="0" err="1"/>
              <a:t>content</a:t>
            </a:r>
            <a:r>
              <a:rPr lang="nb-NO" sz="3000" dirty="0"/>
              <a:t> management, </a:t>
            </a:r>
            <a:r>
              <a:rPr lang="nb-NO" sz="3000" dirty="0" err="1"/>
              <a:t>documents</a:t>
            </a:r>
            <a:r>
              <a:rPr lang="nb-NO" sz="3000" dirty="0"/>
              <a:t>, </a:t>
            </a:r>
            <a:r>
              <a:rPr lang="nb-NO" sz="3000" dirty="0" err="1"/>
              <a:t>archiving</a:t>
            </a:r>
            <a:r>
              <a:rPr lang="nb-NO" sz="3000" dirty="0"/>
              <a:t>, </a:t>
            </a:r>
            <a:r>
              <a:rPr lang="nb-NO" sz="3000" dirty="0" err="1"/>
              <a:t>storage</a:t>
            </a:r>
            <a:r>
              <a:rPr lang="nb-NO" sz="3000" dirty="0"/>
              <a:t>… </a:t>
            </a:r>
          </a:p>
        </p:txBody>
      </p:sp>
      <p:sp>
        <p:nvSpPr>
          <p:cNvPr id="8" name="Tittel 1"/>
          <p:cNvSpPr txBox="1">
            <a:spLocks/>
          </p:cNvSpPr>
          <p:nvPr/>
        </p:nvSpPr>
        <p:spPr>
          <a:xfrm>
            <a:off x="6779952" y="914016"/>
            <a:ext cx="5747328" cy="711777"/>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normAutofit fontScale="45000" lnSpcReduction="20000"/>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a:lstStyle>
          <a:p>
            <a:pPr hangingPunct="1"/>
            <a:r>
              <a:rPr lang="nb-NO" sz="5600" dirty="0"/>
              <a:t>Data, </a:t>
            </a:r>
            <a:r>
              <a:rPr lang="nb-NO" sz="5600" dirty="0" err="1"/>
              <a:t>meta</a:t>
            </a:r>
            <a:r>
              <a:rPr lang="nb-NO" sz="5600" dirty="0"/>
              <a:t> data, </a:t>
            </a:r>
            <a:r>
              <a:rPr lang="nb-NO" sz="5600" dirty="0" err="1"/>
              <a:t>magic</a:t>
            </a:r>
            <a:r>
              <a:rPr lang="nb-NO" sz="5600" dirty="0"/>
              <a:t> data…</a:t>
            </a:r>
          </a:p>
        </p:txBody>
      </p:sp>
      <p:sp>
        <p:nvSpPr>
          <p:cNvPr id="9" name="Tittel 1"/>
          <p:cNvSpPr txBox="1">
            <a:spLocks/>
          </p:cNvSpPr>
          <p:nvPr/>
        </p:nvSpPr>
        <p:spPr>
          <a:xfrm>
            <a:off x="6597072" y="3001991"/>
            <a:ext cx="5747328" cy="711777"/>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normAutofit fontScale="45000" lnSpcReduction="20000"/>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a:lstStyle>
          <a:p>
            <a:pPr hangingPunct="1"/>
            <a:r>
              <a:rPr lang="nb-NO" sz="5600" dirty="0" err="1"/>
              <a:t>Decision</a:t>
            </a:r>
            <a:r>
              <a:rPr lang="nb-NO" sz="5600" dirty="0"/>
              <a:t> data, </a:t>
            </a:r>
            <a:r>
              <a:rPr lang="nb-NO" sz="5600" dirty="0" err="1"/>
              <a:t>statistical</a:t>
            </a:r>
            <a:r>
              <a:rPr lang="nb-NO" sz="5600" dirty="0"/>
              <a:t> data, </a:t>
            </a:r>
            <a:r>
              <a:rPr lang="nb-NO" sz="5600" dirty="0" err="1"/>
              <a:t>foundation</a:t>
            </a:r>
            <a:r>
              <a:rPr lang="nb-NO" sz="5600" dirty="0"/>
              <a:t> data… </a:t>
            </a:r>
          </a:p>
        </p:txBody>
      </p:sp>
    </p:spTree>
    <p:extLst>
      <p:ext uri="{BB962C8B-B14F-4D97-AF65-F5344CB8AC3E}">
        <p14:creationId xmlns:p14="http://schemas.microsoft.com/office/powerpoint/2010/main" val="375077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2133484" y="592245"/>
            <a:ext cx="4242862" cy="3876997"/>
          </a:xfrm>
        </p:spPr>
        <p:txBody>
          <a:bodyPr>
            <a:normAutofit/>
          </a:bodyPr>
          <a:lstStyle/>
          <a:p>
            <a:r>
              <a:rPr lang="nb-NO" sz="2400" dirty="0"/>
              <a:t>Digital by </a:t>
            </a:r>
            <a:r>
              <a:rPr lang="nb-NO" sz="2400" dirty="0" err="1"/>
              <a:t>default</a:t>
            </a:r>
            <a:endParaRPr lang="nb-NO" sz="2400" dirty="0"/>
          </a:p>
          <a:p>
            <a:endParaRPr lang="nb-NO" sz="2400" dirty="0"/>
          </a:p>
          <a:p>
            <a:r>
              <a:rPr lang="nb-NO" sz="2400" dirty="0"/>
              <a:t>Open by </a:t>
            </a:r>
            <a:r>
              <a:rPr lang="nb-NO" sz="2400" dirty="0" err="1"/>
              <a:t>default</a:t>
            </a:r>
            <a:endParaRPr lang="nb-NO" sz="2400" dirty="0"/>
          </a:p>
          <a:p>
            <a:endParaRPr lang="nb-NO" sz="2400" dirty="0"/>
          </a:p>
          <a:p>
            <a:r>
              <a:rPr lang="nb-NO" sz="2400" dirty="0"/>
              <a:t>Cross-border by </a:t>
            </a:r>
            <a:r>
              <a:rPr lang="nb-NO" sz="2400" dirty="0" err="1"/>
              <a:t>default</a:t>
            </a:r>
            <a:endParaRPr lang="nb-NO" sz="2400" dirty="0"/>
          </a:p>
        </p:txBody>
      </p:sp>
      <p:sp>
        <p:nvSpPr>
          <p:cNvPr id="4" name="Plassholder for dato 3"/>
          <p:cNvSpPr>
            <a:spLocks noGrp="1"/>
          </p:cNvSpPr>
          <p:nvPr>
            <p:ph type="dt" sz="half" idx="10"/>
          </p:nvPr>
        </p:nvSpPr>
        <p:spPr/>
        <p:txBody>
          <a:bodyPr/>
          <a:lstStyle/>
          <a:p>
            <a:r>
              <a:rPr lang="nn-NO"/>
              <a:t>Dato</a:t>
            </a:r>
            <a:endParaRPr lang="nb-NO" dirty="0"/>
          </a:p>
        </p:txBody>
      </p:sp>
      <p:sp>
        <p:nvSpPr>
          <p:cNvPr id="5" name="Plassholder for bunntekst 4"/>
          <p:cNvSpPr>
            <a:spLocks noGrp="1"/>
          </p:cNvSpPr>
          <p:nvPr>
            <p:ph type="ftr" sz="quarter" idx="11"/>
          </p:nvPr>
        </p:nvSpPr>
        <p:spPr/>
        <p:txBody>
          <a:bodyPr/>
          <a:lstStyle/>
          <a:p>
            <a:r>
              <a:rPr lang="nb-NO"/>
              <a:t>Direktoratet for forvaltning og IKT</a:t>
            </a:r>
          </a:p>
        </p:txBody>
      </p:sp>
      <p:pic>
        <p:nvPicPr>
          <p:cNvPr id="4100" name="Picture 4" descr="eu flag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1565" y="1"/>
            <a:ext cx="5170435" cy="4805464"/>
          </a:xfrm>
          <a:prstGeom prst="rect">
            <a:avLst/>
          </a:prstGeom>
          <a:noFill/>
          <a:extLst>
            <a:ext uri="{909E8E84-426E-40DD-AFC4-6F175D3DCCD1}">
              <a14:hiddenFill xmlns:a14="http://schemas.microsoft.com/office/drawing/2010/main">
                <a:solidFill>
                  <a:srgbClr val="FFFFFF"/>
                </a:solidFill>
              </a14:hiddenFill>
            </a:ext>
          </a:extLst>
        </p:spPr>
      </p:pic>
      <p:pic>
        <p:nvPicPr>
          <p:cNvPr id="6" name="Bilde 5"/>
          <p:cNvPicPr>
            <a:picLocks noChangeAspect="1"/>
          </p:cNvPicPr>
          <p:nvPr/>
        </p:nvPicPr>
        <p:blipFill>
          <a:blip r:embed="rId4"/>
          <a:stretch>
            <a:fillRect/>
          </a:stretch>
        </p:blipFill>
        <p:spPr>
          <a:xfrm>
            <a:off x="2133484" y="4188155"/>
            <a:ext cx="6668150" cy="2228740"/>
          </a:xfrm>
          <a:prstGeom prst="rect">
            <a:avLst/>
          </a:prstGeom>
        </p:spPr>
      </p:pic>
      <p:sp>
        <p:nvSpPr>
          <p:cNvPr id="2" name="TekstSylinder 1"/>
          <p:cNvSpPr txBox="1"/>
          <p:nvPr/>
        </p:nvSpPr>
        <p:spPr>
          <a:xfrm>
            <a:off x="9207975" y="5302525"/>
            <a:ext cx="2002471" cy="523220"/>
          </a:xfrm>
          <a:prstGeom prst="rect">
            <a:avLst/>
          </a:prstGeom>
          <a:noFill/>
        </p:spPr>
        <p:txBody>
          <a:bodyPr wrap="none" rtlCol="0">
            <a:spAutoFit/>
          </a:bodyPr>
          <a:lstStyle/>
          <a:p>
            <a:r>
              <a:rPr lang="nb-NO" sz="2800" dirty="0" err="1"/>
              <a:t>Once</a:t>
            </a:r>
            <a:r>
              <a:rPr lang="nb-NO" sz="2800" dirty="0"/>
              <a:t> </a:t>
            </a:r>
            <a:r>
              <a:rPr lang="nb-NO" sz="2800" dirty="0" err="1"/>
              <a:t>only</a:t>
            </a:r>
            <a:endParaRPr lang="nb-NO" sz="2800" dirty="0"/>
          </a:p>
        </p:txBody>
      </p:sp>
    </p:spTree>
    <p:extLst>
      <p:ext uri="{BB962C8B-B14F-4D97-AF65-F5344CB8AC3E}">
        <p14:creationId xmlns:p14="http://schemas.microsoft.com/office/powerpoint/2010/main" val="2722648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unntekst 4"/>
          <p:cNvSpPr>
            <a:spLocks noGrp="1"/>
          </p:cNvSpPr>
          <p:nvPr>
            <p:ph type="ftr" sz="quarter" idx="11"/>
          </p:nvPr>
        </p:nvSpPr>
        <p:spPr/>
        <p:txBody>
          <a:bodyPr/>
          <a:lstStyle/>
          <a:p>
            <a:r>
              <a:rPr lang="nb-NO"/>
              <a:t>Direktoratet for forvaltning og IKT</a:t>
            </a:r>
          </a:p>
        </p:txBody>
      </p:sp>
      <p:pic>
        <p:nvPicPr>
          <p:cNvPr id="6" name="Bilde 5"/>
          <p:cNvPicPr>
            <a:picLocks noChangeAspect="1"/>
          </p:cNvPicPr>
          <p:nvPr/>
        </p:nvPicPr>
        <p:blipFill>
          <a:blip r:embed="rId3"/>
          <a:stretch>
            <a:fillRect/>
          </a:stretch>
        </p:blipFill>
        <p:spPr>
          <a:xfrm rot="20785235">
            <a:off x="2206784" y="57742"/>
            <a:ext cx="4538067" cy="6356350"/>
          </a:xfrm>
          <a:prstGeom prst="rect">
            <a:avLst/>
          </a:prstGeom>
          <a:ln>
            <a:solidFill>
              <a:schemeClr val="accent1"/>
            </a:solidFill>
          </a:ln>
        </p:spPr>
      </p:pic>
      <p:sp>
        <p:nvSpPr>
          <p:cNvPr id="7" name="TekstSylinder 6"/>
          <p:cNvSpPr txBox="1"/>
          <p:nvPr/>
        </p:nvSpPr>
        <p:spPr>
          <a:xfrm>
            <a:off x="7575547" y="1927652"/>
            <a:ext cx="4449571" cy="4801314"/>
          </a:xfrm>
          <a:prstGeom prst="rect">
            <a:avLst/>
          </a:prstGeom>
          <a:noFill/>
        </p:spPr>
        <p:txBody>
          <a:bodyPr wrap="square" rtlCol="0">
            <a:spAutoFit/>
          </a:bodyPr>
          <a:lstStyle/>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User-</a:t>
            </a:r>
            <a:r>
              <a:rPr lang="nb-NO" dirty="0" err="1"/>
              <a:t>centric</a:t>
            </a:r>
            <a:r>
              <a:rPr lang="nb-NO" dirty="0"/>
              <a:t> </a:t>
            </a:r>
            <a:r>
              <a:rPr lang="nb-NO" dirty="0" err="1"/>
              <a:t>approach</a:t>
            </a: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Productivity and  </a:t>
            </a:r>
            <a:r>
              <a:rPr lang="nb-NO" dirty="0" err="1"/>
              <a:t>innovation</a:t>
            </a: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Data </a:t>
            </a:r>
            <a:r>
              <a:rPr lang="nb-NO" dirty="0" err="1"/>
              <a:t>protection</a:t>
            </a: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Digital </a:t>
            </a:r>
            <a:r>
              <a:rPr lang="nb-NO" dirty="0" err="1"/>
              <a:t>competence</a:t>
            </a: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Digital Single Market</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Cross-</a:t>
            </a:r>
            <a:r>
              <a:rPr lang="nb-NO" dirty="0" err="1"/>
              <a:t>sector</a:t>
            </a:r>
            <a:r>
              <a:rPr lang="nb-NO" dirty="0"/>
              <a:t> </a:t>
            </a:r>
            <a:r>
              <a:rPr lang="nb-NO" dirty="0" err="1"/>
              <a:t>approach</a:t>
            </a: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err="1"/>
              <a:t>Once</a:t>
            </a:r>
            <a:r>
              <a:rPr lang="nb-NO" dirty="0"/>
              <a:t> </a:t>
            </a:r>
            <a:r>
              <a:rPr lang="nb-NO" dirty="0" err="1"/>
              <a:t>Only</a:t>
            </a: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Re-</a:t>
            </a:r>
            <a:r>
              <a:rPr lang="nb-NO" dirty="0" err="1"/>
              <a:t>use</a:t>
            </a:r>
            <a:r>
              <a:rPr lang="nb-NO" dirty="0"/>
              <a:t> </a:t>
            </a:r>
            <a:r>
              <a:rPr lang="nb-NO" dirty="0" err="1"/>
              <a:t>of</a:t>
            </a:r>
            <a:r>
              <a:rPr lang="nb-NO" dirty="0"/>
              <a:t> data</a:t>
            </a:r>
          </a:p>
          <a:p>
            <a:pPr marL="285750" indent="-285750">
              <a:buFont typeface="Arial" panose="020B0604020202020204" pitchFamily="34" charset="0"/>
              <a:buChar char="•"/>
            </a:pPr>
            <a:endParaRPr lang="nb-NO" dirty="0"/>
          </a:p>
        </p:txBody>
      </p:sp>
      <p:sp>
        <p:nvSpPr>
          <p:cNvPr id="10" name="Rektangel 9"/>
          <p:cNvSpPr/>
          <p:nvPr/>
        </p:nvSpPr>
        <p:spPr>
          <a:xfrm>
            <a:off x="7050891" y="357992"/>
            <a:ext cx="5141109" cy="1569660"/>
          </a:xfrm>
          <a:prstGeom prst="rect">
            <a:avLst/>
          </a:prstGeom>
        </p:spPr>
        <p:txBody>
          <a:bodyPr wrap="square">
            <a:spAutoFit/>
          </a:bodyPr>
          <a:lstStyle/>
          <a:p>
            <a:pPr marL="285750" indent="-285750">
              <a:buFont typeface="Wingdings 3" panose="05040102010807070707" pitchFamily="18" charset="2"/>
              <a:buChar char="Æ"/>
            </a:pPr>
            <a:r>
              <a:rPr lang="nb-NO" sz="2400" b="1" dirty="0"/>
              <a:t>A User-</a:t>
            </a:r>
            <a:r>
              <a:rPr lang="nb-NO" sz="2400" b="1" dirty="0" err="1"/>
              <a:t>centric</a:t>
            </a:r>
            <a:r>
              <a:rPr lang="nb-NO" sz="2400" b="1" dirty="0"/>
              <a:t> and </a:t>
            </a:r>
            <a:r>
              <a:rPr lang="nb-NO" sz="2400" b="1" dirty="0" err="1"/>
              <a:t>efficient</a:t>
            </a:r>
            <a:r>
              <a:rPr lang="nb-NO" sz="2400" b="1" dirty="0"/>
              <a:t> Public Administration </a:t>
            </a:r>
          </a:p>
          <a:p>
            <a:pPr marL="285750" indent="-285750">
              <a:buFont typeface="Wingdings 3" panose="05040102010807070707" pitchFamily="18" charset="2"/>
              <a:buChar char="Æ"/>
            </a:pPr>
            <a:r>
              <a:rPr lang="nb-NO" sz="2400" b="1" dirty="0"/>
              <a:t>Value </a:t>
            </a:r>
            <a:r>
              <a:rPr lang="nb-NO" sz="2400" b="1" dirty="0" err="1"/>
              <a:t>Creation</a:t>
            </a:r>
            <a:r>
              <a:rPr lang="nb-NO" sz="2400" b="1" dirty="0"/>
              <a:t> and Universal </a:t>
            </a:r>
            <a:r>
              <a:rPr lang="nb-NO" sz="2400" b="1" dirty="0" err="1"/>
              <a:t>Participation</a:t>
            </a:r>
            <a:endParaRPr lang="nb-NO" sz="2400" b="1" dirty="0"/>
          </a:p>
        </p:txBody>
      </p:sp>
    </p:spTree>
    <p:extLst>
      <p:ext uri="{BB962C8B-B14F-4D97-AF65-F5344CB8AC3E}">
        <p14:creationId xmlns:p14="http://schemas.microsoft.com/office/powerpoint/2010/main" val="2100538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9299642" y="0"/>
            <a:ext cx="2626469" cy="6858000"/>
          </a:xfrm>
        </p:spPr>
        <p:txBody>
          <a:bodyPr vert="vert" anchor="ctr" anchorCtr="1">
            <a:normAutofit/>
          </a:bodyPr>
          <a:lstStyle/>
          <a:p>
            <a:r>
              <a:rPr lang="nb-NO" sz="3600" dirty="0"/>
              <a:t>National Architecture </a:t>
            </a:r>
          </a:p>
          <a:p>
            <a:r>
              <a:rPr lang="nb-NO" sz="3600" dirty="0" err="1"/>
              <a:t>Interoperability</a:t>
            </a:r>
            <a:endParaRPr lang="nb-NO" sz="3600" dirty="0"/>
          </a:p>
          <a:p>
            <a:r>
              <a:rPr lang="nb-NO" sz="3600" dirty="0" err="1"/>
              <a:t>Alignment</a:t>
            </a:r>
            <a:endParaRPr lang="nb-NO" sz="3600" dirty="0"/>
          </a:p>
          <a:p>
            <a:endParaRPr lang="nb-NO" sz="2000" dirty="0"/>
          </a:p>
        </p:txBody>
      </p:sp>
      <p:pic>
        <p:nvPicPr>
          <p:cNvPr id="3" name="Bilde 2"/>
          <p:cNvPicPr>
            <a:picLocks noChangeAspect="1"/>
          </p:cNvPicPr>
          <p:nvPr/>
        </p:nvPicPr>
        <p:blipFill>
          <a:blip r:embed="rId3"/>
          <a:stretch>
            <a:fillRect/>
          </a:stretch>
        </p:blipFill>
        <p:spPr>
          <a:xfrm>
            <a:off x="155643" y="0"/>
            <a:ext cx="9144000" cy="7587574"/>
          </a:xfrm>
          <a:prstGeom prst="rect">
            <a:avLst/>
          </a:prstGeom>
        </p:spPr>
      </p:pic>
    </p:spTree>
    <p:extLst>
      <p:ext uri="{BB962C8B-B14F-4D97-AF65-F5344CB8AC3E}">
        <p14:creationId xmlns:p14="http://schemas.microsoft.com/office/powerpoint/2010/main" val="630136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The story…</a:t>
            </a:r>
          </a:p>
        </p:txBody>
      </p:sp>
      <p:sp>
        <p:nvSpPr>
          <p:cNvPr id="3" name="Plassholder for innhold 2"/>
          <p:cNvSpPr>
            <a:spLocks noGrp="1"/>
          </p:cNvSpPr>
          <p:nvPr>
            <p:ph idx="1"/>
          </p:nvPr>
        </p:nvSpPr>
        <p:spPr/>
        <p:txBody>
          <a:bodyPr>
            <a:normAutofit/>
          </a:bodyPr>
          <a:lstStyle/>
          <a:p>
            <a:r>
              <a:rPr lang="nb-NO" sz="2000" dirty="0"/>
              <a:t>2014 Brønnøysundregistrene and </a:t>
            </a:r>
            <a:r>
              <a:rPr lang="nb-NO" sz="2000" dirty="0" err="1"/>
              <a:t>Difi</a:t>
            </a:r>
            <a:r>
              <a:rPr lang="nb-NO" sz="2000" dirty="0"/>
              <a:t> </a:t>
            </a:r>
            <a:r>
              <a:rPr lang="nb-NO" sz="2000" dirty="0" err="1"/>
              <a:t>joined</a:t>
            </a:r>
            <a:r>
              <a:rPr lang="nb-NO" sz="2000" dirty="0"/>
              <a:t> </a:t>
            </a:r>
            <a:r>
              <a:rPr lang="nb-NO" sz="2000" dirty="0" err="1"/>
              <a:t>forces</a:t>
            </a:r>
            <a:r>
              <a:rPr lang="nb-NO" sz="2000" dirty="0"/>
              <a:t> to lead a </a:t>
            </a:r>
            <a:r>
              <a:rPr lang="nb-NO" sz="2000" dirty="0" err="1"/>
              <a:t>project</a:t>
            </a:r>
            <a:r>
              <a:rPr lang="nb-NO" sz="2000" dirty="0"/>
              <a:t> </a:t>
            </a:r>
            <a:r>
              <a:rPr lang="nb-NO" sz="2000" dirty="0" err="1"/>
              <a:t>on</a:t>
            </a:r>
            <a:r>
              <a:rPr lang="nb-NO" sz="2000" dirty="0"/>
              <a:t> </a:t>
            </a:r>
            <a:r>
              <a:rPr lang="nb-NO" sz="2000" dirty="0" err="1"/>
              <a:t>making</a:t>
            </a:r>
            <a:r>
              <a:rPr lang="nb-NO" sz="2000" dirty="0"/>
              <a:t> </a:t>
            </a:r>
            <a:r>
              <a:rPr lang="nb-NO" sz="2000" dirty="0" err="1"/>
              <a:t>information</a:t>
            </a:r>
            <a:r>
              <a:rPr lang="nb-NO" sz="2000" dirty="0"/>
              <a:t> an </a:t>
            </a:r>
            <a:r>
              <a:rPr lang="nb-NO" sz="2000" dirty="0" err="1"/>
              <a:t>asset</a:t>
            </a:r>
            <a:r>
              <a:rPr lang="nb-NO" sz="2000" dirty="0"/>
              <a:t> – visible, </a:t>
            </a:r>
            <a:r>
              <a:rPr lang="nb-NO" sz="2000" dirty="0" err="1"/>
              <a:t>prioritised</a:t>
            </a:r>
            <a:r>
              <a:rPr lang="nb-NO" sz="2000" dirty="0"/>
              <a:t> and </a:t>
            </a:r>
            <a:r>
              <a:rPr lang="nb-NO" sz="2000" dirty="0" err="1"/>
              <a:t>anchored</a:t>
            </a:r>
            <a:r>
              <a:rPr lang="nb-NO" sz="2000" dirty="0"/>
              <a:t> - in </a:t>
            </a:r>
            <a:r>
              <a:rPr lang="nb-NO" sz="2000" dirty="0" err="1"/>
              <a:t>the</a:t>
            </a:r>
            <a:r>
              <a:rPr lang="nb-NO" sz="2000" dirty="0"/>
              <a:t> </a:t>
            </a:r>
            <a:r>
              <a:rPr lang="nb-NO" sz="2000" dirty="0" err="1"/>
              <a:t>public</a:t>
            </a:r>
            <a:r>
              <a:rPr lang="nb-NO" sz="2000" dirty="0"/>
              <a:t> </a:t>
            </a:r>
            <a:r>
              <a:rPr lang="nb-NO" sz="2000" dirty="0" err="1"/>
              <a:t>sector</a:t>
            </a:r>
            <a:r>
              <a:rPr lang="nb-NO" sz="2000" dirty="0"/>
              <a:t>.</a:t>
            </a:r>
          </a:p>
          <a:p>
            <a:endParaRPr lang="nb-NO" sz="2000" dirty="0"/>
          </a:p>
          <a:p>
            <a:r>
              <a:rPr lang="nb-NO" sz="2000" dirty="0"/>
              <a:t>Public </a:t>
            </a:r>
            <a:r>
              <a:rPr lang="nb-NO" sz="2000" dirty="0" err="1"/>
              <a:t>sector</a:t>
            </a:r>
            <a:r>
              <a:rPr lang="nb-NO" sz="2000" dirty="0"/>
              <a:t> </a:t>
            </a:r>
            <a:r>
              <a:rPr lang="nb-NO" sz="2000" dirty="0" err="1"/>
              <a:t>agencies</a:t>
            </a:r>
            <a:r>
              <a:rPr lang="nb-NO" sz="2000" dirty="0"/>
              <a:t> </a:t>
            </a:r>
            <a:r>
              <a:rPr lang="nb-NO" sz="2000" dirty="0">
                <a:sym typeface="Wingdings" panose="05000000000000000000" pitchFamily="2" charset="2"/>
              </a:rPr>
              <a:t> SKATE</a:t>
            </a:r>
            <a:endParaRPr lang="nb-NO" sz="2000" dirty="0"/>
          </a:p>
          <a:p>
            <a:pPr lvl="1"/>
            <a:r>
              <a:rPr lang="nb-NO" sz="1800" dirty="0" err="1"/>
              <a:t>Interviews</a:t>
            </a:r>
            <a:r>
              <a:rPr lang="nb-NO" sz="1800" dirty="0"/>
              <a:t>, workshops </a:t>
            </a:r>
            <a:r>
              <a:rPr lang="nb-NO" sz="1800" dirty="0">
                <a:sym typeface="Wingdings" panose="05000000000000000000" pitchFamily="2" charset="2"/>
              </a:rPr>
              <a:t> MY NEEDS  COMMON NEEDS</a:t>
            </a:r>
            <a:endParaRPr lang="nb-NO" sz="1800" dirty="0"/>
          </a:p>
          <a:p>
            <a:pPr lvl="1"/>
            <a:r>
              <a:rPr lang="nb-NO" sz="1800" dirty="0"/>
              <a:t>Solutions</a:t>
            </a:r>
          </a:p>
          <a:p>
            <a:pPr lvl="1"/>
            <a:endParaRPr lang="nb-NO" sz="1800" dirty="0"/>
          </a:p>
          <a:p>
            <a:r>
              <a:rPr lang="nb-NO" sz="2000" dirty="0"/>
              <a:t>And a </a:t>
            </a:r>
            <a:r>
              <a:rPr lang="nb-NO" sz="2000" dirty="0" err="1"/>
              <a:t>long</a:t>
            </a:r>
            <a:r>
              <a:rPr lang="nb-NO" sz="2000" dirty="0"/>
              <a:t> </a:t>
            </a:r>
            <a:r>
              <a:rPr lang="nb-NO" sz="2000" dirty="0" err="1"/>
              <a:t>process</a:t>
            </a:r>
            <a:r>
              <a:rPr lang="nb-NO" sz="2000" dirty="0"/>
              <a:t> to «bind </a:t>
            </a:r>
            <a:r>
              <a:rPr lang="nb-NO" sz="2000" dirty="0" err="1"/>
              <a:t>them</a:t>
            </a:r>
            <a:r>
              <a:rPr lang="nb-NO" sz="2000" dirty="0"/>
              <a:t> all» </a:t>
            </a:r>
            <a:r>
              <a:rPr lang="nb-NO" sz="2000" dirty="0">
                <a:sym typeface="Wingdings" panose="05000000000000000000" pitchFamily="2" charset="2"/>
              </a:rPr>
              <a:t></a:t>
            </a:r>
            <a:endParaRPr lang="nb-NO" sz="2000" dirty="0"/>
          </a:p>
        </p:txBody>
      </p:sp>
    </p:spTree>
    <p:extLst>
      <p:ext uri="{BB962C8B-B14F-4D97-AF65-F5344CB8AC3E}">
        <p14:creationId xmlns:p14="http://schemas.microsoft.com/office/powerpoint/2010/main" val="3058074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arn(inVertical)">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The story </a:t>
            </a:r>
            <a:r>
              <a:rPr lang="nb-NO" dirty="0" err="1"/>
              <a:t>continues</a:t>
            </a:r>
            <a:r>
              <a:rPr lang="nb-NO" dirty="0"/>
              <a:t>…</a:t>
            </a:r>
          </a:p>
        </p:txBody>
      </p:sp>
      <p:sp>
        <p:nvSpPr>
          <p:cNvPr id="3" name="Plassholder for innhold 2"/>
          <p:cNvSpPr>
            <a:spLocks noGrp="1"/>
          </p:cNvSpPr>
          <p:nvPr>
            <p:ph idx="1"/>
          </p:nvPr>
        </p:nvSpPr>
        <p:spPr/>
        <p:txBody>
          <a:bodyPr>
            <a:normAutofit fontScale="85000" lnSpcReduction="10000"/>
          </a:bodyPr>
          <a:lstStyle/>
          <a:p>
            <a:r>
              <a:rPr lang="nb-NO" sz="2000" dirty="0"/>
              <a:t>A </a:t>
            </a:r>
            <a:r>
              <a:rPr lang="nb-NO" sz="2000" dirty="0" err="1"/>
              <a:t>national</a:t>
            </a:r>
            <a:r>
              <a:rPr lang="nb-NO" sz="2000" dirty="0"/>
              <a:t> data </a:t>
            </a:r>
            <a:r>
              <a:rPr lang="nb-NO" sz="2000" dirty="0" err="1"/>
              <a:t>catalogue</a:t>
            </a:r>
            <a:r>
              <a:rPr lang="nb-NO" sz="2000" dirty="0"/>
              <a:t> is </a:t>
            </a:r>
            <a:r>
              <a:rPr lang="nb-NO" sz="2000" dirty="0" err="1"/>
              <a:t>currently</a:t>
            </a:r>
            <a:r>
              <a:rPr lang="nb-NO" sz="2000" dirty="0"/>
              <a:t> under </a:t>
            </a:r>
            <a:r>
              <a:rPr lang="nb-NO" sz="2000" dirty="0" err="1"/>
              <a:t>development</a:t>
            </a:r>
            <a:endParaRPr lang="nb-NO" sz="2000" dirty="0"/>
          </a:p>
          <a:p>
            <a:pPr lvl="1"/>
            <a:r>
              <a:rPr lang="nb-NO" sz="1800" dirty="0" err="1"/>
              <a:t>Based</a:t>
            </a:r>
            <a:r>
              <a:rPr lang="nb-NO" sz="1800" dirty="0"/>
              <a:t> </a:t>
            </a:r>
            <a:r>
              <a:rPr lang="nb-NO" sz="1800" dirty="0" err="1"/>
              <a:t>on</a:t>
            </a:r>
            <a:r>
              <a:rPr lang="nb-NO" sz="1800" dirty="0"/>
              <a:t> a pilot at data.norge.no</a:t>
            </a:r>
          </a:p>
          <a:p>
            <a:endParaRPr lang="nb-NO" sz="2000" dirty="0"/>
          </a:p>
          <a:p>
            <a:r>
              <a:rPr lang="nb-NO" sz="2000" dirty="0"/>
              <a:t>A </a:t>
            </a:r>
            <a:r>
              <a:rPr lang="nb-NO" sz="2000" dirty="0" err="1"/>
              <a:t>national</a:t>
            </a:r>
            <a:r>
              <a:rPr lang="nb-NO" sz="2000" dirty="0"/>
              <a:t> </a:t>
            </a:r>
            <a:r>
              <a:rPr lang="nb-NO" sz="2000" dirty="0" err="1"/>
              <a:t>framework</a:t>
            </a:r>
            <a:r>
              <a:rPr lang="nb-NO" sz="2000" dirty="0"/>
              <a:t> for </a:t>
            </a:r>
            <a:r>
              <a:rPr lang="nb-NO" sz="2000" dirty="0" err="1"/>
              <a:t>information</a:t>
            </a:r>
            <a:r>
              <a:rPr lang="nb-NO" sz="2000" dirty="0"/>
              <a:t> </a:t>
            </a:r>
            <a:r>
              <a:rPr lang="nb-NO" sz="2000" dirty="0" err="1"/>
              <a:t>governance</a:t>
            </a:r>
            <a:r>
              <a:rPr lang="nb-NO" sz="2000" dirty="0"/>
              <a:t> is under </a:t>
            </a:r>
            <a:r>
              <a:rPr lang="nb-NO" sz="2000" dirty="0" err="1"/>
              <a:t>development</a:t>
            </a:r>
            <a:endParaRPr lang="nb-NO" sz="2000" dirty="0"/>
          </a:p>
          <a:p>
            <a:pPr lvl="1"/>
            <a:r>
              <a:rPr lang="nb-NO" sz="1800" dirty="0" err="1"/>
              <a:t>Published</a:t>
            </a:r>
            <a:r>
              <a:rPr lang="nb-NO" sz="1800" dirty="0"/>
              <a:t> </a:t>
            </a:r>
            <a:r>
              <a:rPr lang="nb-NO" sz="1800" dirty="0" err="1"/>
              <a:t>on</a:t>
            </a:r>
            <a:r>
              <a:rPr lang="nb-NO" sz="1800" dirty="0"/>
              <a:t> difi.no/informasjonsforvaltning</a:t>
            </a:r>
          </a:p>
          <a:p>
            <a:endParaRPr lang="nb-NO" sz="2000" dirty="0"/>
          </a:p>
          <a:p>
            <a:r>
              <a:rPr lang="nb-NO" sz="2000" dirty="0"/>
              <a:t>HIGH </a:t>
            </a:r>
            <a:r>
              <a:rPr lang="nb-NO" sz="2000" dirty="0" err="1"/>
              <a:t>priority</a:t>
            </a:r>
            <a:r>
              <a:rPr lang="nb-NO" sz="2000" dirty="0"/>
              <a:t> from all </a:t>
            </a:r>
            <a:r>
              <a:rPr lang="nb-NO" sz="2000" dirty="0" err="1"/>
              <a:t>level</a:t>
            </a:r>
            <a:r>
              <a:rPr lang="nb-NO" sz="2000" dirty="0"/>
              <a:t> </a:t>
            </a:r>
            <a:r>
              <a:rPr lang="nb-NO" sz="2000" dirty="0" err="1"/>
              <a:t>of</a:t>
            </a:r>
            <a:r>
              <a:rPr lang="nb-NO" sz="2000" dirty="0"/>
              <a:t> </a:t>
            </a:r>
            <a:r>
              <a:rPr lang="nb-NO" sz="2000" dirty="0" err="1"/>
              <a:t>municipalities</a:t>
            </a:r>
            <a:r>
              <a:rPr lang="nb-NO" sz="2000" dirty="0"/>
              <a:t> and </a:t>
            </a:r>
            <a:r>
              <a:rPr lang="nb-NO" sz="2000" dirty="0" err="1"/>
              <a:t>agencies</a:t>
            </a:r>
            <a:r>
              <a:rPr lang="nb-NO" sz="2000" dirty="0"/>
              <a:t> in </a:t>
            </a:r>
            <a:r>
              <a:rPr lang="nb-NO" sz="2000" dirty="0" err="1"/>
              <a:t>public</a:t>
            </a:r>
            <a:r>
              <a:rPr lang="nb-NO" sz="2000" dirty="0"/>
              <a:t> </a:t>
            </a:r>
            <a:r>
              <a:rPr lang="nb-NO" sz="2000" dirty="0" err="1"/>
              <a:t>sector</a:t>
            </a:r>
            <a:endParaRPr lang="nb-NO" sz="2000" dirty="0"/>
          </a:p>
          <a:p>
            <a:pPr lvl="1"/>
            <a:r>
              <a:rPr lang="nb-NO" sz="1800" dirty="0" err="1"/>
              <a:t>Everyone</a:t>
            </a:r>
            <a:r>
              <a:rPr lang="nb-NO" sz="1800" dirty="0"/>
              <a:t> </a:t>
            </a:r>
            <a:r>
              <a:rPr lang="nb-NO" sz="1800" dirty="0" err="1"/>
              <a:t>invited</a:t>
            </a:r>
            <a:r>
              <a:rPr lang="nb-NO" sz="1800" dirty="0"/>
              <a:t> to a joint </a:t>
            </a:r>
            <a:r>
              <a:rPr lang="nb-NO" sz="1800" dirty="0" err="1"/>
              <a:t>network</a:t>
            </a:r>
            <a:endParaRPr lang="nb-NO" sz="1800" dirty="0"/>
          </a:p>
          <a:p>
            <a:endParaRPr lang="nb-NO" sz="2000" dirty="0"/>
          </a:p>
          <a:p>
            <a:r>
              <a:rPr lang="nb-NO" sz="2000" dirty="0"/>
              <a:t>Project: </a:t>
            </a:r>
            <a:r>
              <a:rPr lang="nb-NO" sz="2000" dirty="0" err="1"/>
              <a:t>Records</a:t>
            </a:r>
            <a:r>
              <a:rPr lang="nb-NO" sz="2000" dirty="0"/>
              <a:t> Management and </a:t>
            </a:r>
            <a:r>
              <a:rPr lang="nb-NO" sz="2000" dirty="0" err="1"/>
              <a:t>archiving</a:t>
            </a:r>
            <a:r>
              <a:rPr lang="nb-NO" sz="2000" dirty="0"/>
              <a:t> is at </a:t>
            </a:r>
            <a:r>
              <a:rPr lang="nb-NO" sz="2000" dirty="0" err="1"/>
              <a:t>the</a:t>
            </a:r>
            <a:r>
              <a:rPr lang="nb-NO" sz="2000" dirty="0"/>
              <a:t> stage </a:t>
            </a:r>
            <a:r>
              <a:rPr lang="nb-NO" sz="2000" dirty="0" err="1"/>
              <a:t>of</a:t>
            </a:r>
            <a:r>
              <a:rPr lang="nb-NO" sz="2000" dirty="0"/>
              <a:t> pre-</a:t>
            </a:r>
            <a:r>
              <a:rPr lang="nb-NO" sz="2000" dirty="0" err="1"/>
              <a:t>analysis</a:t>
            </a:r>
            <a:r>
              <a:rPr lang="nb-NO" sz="2000" dirty="0"/>
              <a:t> </a:t>
            </a:r>
          </a:p>
        </p:txBody>
      </p:sp>
    </p:spTree>
    <p:extLst>
      <p:ext uri="{BB962C8B-B14F-4D97-AF65-F5344CB8AC3E}">
        <p14:creationId xmlns:p14="http://schemas.microsoft.com/office/powerpoint/2010/main" val="3058074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e 5"/>
          <p:cNvGrpSpPr/>
          <p:nvPr/>
        </p:nvGrpSpPr>
        <p:grpSpPr>
          <a:xfrm>
            <a:off x="3278435" y="3584710"/>
            <a:ext cx="8706041" cy="3080250"/>
            <a:chOff x="73149" y="274003"/>
            <a:chExt cx="9569636" cy="4071360"/>
          </a:xfrm>
          <a:effectLst>
            <a:outerShdw blurRad="50800" dist="38100" dir="2700000" algn="tl" rotWithShape="0">
              <a:prstClr val="black">
                <a:alpha val="40000"/>
              </a:prstClr>
            </a:outerShdw>
          </a:effectLst>
        </p:grpSpPr>
        <p:grpSp>
          <p:nvGrpSpPr>
            <p:cNvPr id="7" name="Gruppe 6"/>
            <p:cNvGrpSpPr/>
            <p:nvPr/>
          </p:nvGrpSpPr>
          <p:grpSpPr>
            <a:xfrm>
              <a:off x="73149" y="274003"/>
              <a:ext cx="9569636" cy="4071360"/>
              <a:chOff x="-829075" y="639778"/>
              <a:chExt cx="9569636" cy="4071360"/>
            </a:xfrm>
          </p:grpSpPr>
          <p:sp>
            <p:nvSpPr>
              <p:cNvPr id="8" name="Rektangel 7"/>
              <p:cNvSpPr/>
              <p:nvPr/>
            </p:nvSpPr>
            <p:spPr>
              <a:xfrm>
                <a:off x="-829075" y="3591750"/>
                <a:ext cx="9569636" cy="1119388"/>
              </a:xfrm>
              <a:prstGeom prst="rect">
                <a:avLst/>
              </a:prstGeom>
              <a:solidFill>
                <a:srgbClr val="AECBCC"/>
              </a:solidFill>
              <a:ln w="19050" cap="flat" cmpd="sng">
                <a:solidFill>
                  <a:srgbClr val="666666"/>
                </a:solidFill>
                <a:prstDash val="solid"/>
                <a:round/>
                <a:headEnd type="none" w="med" len="med"/>
                <a:tailEnd type="none" w="med" len="med"/>
              </a:ln>
            </p:spPr>
            <p:txBody>
              <a:bodyPr lIns="91425" tIns="91425" rIns="91425" bIns="91425" anchor="t" anchorCtr="0"/>
              <a:lstStyle/>
              <a:p>
                <a:pPr algn="ctr">
                  <a:lnSpc>
                    <a:spcPct val="115000"/>
                  </a:lnSpc>
                </a:pPr>
                <a:r>
                  <a:rPr lang="nb-NO" b="1" dirty="0">
                    <a:solidFill>
                      <a:srgbClr val="000000"/>
                    </a:solidFill>
                    <a:latin typeface="Arial" panose="020B0604020202020204" pitchFamily="34" charset="0"/>
                    <a:ea typeface="Arial" panose="020B0604020202020204" pitchFamily="34" charset="0"/>
                  </a:rPr>
                  <a:t>Foundation/</a:t>
                </a:r>
                <a:r>
                  <a:rPr lang="nb-NO" b="1" dirty="0" err="1">
                    <a:solidFill>
                      <a:srgbClr val="000000"/>
                    </a:solidFill>
                    <a:latin typeface="Arial" panose="020B0604020202020204" pitchFamily="34" charset="0"/>
                    <a:ea typeface="Arial" panose="020B0604020202020204" pitchFamily="34" charset="0"/>
                  </a:rPr>
                  <a:t>framework</a:t>
                </a:r>
                <a:endParaRPr lang="nb-NO" sz="1600" dirty="0">
                  <a:solidFill>
                    <a:srgbClr val="000000"/>
                  </a:solidFill>
                  <a:latin typeface="Arial" panose="020B0604020202020204" pitchFamily="34" charset="0"/>
                  <a:ea typeface="Arial" panose="020B0604020202020204" pitchFamily="34" charset="0"/>
                </a:endParaRPr>
              </a:p>
              <a:p>
                <a:pPr algn="ctr">
                  <a:lnSpc>
                    <a:spcPct val="115000"/>
                  </a:lnSpc>
                </a:pPr>
                <a:r>
                  <a:rPr lang="nb-NO" sz="1600" dirty="0">
                    <a:solidFill>
                      <a:srgbClr val="000000"/>
                    </a:solidFill>
                    <a:latin typeface="Arial" panose="020B0604020202020204" pitchFamily="34" charset="0"/>
                    <a:ea typeface="Arial" panose="020B0604020202020204" pitchFamily="34" charset="0"/>
                  </a:rPr>
                  <a:t> </a:t>
                </a:r>
                <a:r>
                  <a:rPr lang="nb-NO" b="1" dirty="0">
                    <a:solidFill>
                      <a:srgbClr val="000000"/>
                    </a:solidFill>
                    <a:latin typeface="Arial" panose="020B0604020202020204" pitchFamily="34" charset="0"/>
                    <a:ea typeface="Arial" panose="020B0604020202020204" pitchFamily="34" charset="0"/>
                  </a:rPr>
                  <a:t> </a:t>
                </a:r>
                <a:r>
                  <a:rPr lang="nb-NO" b="1" dirty="0" err="1">
                    <a:solidFill>
                      <a:srgbClr val="000000"/>
                    </a:solidFill>
                    <a:latin typeface="Arial" panose="020B0604020202020204" pitchFamily="34" charset="0"/>
                    <a:ea typeface="Arial" panose="020B0604020202020204" pitchFamily="34" charset="0"/>
                  </a:rPr>
                  <a:t>Common</a:t>
                </a:r>
                <a:r>
                  <a:rPr lang="nb-NO" b="1" dirty="0">
                    <a:solidFill>
                      <a:srgbClr val="000000"/>
                    </a:solidFill>
                    <a:latin typeface="Arial" panose="020B0604020202020204" pitchFamily="34" charset="0"/>
                    <a:ea typeface="Arial" panose="020B0604020202020204" pitchFamily="34" charset="0"/>
                  </a:rPr>
                  <a:t> </a:t>
                </a:r>
                <a:r>
                  <a:rPr lang="nb-NO" b="1" dirty="0" err="1">
                    <a:solidFill>
                      <a:srgbClr val="000000"/>
                    </a:solidFill>
                    <a:latin typeface="Arial" panose="020B0604020202020204" pitchFamily="34" charset="0"/>
                    <a:ea typeface="Arial" panose="020B0604020202020204" pitchFamily="34" charset="0"/>
                  </a:rPr>
                  <a:t>framework</a:t>
                </a:r>
                <a:r>
                  <a:rPr lang="nb-NO" b="1" dirty="0">
                    <a:solidFill>
                      <a:srgbClr val="000000"/>
                    </a:solidFill>
                    <a:latin typeface="Arial" panose="020B0604020202020204" pitchFamily="34" charset="0"/>
                    <a:ea typeface="Arial" panose="020B0604020202020204" pitchFamily="34" charset="0"/>
                  </a:rPr>
                  <a:t> and </a:t>
                </a:r>
                <a:r>
                  <a:rPr lang="nb-NO" b="1" dirty="0" err="1">
                    <a:solidFill>
                      <a:srgbClr val="000000"/>
                    </a:solidFill>
                    <a:latin typeface="Arial" panose="020B0604020202020204" pitchFamily="34" charset="0"/>
                    <a:ea typeface="Arial" panose="020B0604020202020204" pitchFamily="34" charset="0"/>
                  </a:rPr>
                  <a:t>steering</a:t>
                </a:r>
                <a:r>
                  <a:rPr lang="nb-NO" b="1" dirty="0">
                    <a:solidFill>
                      <a:srgbClr val="000000"/>
                    </a:solidFill>
                    <a:latin typeface="Arial" panose="020B0604020202020204" pitchFamily="34" charset="0"/>
                    <a:ea typeface="Arial" panose="020B0604020202020204" pitchFamily="34" charset="0"/>
                  </a:rPr>
                  <a:t> </a:t>
                </a:r>
                <a:r>
                  <a:rPr lang="nb-NO" b="1" dirty="0" err="1">
                    <a:solidFill>
                      <a:srgbClr val="000000"/>
                    </a:solidFill>
                    <a:latin typeface="Arial" panose="020B0604020202020204" pitchFamily="34" charset="0"/>
                    <a:ea typeface="Arial" panose="020B0604020202020204" pitchFamily="34" charset="0"/>
                  </a:rPr>
                  <a:t>model</a:t>
                </a:r>
                <a:r>
                  <a:rPr lang="nb-NO" b="1" dirty="0">
                    <a:solidFill>
                      <a:srgbClr val="000000"/>
                    </a:solidFill>
                    <a:latin typeface="Arial" panose="020B0604020202020204" pitchFamily="34" charset="0"/>
                    <a:ea typeface="Arial" panose="020B0604020202020204" pitchFamily="34" charset="0"/>
                  </a:rPr>
                  <a:t> for </a:t>
                </a:r>
                <a:r>
                  <a:rPr lang="nb-NO" b="1" dirty="0" err="1">
                    <a:solidFill>
                      <a:srgbClr val="000000"/>
                    </a:solidFill>
                    <a:latin typeface="Arial" panose="020B0604020202020204" pitchFamily="34" charset="0"/>
                    <a:ea typeface="Arial" panose="020B0604020202020204" pitchFamily="34" charset="0"/>
                  </a:rPr>
                  <a:t>public</a:t>
                </a:r>
                <a:r>
                  <a:rPr lang="nb-NO" b="1" dirty="0">
                    <a:solidFill>
                      <a:srgbClr val="000000"/>
                    </a:solidFill>
                    <a:latin typeface="Arial" panose="020B0604020202020204" pitchFamily="34" charset="0"/>
                    <a:ea typeface="Arial" panose="020B0604020202020204" pitchFamily="34" charset="0"/>
                  </a:rPr>
                  <a:t> </a:t>
                </a:r>
                <a:r>
                  <a:rPr lang="nb-NO" b="1" dirty="0" err="1">
                    <a:solidFill>
                      <a:srgbClr val="000000"/>
                    </a:solidFill>
                    <a:latin typeface="Arial" panose="020B0604020202020204" pitchFamily="34" charset="0"/>
                    <a:ea typeface="Arial" panose="020B0604020202020204" pitchFamily="34" charset="0"/>
                  </a:rPr>
                  <a:t>information</a:t>
                </a:r>
                <a:r>
                  <a:rPr lang="nb-NO" b="1" dirty="0">
                    <a:solidFill>
                      <a:srgbClr val="000000"/>
                    </a:solidFill>
                    <a:latin typeface="Arial" panose="020B0604020202020204" pitchFamily="34" charset="0"/>
                    <a:ea typeface="Arial" panose="020B0604020202020204" pitchFamily="34" charset="0"/>
                  </a:rPr>
                  <a:t> </a:t>
                </a:r>
                <a:r>
                  <a:rPr lang="nb-NO" b="1" dirty="0" err="1">
                    <a:solidFill>
                      <a:srgbClr val="000000"/>
                    </a:solidFill>
                    <a:latin typeface="Arial" panose="020B0604020202020204" pitchFamily="34" charset="0"/>
                    <a:ea typeface="Arial" panose="020B0604020202020204" pitchFamily="34" charset="0"/>
                  </a:rPr>
                  <a:t>governance</a:t>
                </a:r>
                <a:endParaRPr lang="nb-NO" b="1" dirty="0">
                  <a:solidFill>
                    <a:srgbClr val="000000"/>
                  </a:solidFill>
                  <a:latin typeface="Arial" panose="020B0604020202020204" pitchFamily="34" charset="0"/>
                  <a:ea typeface="Arial" panose="020B0604020202020204" pitchFamily="34" charset="0"/>
                </a:endParaRPr>
              </a:p>
              <a:p>
                <a:pPr algn="ctr">
                  <a:lnSpc>
                    <a:spcPct val="115000"/>
                  </a:lnSpc>
                </a:pPr>
                <a:endParaRPr lang="nb-NO" sz="1600" dirty="0">
                  <a:solidFill>
                    <a:srgbClr val="000000"/>
                  </a:solidFill>
                  <a:latin typeface="Arial" panose="020B0604020202020204" pitchFamily="34" charset="0"/>
                  <a:ea typeface="Arial" panose="020B0604020202020204" pitchFamily="34" charset="0"/>
                </a:endParaRPr>
              </a:p>
              <a:p>
                <a:pPr>
                  <a:lnSpc>
                    <a:spcPct val="115000"/>
                  </a:lnSpc>
                </a:pPr>
                <a:r>
                  <a:rPr lang="nb-NO" sz="1400" dirty="0">
                    <a:solidFill>
                      <a:srgbClr val="000000"/>
                    </a:solidFill>
                    <a:latin typeface="Arial" panose="020B0604020202020204" pitchFamily="34" charset="0"/>
                    <a:ea typeface="Arial" panose="020B0604020202020204" pitchFamily="34" charset="0"/>
                  </a:rPr>
                  <a:t> </a:t>
                </a:r>
              </a:p>
            </p:txBody>
          </p:sp>
          <p:sp>
            <p:nvSpPr>
              <p:cNvPr id="9" name="Rektangel 8"/>
              <p:cNvSpPr/>
              <p:nvPr/>
            </p:nvSpPr>
            <p:spPr>
              <a:xfrm>
                <a:off x="712749" y="1907367"/>
                <a:ext cx="2734774" cy="1684382"/>
              </a:xfrm>
              <a:prstGeom prst="rect">
                <a:avLst/>
              </a:prstGeom>
              <a:solidFill>
                <a:srgbClr val="385D8A">
                  <a:alpha val="49800"/>
                </a:srgbClr>
              </a:solidFill>
              <a:ln w="19050" cap="flat" cmpd="sng">
                <a:solidFill>
                  <a:srgbClr val="666666"/>
                </a:solidFill>
                <a:prstDash val="solid"/>
                <a:round/>
                <a:headEnd type="none" w="med" len="med"/>
                <a:tailEnd type="none" w="med" len="med"/>
              </a:ln>
            </p:spPr>
            <p:txBody>
              <a:bodyPr lIns="91425" tIns="91425" rIns="91425" bIns="91425" anchor="t" anchorCtr="0"/>
              <a:lstStyle/>
              <a:p>
                <a:pPr algn="ctr">
                  <a:lnSpc>
                    <a:spcPct val="115000"/>
                  </a:lnSpc>
                </a:pPr>
                <a:r>
                  <a:rPr lang="nb-NO" b="1" dirty="0">
                    <a:solidFill>
                      <a:srgbClr val="000000"/>
                    </a:solidFill>
                    <a:latin typeface="Arial" panose="020B0604020202020204" pitchFamily="34" charset="0"/>
                    <a:ea typeface="Arial" panose="020B0604020202020204" pitchFamily="34" charset="0"/>
                  </a:rPr>
                  <a:t>Level 1 </a:t>
                </a:r>
                <a:r>
                  <a:rPr lang="nb-NO" b="1" dirty="0" err="1">
                    <a:solidFill>
                      <a:srgbClr val="000000"/>
                    </a:solidFill>
                    <a:latin typeface="Arial" panose="020B0604020202020204" pitchFamily="34" charset="0"/>
                    <a:ea typeface="Arial" panose="020B0604020202020204" pitchFamily="34" charset="0"/>
                  </a:rPr>
                  <a:t>ambition</a:t>
                </a:r>
                <a:endParaRPr lang="nb-NO" sz="1600" dirty="0">
                  <a:solidFill>
                    <a:srgbClr val="000000"/>
                  </a:solidFill>
                  <a:latin typeface="Arial" panose="020B0604020202020204" pitchFamily="34" charset="0"/>
                  <a:ea typeface="Arial" panose="020B0604020202020204" pitchFamily="34" charset="0"/>
                </a:endParaRPr>
              </a:p>
              <a:p>
                <a:pPr algn="ctr">
                  <a:lnSpc>
                    <a:spcPct val="115000"/>
                  </a:lnSpc>
                </a:pPr>
                <a:r>
                  <a:rPr lang="nb-NO" sz="1600" dirty="0">
                    <a:solidFill>
                      <a:srgbClr val="000000"/>
                    </a:solidFill>
                    <a:latin typeface="Arial" panose="020B0604020202020204" pitchFamily="34" charset="0"/>
                    <a:ea typeface="Arial" panose="020B0604020202020204" pitchFamily="34" charset="0"/>
                  </a:rPr>
                  <a:t> </a:t>
                </a:r>
              </a:p>
              <a:p>
                <a:pPr algn="ctr">
                  <a:lnSpc>
                    <a:spcPct val="115000"/>
                  </a:lnSpc>
                </a:pPr>
                <a:r>
                  <a:rPr lang="nb-NO" b="1" dirty="0" err="1">
                    <a:solidFill>
                      <a:srgbClr val="000000"/>
                    </a:solidFill>
                    <a:latin typeface="Arial" panose="020B0604020202020204" pitchFamily="34" charset="0"/>
                    <a:ea typeface="Arial" panose="020B0604020202020204" pitchFamily="34" charset="0"/>
                  </a:rPr>
                  <a:t>Common</a:t>
                </a:r>
                <a:r>
                  <a:rPr lang="nb-NO" b="1" dirty="0">
                    <a:solidFill>
                      <a:srgbClr val="000000"/>
                    </a:solidFill>
                    <a:latin typeface="Arial" panose="020B0604020202020204" pitchFamily="34" charset="0"/>
                    <a:ea typeface="Arial" panose="020B0604020202020204" pitchFamily="34" charset="0"/>
                  </a:rPr>
                  <a:t> data </a:t>
                </a:r>
                <a:r>
                  <a:rPr lang="nb-NO" b="1" dirty="0" err="1">
                    <a:solidFill>
                      <a:srgbClr val="000000"/>
                    </a:solidFill>
                    <a:latin typeface="Arial" panose="020B0604020202020204" pitchFamily="34" charset="0"/>
                    <a:ea typeface="Arial" panose="020B0604020202020204" pitchFamily="34" charset="0"/>
                  </a:rPr>
                  <a:t>overview</a:t>
                </a:r>
                <a:r>
                  <a:rPr lang="nb-NO" b="1" dirty="0">
                    <a:solidFill>
                      <a:srgbClr val="000000"/>
                    </a:solidFill>
                    <a:latin typeface="Arial" panose="020B0604020202020204" pitchFamily="34" charset="0"/>
                    <a:ea typeface="Arial" panose="020B0604020202020204" pitchFamily="34" charset="0"/>
                  </a:rPr>
                  <a:t> </a:t>
                </a:r>
                <a:r>
                  <a:rPr lang="nb-NO" b="1" dirty="0" err="1">
                    <a:solidFill>
                      <a:srgbClr val="000000"/>
                    </a:solidFill>
                    <a:latin typeface="Arial" panose="020B0604020202020204" pitchFamily="34" charset="0"/>
                    <a:ea typeface="Arial" panose="020B0604020202020204" pitchFamily="34" charset="0"/>
                  </a:rPr>
                  <a:t>exists</a:t>
                </a:r>
                <a:br>
                  <a:rPr lang="nb-NO" b="1" dirty="0">
                    <a:solidFill>
                      <a:srgbClr val="000000"/>
                    </a:solidFill>
                    <a:latin typeface="Arial" panose="020B0604020202020204" pitchFamily="34" charset="0"/>
                    <a:ea typeface="Arial" panose="020B0604020202020204" pitchFamily="34" charset="0"/>
                  </a:rPr>
                </a:br>
                <a:endParaRPr lang="nb-NO" sz="1600" dirty="0">
                  <a:solidFill>
                    <a:srgbClr val="000000"/>
                  </a:solidFill>
                  <a:latin typeface="Arial" panose="020B0604020202020204" pitchFamily="34" charset="0"/>
                  <a:ea typeface="Arial" panose="020B0604020202020204" pitchFamily="34" charset="0"/>
                </a:endParaRPr>
              </a:p>
              <a:p>
                <a:pPr>
                  <a:lnSpc>
                    <a:spcPct val="115000"/>
                  </a:lnSpc>
                </a:pPr>
                <a:r>
                  <a:rPr lang="nb-NO" sz="1600" dirty="0">
                    <a:solidFill>
                      <a:srgbClr val="000000"/>
                    </a:solidFill>
                    <a:latin typeface="Arial" panose="020B0604020202020204" pitchFamily="34" charset="0"/>
                    <a:ea typeface="Arial" panose="020B0604020202020204" pitchFamily="34" charset="0"/>
                  </a:rPr>
                  <a:t> </a:t>
                </a:r>
              </a:p>
            </p:txBody>
          </p:sp>
          <p:sp>
            <p:nvSpPr>
              <p:cNvPr id="10" name="Rektangel 9"/>
              <p:cNvSpPr/>
              <p:nvPr/>
            </p:nvSpPr>
            <p:spPr>
              <a:xfrm>
                <a:off x="3447525" y="1293668"/>
                <a:ext cx="2642095" cy="2298207"/>
              </a:xfrm>
              <a:prstGeom prst="rect">
                <a:avLst/>
              </a:prstGeom>
              <a:solidFill>
                <a:srgbClr val="5E859B"/>
              </a:solidFill>
              <a:ln w="19050" cap="flat" cmpd="sng">
                <a:solidFill>
                  <a:srgbClr val="666666"/>
                </a:solidFill>
                <a:prstDash val="solid"/>
                <a:round/>
                <a:headEnd type="none" w="med" len="med"/>
                <a:tailEnd type="none" w="med" len="med"/>
              </a:ln>
            </p:spPr>
            <p:txBody>
              <a:bodyPr lIns="91425" tIns="91425" rIns="91425" bIns="91425" anchor="t" anchorCtr="0"/>
              <a:lstStyle/>
              <a:p>
                <a:pPr algn="ctr">
                  <a:lnSpc>
                    <a:spcPct val="115000"/>
                  </a:lnSpc>
                </a:pPr>
                <a:r>
                  <a:rPr lang="nb-NO" b="1" dirty="0">
                    <a:solidFill>
                      <a:srgbClr val="000000"/>
                    </a:solidFill>
                    <a:latin typeface="Arial" panose="020B0604020202020204" pitchFamily="34" charset="0"/>
                    <a:ea typeface="Arial" panose="020B0604020202020204" pitchFamily="34" charset="0"/>
                  </a:rPr>
                  <a:t>Level 2 </a:t>
                </a:r>
                <a:r>
                  <a:rPr lang="nb-NO" b="1" dirty="0" err="1">
                    <a:solidFill>
                      <a:srgbClr val="000000"/>
                    </a:solidFill>
                    <a:latin typeface="Arial" panose="020B0604020202020204" pitchFamily="34" charset="0"/>
                    <a:ea typeface="Arial" panose="020B0604020202020204" pitchFamily="34" charset="0"/>
                  </a:rPr>
                  <a:t>ambition</a:t>
                </a:r>
                <a:endParaRPr lang="nb-NO" sz="1600" dirty="0">
                  <a:solidFill>
                    <a:srgbClr val="000000"/>
                  </a:solidFill>
                  <a:latin typeface="Arial" panose="020B0604020202020204" pitchFamily="34" charset="0"/>
                  <a:ea typeface="Arial" panose="020B0604020202020204" pitchFamily="34" charset="0"/>
                </a:endParaRPr>
              </a:p>
              <a:p>
                <a:pPr algn="ctr">
                  <a:lnSpc>
                    <a:spcPct val="115000"/>
                  </a:lnSpc>
                </a:pPr>
                <a:r>
                  <a:rPr lang="nb-NO" sz="1600" dirty="0">
                    <a:solidFill>
                      <a:srgbClr val="000000"/>
                    </a:solidFill>
                    <a:latin typeface="Arial" panose="020B0604020202020204" pitchFamily="34" charset="0"/>
                    <a:ea typeface="Arial" panose="020B0604020202020204" pitchFamily="34" charset="0"/>
                  </a:rPr>
                  <a:t> </a:t>
                </a:r>
              </a:p>
              <a:p>
                <a:pPr algn="ctr">
                  <a:lnSpc>
                    <a:spcPct val="115000"/>
                  </a:lnSpc>
                </a:pPr>
                <a:r>
                  <a:rPr lang="nb-NO" b="1" dirty="0">
                    <a:solidFill>
                      <a:srgbClr val="000000"/>
                    </a:solidFill>
                    <a:latin typeface="Arial" panose="020B0604020202020204" pitchFamily="34" charset="0"/>
                    <a:ea typeface="Arial" panose="020B0604020202020204" pitchFamily="34" charset="0"/>
                  </a:rPr>
                  <a:t>Data and services </a:t>
                </a:r>
                <a:r>
                  <a:rPr lang="nb-NO" b="1" dirty="0" err="1">
                    <a:solidFill>
                      <a:srgbClr val="000000"/>
                    </a:solidFill>
                    <a:latin typeface="Arial" panose="020B0604020202020204" pitchFamily="34" charset="0"/>
                    <a:ea typeface="Arial" panose="020B0604020202020204" pitchFamily="34" charset="0"/>
                  </a:rPr>
                  <a:t>are</a:t>
                </a:r>
                <a:r>
                  <a:rPr lang="nb-NO" b="1" dirty="0">
                    <a:solidFill>
                      <a:srgbClr val="000000"/>
                    </a:solidFill>
                    <a:latin typeface="Arial" panose="020B0604020202020204" pitchFamily="34" charset="0"/>
                    <a:ea typeface="Arial" panose="020B0604020202020204" pitchFamily="34" charset="0"/>
                  </a:rPr>
                  <a:t> </a:t>
                </a:r>
                <a:r>
                  <a:rPr lang="nb-NO" b="1" dirty="0" err="1">
                    <a:solidFill>
                      <a:srgbClr val="000000"/>
                    </a:solidFill>
                    <a:latin typeface="Arial" panose="020B0604020202020204" pitchFamily="34" charset="0"/>
                    <a:ea typeface="Arial" panose="020B0604020202020204" pitchFamily="34" charset="0"/>
                  </a:rPr>
                  <a:t>accessible</a:t>
                </a:r>
                <a:r>
                  <a:rPr lang="nb-NO" b="1" dirty="0">
                    <a:solidFill>
                      <a:srgbClr val="000000"/>
                    </a:solidFill>
                    <a:latin typeface="Arial" panose="020B0604020202020204" pitchFamily="34" charset="0"/>
                    <a:ea typeface="Arial" panose="020B0604020202020204" pitchFamily="34" charset="0"/>
                  </a:rPr>
                  <a:t> and </a:t>
                </a:r>
                <a:r>
                  <a:rPr lang="nb-NO" b="1" dirty="0" err="1">
                    <a:solidFill>
                      <a:srgbClr val="000000"/>
                    </a:solidFill>
                    <a:latin typeface="Arial" panose="020B0604020202020204" pitchFamily="34" charset="0"/>
                    <a:ea typeface="Arial" panose="020B0604020202020204" pitchFamily="34" charset="0"/>
                  </a:rPr>
                  <a:t>available</a:t>
                </a:r>
                <a:endParaRPr lang="nb-NO" sz="1600" dirty="0">
                  <a:solidFill>
                    <a:srgbClr val="000000"/>
                  </a:solidFill>
                  <a:latin typeface="Arial" panose="020B0604020202020204" pitchFamily="34" charset="0"/>
                  <a:ea typeface="Arial" panose="020B0604020202020204" pitchFamily="34" charset="0"/>
                </a:endParaRPr>
              </a:p>
              <a:p>
                <a:pPr algn="ctr">
                  <a:lnSpc>
                    <a:spcPct val="115000"/>
                  </a:lnSpc>
                </a:pPr>
                <a:r>
                  <a:rPr lang="nb-NO" sz="1600" dirty="0">
                    <a:solidFill>
                      <a:srgbClr val="000000"/>
                    </a:solidFill>
                    <a:latin typeface="Arial" panose="020B0604020202020204" pitchFamily="34" charset="0"/>
                    <a:ea typeface="Arial" panose="020B0604020202020204" pitchFamily="34" charset="0"/>
                  </a:rPr>
                  <a:t>  </a:t>
                </a:r>
              </a:p>
            </p:txBody>
          </p:sp>
          <p:sp>
            <p:nvSpPr>
              <p:cNvPr id="11" name="Rektangel 10"/>
              <p:cNvSpPr/>
              <p:nvPr/>
            </p:nvSpPr>
            <p:spPr>
              <a:xfrm>
                <a:off x="6090526" y="639778"/>
                <a:ext cx="2650035" cy="2949603"/>
              </a:xfrm>
              <a:prstGeom prst="rect">
                <a:avLst/>
              </a:prstGeom>
              <a:solidFill>
                <a:srgbClr val="42719C"/>
              </a:solidFill>
              <a:ln w="19050" cap="flat" cmpd="sng">
                <a:solidFill>
                  <a:srgbClr val="666666"/>
                </a:solidFill>
                <a:prstDash val="solid"/>
                <a:round/>
                <a:headEnd type="none" w="med" len="med"/>
                <a:tailEnd type="none" w="med" len="med"/>
              </a:ln>
            </p:spPr>
            <p:txBody>
              <a:bodyPr lIns="91425" tIns="91425" rIns="91425" bIns="91425" anchor="t" anchorCtr="0"/>
              <a:lstStyle/>
              <a:p>
                <a:pPr algn="ctr">
                  <a:lnSpc>
                    <a:spcPct val="115000"/>
                  </a:lnSpc>
                </a:pPr>
                <a:r>
                  <a:rPr lang="nb-NO" b="1" dirty="0">
                    <a:solidFill>
                      <a:srgbClr val="000000"/>
                    </a:solidFill>
                    <a:latin typeface="Arial" panose="020B0604020202020204" pitchFamily="34" charset="0"/>
                    <a:ea typeface="Arial" panose="020B0604020202020204" pitchFamily="34" charset="0"/>
                  </a:rPr>
                  <a:t>Level 3 </a:t>
                </a:r>
                <a:r>
                  <a:rPr lang="nb-NO" b="1" dirty="0" err="1">
                    <a:solidFill>
                      <a:srgbClr val="000000"/>
                    </a:solidFill>
                    <a:latin typeface="Arial" panose="020B0604020202020204" pitchFamily="34" charset="0"/>
                    <a:ea typeface="Arial" panose="020B0604020202020204" pitchFamily="34" charset="0"/>
                  </a:rPr>
                  <a:t>ambition</a:t>
                </a:r>
                <a:endParaRPr lang="nb-NO" sz="1600" dirty="0">
                  <a:solidFill>
                    <a:srgbClr val="000000"/>
                  </a:solidFill>
                  <a:latin typeface="Arial" panose="020B0604020202020204" pitchFamily="34" charset="0"/>
                  <a:ea typeface="Arial" panose="020B0604020202020204" pitchFamily="34" charset="0"/>
                </a:endParaRPr>
              </a:p>
              <a:p>
                <a:pPr algn="ctr">
                  <a:lnSpc>
                    <a:spcPct val="115000"/>
                  </a:lnSpc>
                </a:pPr>
                <a:r>
                  <a:rPr lang="nb-NO" sz="1600" dirty="0">
                    <a:solidFill>
                      <a:srgbClr val="000000"/>
                    </a:solidFill>
                    <a:latin typeface="Arial" panose="020B0604020202020204" pitchFamily="34" charset="0"/>
                    <a:ea typeface="Arial" panose="020B0604020202020204" pitchFamily="34" charset="0"/>
                  </a:rPr>
                  <a:t> </a:t>
                </a:r>
              </a:p>
              <a:p>
                <a:pPr algn="ctr">
                  <a:lnSpc>
                    <a:spcPct val="115000"/>
                  </a:lnSpc>
                </a:pPr>
                <a:r>
                  <a:rPr lang="nb-NO" b="1" dirty="0" err="1">
                    <a:solidFill>
                      <a:srgbClr val="000000"/>
                    </a:solidFill>
                    <a:latin typeface="Arial" panose="020B0604020202020204" pitchFamily="34" charset="0"/>
                    <a:ea typeface="Arial" panose="020B0604020202020204" pitchFamily="34" charset="0"/>
                  </a:rPr>
                  <a:t>Reuse</a:t>
                </a:r>
                <a:r>
                  <a:rPr lang="nb-NO" b="1" dirty="0">
                    <a:solidFill>
                      <a:srgbClr val="000000"/>
                    </a:solidFill>
                    <a:latin typeface="Arial" panose="020B0604020202020204" pitchFamily="34" charset="0"/>
                    <a:ea typeface="Arial" panose="020B0604020202020204" pitchFamily="34" charset="0"/>
                  </a:rPr>
                  <a:t> </a:t>
                </a:r>
                <a:r>
                  <a:rPr lang="nb-NO" b="1" dirty="0" err="1">
                    <a:solidFill>
                      <a:srgbClr val="000000"/>
                    </a:solidFill>
                    <a:latin typeface="Arial" panose="020B0604020202020204" pitchFamily="34" charset="0"/>
                    <a:ea typeface="Arial" panose="020B0604020202020204" pitchFamily="34" charset="0"/>
                  </a:rPr>
                  <a:t>of</a:t>
                </a:r>
                <a:r>
                  <a:rPr lang="nb-NO" b="1" dirty="0">
                    <a:solidFill>
                      <a:srgbClr val="000000"/>
                    </a:solidFill>
                    <a:latin typeface="Arial" panose="020B0604020202020204" pitchFamily="34" charset="0"/>
                    <a:ea typeface="Arial" panose="020B0604020202020204" pitchFamily="34" charset="0"/>
                  </a:rPr>
                  <a:t> data and services is </a:t>
                </a:r>
                <a:r>
                  <a:rPr lang="nb-NO" b="1" dirty="0" err="1">
                    <a:solidFill>
                      <a:srgbClr val="000000"/>
                    </a:solidFill>
                    <a:latin typeface="Arial" panose="020B0604020202020204" pitchFamily="34" charset="0"/>
                    <a:ea typeface="Arial" panose="020B0604020202020204" pitchFamily="34" charset="0"/>
                  </a:rPr>
                  <a:t>main</a:t>
                </a:r>
                <a:r>
                  <a:rPr lang="nb-NO" b="1" dirty="0">
                    <a:solidFill>
                      <a:srgbClr val="000000"/>
                    </a:solidFill>
                    <a:latin typeface="Arial" panose="020B0604020202020204" pitchFamily="34" charset="0"/>
                    <a:ea typeface="Arial" panose="020B0604020202020204" pitchFamily="34" charset="0"/>
                  </a:rPr>
                  <a:t> </a:t>
                </a:r>
                <a:r>
                  <a:rPr lang="nb-NO" b="1" dirty="0" err="1">
                    <a:solidFill>
                      <a:srgbClr val="000000"/>
                    </a:solidFill>
                    <a:latin typeface="Arial" panose="020B0604020202020204" pitchFamily="34" charset="0"/>
                    <a:ea typeface="Arial" panose="020B0604020202020204" pitchFamily="34" charset="0"/>
                  </a:rPr>
                  <a:t>rule</a:t>
                </a:r>
                <a:r>
                  <a:rPr lang="nb-NO" b="1" dirty="0">
                    <a:solidFill>
                      <a:srgbClr val="000000"/>
                    </a:solidFill>
                    <a:latin typeface="Arial" panose="020B0604020202020204" pitchFamily="34" charset="0"/>
                    <a:ea typeface="Arial" panose="020B0604020202020204" pitchFamily="34" charset="0"/>
                  </a:rPr>
                  <a:t> </a:t>
                </a:r>
                <a:r>
                  <a:rPr lang="nb-NO" b="1" dirty="0" err="1">
                    <a:solidFill>
                      <a:srgbClr val="000000"/>
                    </a:solidFill>
                    <a:latin typeface="Arial" panose="020B0604020202020204" pitchFamily="34" charset="0"/>
                    <a:ea typeface="Arial" panose="020B0604020202020204" pitchFamily="34" charset="0"/>
                  </a:rPr>
                  <a:t>of</a:t>
                </a:r>
                <a:r>
                  <a:rPr lang="nb-NO" b="1" dirty="0">
                    <a:solidFill>
                      <a:srgbClr val="000000"/>
                    </a:solidFill>
                    <a:latin typeface="Arial" panose="020B0604020202020204" pitchFamily="34" charset="0"/>
                    <a:ea typeface="Arial" panose="020B0604020202020204" pitchFamily="34" charset="0"/>
                  </a:rPr>
                  <a:t> </a:t>
                </a:r>
                <a:r>
                  <a:rPr lang="nb-NO" b="1" dirty="0" err="1">
                    <a:solidFill>
                      <a:srgbClr val="000000"/>
                    </a:solidFill>
                    <a:latin typeface="Arial" panose="020B0604020202020204" pitchFamily="34" charset="0"/>
                    <a:ea typeface="Arial" panose="020B0604020202020204" pitchFamily="34" charset="0"/>
                  </a:rPr>
                  <a:t>thumb</a:t>
                </a:r>
                <a:r>
                  <a:rPr lang="nb-NO" b="1" dirty="0">
                    <a:solidFill>
                      <a:srgbClr val="000000"/>
                    </a:solidFill>
                    <a:latin typeface="Arial" panose="020B0604020202020204" pitchFamily="34" charset="0"/>
                    <a:ea typeface="Arial" panose="020B0604020202020204" pitchFamily="34" charset="0"/>
                  </a:rPr>
                  <a:t> </a:t>
                </a:r>
                <a:r>
                  <a:rPr lang="nb-NO" sz="1600" dirty="0">
                    <a:solidFill>
                      <a:srgbClr val="000000"/>
                    </a:solidFill>
                    <a:latin typeface="Arial" panose="020B0604020202020204" pitchFamily="34" charset="0"/>
                    <a:ea typeface="Arial" panose="020B0604020202020204" pitchFamily="34" charset="0"/>
                  </a:rPr>
                  <a:t> </a:t>
                </a:r>
              </a:p>
              <a:p>
                <a:pPr>
                  <a:lnSpc>
                    <a:spcPct val="115000"/>
                  </a:lnSpc>
                </a:pPr>
                <a:r>
                  <a:rPr lang="nb-NO" sz="1600" dirty="0">
                    <a:solidFill>
                      <a:srgbClr val="000000"/>
                    </a:solidFill>
                    <a:latin typeface="Arial" panose="020B0604020202020204" pitchFamily="34" charset="0"/>
                    <a:ea typeface="Arial" panose="020B0604020202020204" pitchFamily="34" charset="0"/>
                  </a:rPr>
                  <a:t> </a:t>
                </a:r>
              </a:p>
              <a:p>
                <a:pPr>
                  <a:lnSpc>
                    <a:spcPct val="115000"/>
                  </a:lnSpc>
                </a:pPr>
                <a:r>
                  <a:rPr lang="nb-NO" sz="1600" dirty="0">
                    <a:solidFill>
                      <a:srgbClr val="000000"/>
                    </a:solidFill>
                    <a:latin typeface="Arial" panose="020B0604020202020204" pitchFamily="34" charset="0"/>
                    <a:ea typeface="Arial" panose="020B0604020202020204" pitchFamily="34" charset="0"/>
                  </a:rPr>
                  <a:t> </a:t>
                </a:r>
              </a:p>
              <a:p>
                <a:pPr>
                  <a:lnSpc>
                    <a:spcPct val="115000"/>
                  </a:lnSpc>
                </a:pPr>
                <a:r>
                  <a:rPr lang="nb-NO" sz="1600" dirty="0">
                    <a:solidFill>
                      <a:srgbClr val="000000"/>
                    </a:solidFill>
                    <a:latin typeface="Arial" panose="020B0604020202020204" pitchFamily="34" charset="0"/>
                    <a:ea typeface="Arial" panose="020B0604020202020204" pitchFamily="34" charset="0"/>
                  </a:rPr>
                  <a:t> </a:t>
                </a:r>
              </a:p>
              <a:p>
                <a:pPr>
                  <a:lnSpc>
                    <a:spcPct val="115000"/>
                  </a:lnSpc>
                </a:pPr>
                <a:r>
                  <a:rPr lang="nb-NO" sz="1600" dirty="0">
                    <a:solidFill>
                      <a:srgbClr val="000000"/>
                    </a:solidFill>
                    <a:latin typeface="Arial" panose="020B0604020202020204" pitchFamily="34" charset="0"/>
                    <a:ea typeface="Arial" panose="020B0604020202020204" pitchFamily="34" charset="0"/>
                  </a:rPr>
                  <a:t> </a:t>
                </a:r>
              </a:p>
            </p:txBody>
          </p:sp>
        </p:grpSp>
      </p:grpSp>
      <p:grpSp>
        <p:nvGrpSpPr>
          <p:cNvPr id="24" name="Gruppe 23"/>
          <p:cNvGrpSpPr/>
          <p:nvPr/>
        </p:nvGrpSpPr>
        <p:grpSpPr>
          <a:xfrm>
            <a:off x="2661405" y="142240"/>
            <a:ext cx="7403990" cy="3971307"/>
            <a:chOff x="239535" y="69008"/>
            <a:chExt cx="6254521" cy="3917953"/>
          </a:xfrm>
        </p:grpSpPr>
        <p:pic>
          <p:nvPicPr>
            <p:cNvPr id="12" name="Bild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62" y="69008"/>
              <a:ext cx="5635071" cy="3908686"/>
            </a:xfrm>
            <a:prstGeom prst="rect">
              <a:avLst/>
            </a:prstGeom>
          </p:spPr>
        </p:pic>
        <p:grpSp>
          <p:nvGrpSpPr>
            <p:cNvPr id="13" name="Gruppe 12"/>
            <p:cNvGrpSpPr/>
            <p:nvPr/>
          </p:nvGrpSpPr>
          <p:grpSpPr>
            <a:xfrm>
              <a:off x="2168343" y="2277261"/>
              <a:ext cx="4325713" cy="1709700"/>
              <a:chOff x="3488544" y="4259465"/>
              <a:chExt cx="5398224" cy="2257352"/>
            </a:xfrm>
          </p:grpSpPr>
          <p:sp>
            <p:nvSpPr>
              <p:cNvPr id="14" name="Frihåndsform 13"/>
              <p:cNvSpPr/>
              <p:nvPr/>
            </p:nvSpPr>
            <p:spPr>
              <a:xfrm>
                <a:off x="3488544" y="4259465"/>
                <a:ext cx="1544605" cy="2257352"/>
              </a:xfrm>
              <a:custGeom>
                <a:avLst/>
                <a:gdLst>
                  <a:gd name="connsiteX0" fmla="*/ 1287128 w 1356447"/>
                  <a:gd name="connsiteY0" fmla="*/ 2105768 h 2566908"/>
                  <a:gd name="connsiteX1" fmla="*/ 1249957 w 1356447"/>
                  <a:gd name="connsiteY1" fmla="*/ 321573 h 2566908"/>
                  <a:gd name="connsiteX2" fmla="*/ 290952 w 1356447"/>
                  <a:gd name="connsiteY2" fmla="*/ 46509 h 2566908"/>
                  <a:gd name="connsiteX3" fmla="*/ 38191 w 1356447"/>
                  <a:gd name="connsiteY3" fmla="*/ 879134 h 2566908"/>
                  <a:gd name="connsiteX4" fmla="*/ 134835 w 1356447"/>
                  <a:gd name="connsiteY4" fmla="*/ 2373397 h 2566908"/>
                  <a:gd name="connsiteX5" fmla="*/ 1264825 w 1356447"/>
                  <a:gd name="connsiteY5" fmla="*/ 2514646 h 2566908"/>
                  <a:gd name="connsiteX6" fmla="*/ 1287128 w 1356447"/>
                  <a:gd name="connsiteY6" fmla="*/ 2105768 h 2566908"/>
                  <a:gd name="connsiteX0" fmla="*/ 1287128 w 1342875"/>
                  <a:gd name="connsiteY0" fmla="*/ 2105768 h 2571715"/>
                  <a:gd name="connsiteX1" fmla="*/ 1249957 w 1342875"/>
                  <a:gd name="connsiteY1" fmla="*/ 321573 h 2571715"/>
                  <a:gd name="connsiteX2" fmla="*/ 290952 w 1342875"/>
                  <a:gd name="connsiteY2" fmla="*/ 46509 h 2571715"/>
                  <a:gd name="connsiteX3" fmla="*/ 38191 w 1342875"/>
                  <a:gd name="connsiteY3" fmla="*/ 879134 h 2571715"/>
                  <a:gd name="connsiteX4" fmla="*/ 134835 w 1342875"/>
                  <a:gd name="connsiteY4" fmla="*/ 2373397 h 2571715"/>
                  <a:gd name="connsiteX5" fmla="*/ 1086405 w 1342875"/>
                  <a:gd name="connsiteY5" fmla="*/ 2522843 h 2571715"/>
                  <a:gd name="connsiteX6" fmla="*/ 1287128 w 1342875"/>
                  <a:gd name="connsiteY6" fmla="*/ 2105768 h 2571715"/>
                  <a:gd name="connsiteX0" fmla="*/ 1295320 w 1351067"/>
                  <a:gd name="connsiteY0" fmla="*/ 2113034 h 2578981"/>
                  <a:gd name="connsiteX1" fmla="*/ 1258149 w 1351067"/>
                  <a:gd name="connsiteY1" fmla="*/ 328839 h 2578981"/>
                  <a:gd name="connsiteX2" fmla="*/ 299144 w 1351067"/>
                  <a:gd name="connsiteY2" fmla="*/ 53775 h 2578981"/>
                  <a:gd name="connsiteX3" fmla="*/ 31514 w 1351067"/>
                  <a:gd name="connsiteY3" fmla="*/ 984768 h 2578981"/>
                  <a:gd name="connsiteX4" fmla="*/ 143027 w 1351067"/>
                  <a:gd name="connsiteY4" fmla="*/ 2380663 h 2578981"/>
                  <a:gd name="connsiteX5" fmla="*/ 1094597 w 1351067"/>
                  <a:gd name="connsiteY5" fmla="*/ 2530109 h 2578981"/>
                  <a:gd name="connsiteX6" fmla="*/ 1295320 w 1351067"/>
                  <a:gd name="connsiteY6" fmla="*/ 2113034 h 2578981"/>
                  <a:gd name="connsiteX0" fmla="*/ 1447496 w 1503243"/>
                  <a:gd name="connsiteY0" fmla="*/ 2113034 h 2537290"/>
                  <a:gd name="connsiteX1" fmla="*/ 1410325 w 1503243"/>
                  <a:gd name="connsiteY1" fmla="*/ 328839 h 2537290"/>
                  <a:gd name="connsiteX2" fmla="*/ 451320 w 1503243"/>
                  <a:gd name="connsiteY2" fmla="*/ 53775 h 2537290"/>
                  <a:gd name="connsiteX3" fmla="*/ 183690 w 1503243"/>
                  <a:gd name="connsiteY3" fmla="*/ 984768 h 2537290"/>
                  <a:gd name="connsiteX4" fmla="*/ 79613 w 1503243"/>
                  <a:gd name="connsiteY4" fmla="*/ 2257702 h 2537290"/>
                  <a:gd name="connsiteX5" fmla="*/ 1246773 w 1503243"/>
                  <a:gd name="connsiteY5" fmla="*/ 2530109 h 2537290"/>
                  <a:gd name="connsiteX6" fmla="*/ 1447496 w 1503243"/>
                  <a:gd name="connsiteY6" fmla="*/ 2113034 h 2537290"/>
                  <a:gd name="connsiteX0" fmla="*/ 1447496 w 1499089"/>
                  <a:gd name="connsiteY0" fmla="*/ 2113034 h 2494898"/>
                  <a:gd name="connsiteX1" fmla="*/ 1410325 w 1499089"/>
                  <a:gd name="connsiteY1" fmla="*/ 328839 h 2494898"/>
                  <a:gd name="connsiteX2" fmla="*/ 451320 w 1499089"/>
                  <a:gd name="connsiteY2" fmla="*/ 53775 h 2494898"/>
                  <a:gd name="connsiteX3" fmla="*/ 183690 w 1499089"/>
                  <a:gd name="connsiteY3" fmla="*/ 984768 h 2494898"/>
                  <a:gd name="connsiteX4" fmla="*/ 79613 w 1499089"/>
                  <a:gd name="connsiteY4" fmla="*/ 2257702 h 2494898"/>
                  <a:gd name="connsiteX5" fmla="*/ 1328549 w 1499089"/>
                  <a:gd name="connsiteY5" fmla="*/ 2480925 h 2494898"/>
                  <a:gd name="connsiteX6" fmla="*/ 1447496 w 1499089"/>
                  <a:gd name="connsiteY6" fmla="*/ 2113034 h 2494898"/>
                  <a:gd name="connsiteX0" fmla="*/ 1447496 w 1578299"/>
                  <a:gd name="connsiteY0" fmla="*/ 2113034 h 2380961"/>
                  <a:gd name="connsiteX1" fmla="*/ 1410325 w 1578299"/>
                  <a:gd name="connsiteY1" fmla="*/ 328839 h 2380961"/>
                  <a:gd name="connsiteX2" fmla="*/ 451320 w 1578299"/>
                  <a:gd name="connsiteY2" fmla="*/ 53775 h 2380961"/>
                  <a:gd name="connsiteX3" fmla="*/ 183690 w 1578299"/>
                  <a:gd name="connsiteY3" fmla="*/ 984768 h 2380961"/>
                  <a:gd name="connsiteX4" fmla="*/ 79613 w 1578299"/>
                  <a:gd name="connsiteY4" fmla="*/ 2257702 h 2380961"/>
                  <a:gd name="connsiteX5" fmla="*/ 1447496 w 1578299"/>
                  <a:gd name="connsiteY5" fmla="*/ 2113034 h 2380961"/>
                  <a:gd name="connsiteX0" fmla="*/ 1469798 w 1593563"/>
                  <a:gd name="connsiteY0" fmla="*/ 2291336 h 2474875"/>
                  <a:gd name="connsiteX1" fmla="*/ 1410325 w 1593563"/>
                  <a:gd name="connsiteY1" fmla="*/ 334994 h 2474875"/>
                  <a:gd name="connsiteX2" fmla="*/ 451320 w 1593563"/>
                  <a:gd name="connsiteY2" fmla="*/ 59930 h 2474875"/>
                  <a:gd name="connsiteX3" fmla="*/ 183690 w 1593563"/>
                  <a:gd name="connsiteY3" fmla="*/ 990923 h 2474875"/>
                  <a:gd name="connsiteX4" fmla="*/ 79613 w 1593563"/>
                  <a:gd name="connsiteY4" fmla="*/ 2263857 h 2474875"/>
                  <a:gd name="connsiteX5" fmla="*/ 1469798 w 1593563"/>
                  <a:gd name="connsiteY5" fmla="*/ 2291336 h 2474875"/>
                  <a:gd name="connsiteX0" fmla="*/ 1469798 w 1544605"/>
                  <a:gd name="connsiteY0" fmla="*/ 2303251 h 2489123"/>
                  <a:gd name="connsiteX1" fmla="*/ 1261642 w 1544605"/>
                  <a:gd name="connsiteY1" fmla="*/ 314120 h 2489123"/>
                  <a:gd name="connsiteX2" fmla="*/ 451320 w 1544605"/>
                  <a:gd name="connsiteY2" fmla="*/ 71845 h 2489123"/>
                  <a:gd name="connsiteX3" fmla="*/ 183690 w 1544605"/>
                  <a:gd name="connsiteY3" fmla="*/ 1002838 h 2489123"/>
                  <a:gd name="connsiteX4" fmla="*/ 79613 w 1544605"/>
                  <a:gd name="connsiteY4" fmla="*/ 2275772 h 2489123"/>
                  <a:gd name="connsiteX5" fmla="*/ 1469798 w 1544605"/>
                  <a:gd name="connsiteY5" fmla="*/ 2303251 h 248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4605" h="2489123">
                    <a:moveTo>
                      <a:pt x="1469798" y="2303251"/>
                    </a:moveTo>
                    <a:cubicBezTo>
                      <a:pt x="1666803" y="1976309"/>
                      <a:pt x="1431388" y="686021"/>
                      <a:pt x="1261642" y="314120"/>
                    </a:cubicBezTo>
                    <a:cubicBezTo>
                      <a:pt x="1091896" y="-57781"/>
                      <a:pt x="630979" y="-42941"/>
                      <a:pt x="451320" y="71845"/>
                    </a:cubicBezTo>
                    <a:cubicBezTo>
                      <a:pt x="271661" y="186631"/>
                      <a:pt x="245641" y="635517"/>
                      <a:pt x="183690" y="1002838"/>
                    </a:cubicBezTo>
                    <a:cubicBezTo>
                      <a:pt x="121739" y="1370159"/>
                      <a:pt x="-124826" y="2003187"/>
                      <a:pt x="79613" y="2275772"/>
                    </a:cubicBezTo>
                    <a:cubicBezTo>
                      <a:pt x="290247" y="2463816"/>
                      <a:pt x="1272793" y="2630193"/>
                      <a:pt x="1469798" y="2303251"/>
                    </a:cubicBezTo>
                    <a:close/>
                  </a:path>
                </a:pathLst>
              </a:custGeom>
              <a:noFill/>
              <a:ln w="38100">
                <a:solidFill>
                  <a:srgbClr val="0070C0"/>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a:p>
            </p:txBody>
          </p:sp>
          <p:sp>
            <p:nvSpPr>
              <p:cNvPr id="15" name="TekstSylinder 14"/>
              <p:cNvSpPr txBox="1"/>
              <p:nvPr/>
            </p:nvSpPr>
            <p:spPr>
              <a:xfrm rot="19941938">
                <a:off x="5183766" y="4478699"/>
                <a:ext cx="3703002" cy="1341001"/>
              </a:xfrm>
              <a:prstGeom prst="rect">
                <a:avLst/>
              </a:prstGeom>
              <a:noFill/>
              <a:effectLst>
                <a:outerShdw blurRad="50800" dist="38100" dir="2700000" algn="tl" rotWithShape="0">
                  <a:prstClr val="black">
                    <a:alpha val="40000"/>
                  </a:prstClr>
                </a:outerShdw>
              </a:effectLst>
            </p:spPr>
            <p:txBody>
              <a:bodyPr wrap="none" rtlCol="0">
                <a:spAutoFit/>
              </a:bodyPr>
              <a:lstStyle/>
              <a:p>
                <a:r>
                  <a:rPr lang="nb-NO" sz="2000" b="1" dirty="0" err="1">
                    <a:solidFill>
                      <a:srgbClr val="0070C0"/>
                    </a:solidFill>
                  </a:rPr>
                  <a:t>Common</a:t>
                </a:r>
                <a:r>
                  <a:rPr lang="nb-NO" sz="2000" b="1" dirty="0">
                    <a:solidFill>
                      <a:srgbClr val="0070C0"/>
                    </a:solidFill>
                  </a:rPr>
                  <a:t> data </a:t>
                </a:r>
                <a:r>
                  <a:rPr lang="nb-NO" sz="2000" b="1" dirty="0" err="1">
                    <a:solidFill>
                      <a:srgbClr val="0070C0"/>
                    </a:solidFill>
                  </a:rPr>
                  <a:t>catalogue</a:t>
                </a:r>
                <a:endParaRPr lang="nb-NO" sz="2000" b="1" dirty="0">
                  <a:solidFill>
                    <a:srgbClr val="0070C0"/>
                  </a:solidFill>
                </a:endParaRPr>
              </a:p>
              <a:p>
                <a:endParaRPr lang="nb-NO" sz="2000" b="1" dirty="0">
                  <a:solidFill>
                    <a:srgbClr val="0070C0"/>
                  </a:solidFill>
                </a:endParaRPr>
              </a:p>
              <a:p>
                <a:endParaRPr lang="nb-NO" sz="2000" b="1" dirty="0">
                  <a:solidFill>
                    <a:srgbClr val="0070C0"/>
                  </a:solidFill>
                </a:endParaRPr>
              </a:p>
            </p:txBody>
          </p:sp>
        </p:grpSp>
        <p:grpSp>
          <p:nvGrpSpPr>
            <p:cNvPr id="16" name="Gruppe 15"/>
            <p:cNvGrpSpPr/>
            <p:nvPr/>
          </p:nvGrpSpPr>
          <p:grpSpPr>
            <a:xfrm>
              <a:off x="2996549" y="122574"/>
              <a:ext cx="3276505" cy="1975677"/>
              <a:chOff x="3950429" y="1402574"/>
              <a:chExt cx="4088878" cy="2608527"/>
            </a:xfrm>
          </p:grpSpPr>
          <p:sp>
            <p:nvSpPr>
              <p:cNvPr id="17" name="Frihåndsform 16"/>
              <p:cNvSpPr/>
              <p:nvPr/>
            </p:nvSpPr>
            <p:spPr>
              <a:xfrm>
                <a:off x="3950429" y="1402574"/>
                <a:ext cx="4088878" cy="2608527"/>
              </a:xfrm>
              <a:custGeom>
                <a:avLst/>
                <a:gdLst>
                  <a:gd name="connsiteX0" fmla="*/ 2431055 w 4088878"/>
                  <a:gd name="connsiteY0" fmla="*/ 421015 h 2608527"/>
                  <a:gd name="connsiteX1" fmla="*/ 1494353 w 4088878"/>
                  <a:gd name="connsiteY1" fmla="*/ 19571 h 2608527"/>
                  <a:gd name="connsiteX2" fmla="*/ 89 w 4088878"/>
                  <a:gd name="connsiteY2" fmla="*/ 948839 h 2608527"/>
                  <a:gd name="connsiteX3" fmla="*/ 1427445 w 4088878"/>
                  <a:gd name="connsiteY3" fmla="*/ 2049093 h 2608527"/>
                  <a:gd name="connsiteX4" fmla="*/ 2401318 w 4088878"/>
                  <a:gd name="connsiteY4" fmla="*/ 2599220 h 2608527"/>
                  <a:gd name="connsiteX5" fmla="*/ 4088870 w 4088878"/>
                  <a:gd name="connsiteY5" fmla="*/ 1625346 h 2608527"/>
                  <a:gd name="connsiteX6" fmla="*/ 2431055 w 4088878"/>
                  <a:gd name="connsiteY6" fmla="*/ 421015 h 260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8878" h="2608527">
                    <a:moveTo>
                      <a:pt x="2431055" y="421015"/>
                    </a:moveTo>
                    <a:cubicBezTo>
                      <a:pt x="1998635" y="153386"/>
                      <a:pt x="1899514" y="-68400"/>
                      <a:pt x="1494353" y="19571"/>
                    </a:cubicBezTo>
                    <a:cubicBezTo>
                      <a:pt x="1089192" y="107542"/>
                      <a:pt x="11240" y="610585"/>
                      <a:pt x="89" y="948839"/>
                    </a:cubicBezTo>
                    <a:cubicBezTo>
                      <a:pt x="-11062" y="1287093"/>
                      <a:pt x="1027240" y="1774030"/>
                      <a:pt x="1427445" y="2049093"/>
                    </a:cubicBezTo>
                    <a:cubicBezTo>
                      <a:pt x="1827650" y="2324156"/>
                      <a:pt x="1957747" y="2669845"/>
                      <a:pt x="2401318" y="2599220"/>
                    </a:cubicBezTo>
                    <a:cubicBezTo>
                      <a:pt x="2844889" y="2528595"/>
                      <a:pt x="4085153" y="1995814"/>
                      <a:pt x="4088870" y="1625346"/>
                    </a:cubicBezTo>
                    <a:cubicBezTo>
                      <a:pt x="4092587" y="1254878"/>
                      <a:pt x="2863475" y="688644"/>
                      <a:pt x="2431055" y="421015"/>
                    </a:cubicBezTo>
                    <a:close/>
                  </a:path>
                </a:pathLst>
              </a:custGeom>
              <a:noFill/>
              <a:ln w="38100">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a:p>
            </p:txBody>
          </p:sp>
          <p:sp>
            <p:nvSpPr>
              <p:cNvPr id="18" name="TekstSylinder 17"/>
              <p:cNvSpPr txBox="1"/>
              <p:nvPr/>
            </p:nvSpPr>
            <p:spPr>
              <a:xfrm rot="1832971">
                <a:off x="6154611" y="1698253"/>
                <a:ext cx="1717804" cy="528273"/>
              </a:xfrm>
              <a:prstGeom prst="rect">
                <a:avLst/>
              </a:prstGeom>
              <a:noFill/>
              <a:effectLst>
                <a:outerShdw blurRad="50800" dist="38100" dir="2700000" algn="tl" rotWithShape="0">
                  <a:prstClr val="black">
                    <a:alpha val="40000"/>
                  </a:prstClr>
                </a:outerShdw>
              </a:effectLst>
            </p:spPr>
            <p:txBody>
              <a:bodyPr wrap="none" rtlCol="0">
                <a:spAutoFit/>
              </a:bodyPr>
              <a:lstStyle/>
              <a:p>
                <a:r>
                  <a:rPr lang="nb-NO" sz="2000" b="1" dirty="0">
                    <a:solidFill>
                      <a:schemeClr val="bg2">
                        <a:lumMod val="50000"/>
                      </a:schemeClr>
                    </a:solidFill>
                  </a:rPr>
                  <a:t>Framework</a:t>
                </a:r>
              </a:p>
            </p:txBody>
          </p:sp>
        </p:grpSp>
        <p:grpSp>
          <p:nvGrpSpPr>
            <p:cNvPr id="19" name="Gruppe 18"/>
            <p:cNvGrpSpPr/>
            <p:nvPr/>
          </p:nvGrpSpPr>
          <p:grpSpPr>
            <a:xfrm>
              <a:off x="239535" y="1039842"/>
              <a:ext cx="4345254" cy="2458958"/>
              <a:chOff x="1339211" y="2413108"/>
              <a:chExt cx="5422608" cy="3246612"/>
            </a:xfrm>
          </p:grpSpPr>
          <p:sp>
            <p:nvSpPr>
              <p:cNvPr id="20" name="Frihåndsform 19"/>
              <p:cNvSpPr/>
              <p:nvPr/>
            </p:nvSpPr>
            <p:spPr>
              <a:xfrm>
                <a:off x="1796598" y="2413108"/>
                <a:ext cx="4965221" cy="3246612"/>
              </a:xfrm>
              <a:custGeom>
                <a:avLst/>
                <a:gdLst>
                  <a:gd name="connsiteX0" fmla="*/ 2662553 w 5163000"/>
                  <a:gd name="connsiteY0" fmla="*/ 81362 h 3453496"/>
                  <a:gd name="connsiteX1" fmla="*/ 68036 w 5163000"/>
                  <a:gd name="connsiteY1" fmla="*/ 1360035 h 3453496"/>
                  <a:gd name="connsiteX2" fmla="*/ 870924 w 5163000"/>
                  <a:gd name="connsiteY2" fmla="*/ 3092191 h 3453496"/>
                  <a:gd name="connsiteX3" fmla="*/ 2112426 w 5163000"/>
                  <a:gd name="connsiteY3" fmla="*/ 3352386 h 3453496"/>
                  <a:gd name="connsiteX4" fmla="*/ 4885363 w 5163000"/>
                  <a:gd name="connsiteY4" fmla="*/ 1813518 h 3453496"/>
                  <a:gd name="connsiteX5" fmla="*/ 4877929 w 5163000"/>
                  <a:gd name="connsiteY5" fmla="*/ 1174181 h 3453496"/>
                  <a:gd name="connsiteX6" fmla="*/ 3227548 w 5163000"/>
                  <a:gd name="connsiteY6" fmla="*/ 244913 h 3453496"/>
                  <a:gd name="connsiteX7" fmla="*/ 2662553 w 5163000"/>
                  <a:gd name="connsiteY7" fmla="*/ 81362 h 345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3000" h="3453496">
                    <a:moveTo>
                      <a:pt x="2662553" y="81362"/>
                    </a:moveTo>
                    <a:cubicBezTo>
                      <a:pt x="2135968" y="267216"/>
                      <a:pt x="366641" y="858230"/>
                      <a:pt x="68036" y="1360035"/>
                    </a:cubicBezTo>
                    <a:cubicBezTo>
                      <a:pt x="-230569" y="1861840"/>
                      <a:pt x="530192" y="2760133"/>
                      <a:pt x="870924" y="3092191"/>
                    </a:cubicBezTo>
                    <a:cubicBezTo>
                      <a:pt x="1211656" y="3424250"/>
                      <a:pt x="1443353" y="3565498"/>
                      <a:pt x="2112426" y="3352386"/>
                    </a:cubicBezTo>
                    <a:cubicBezTo>
                      <a:pt x="2781499" y="3139274"/>
                      <a:pt x="4424446" y="2176552"/>
                      <a:pt x="4885363" y="1813518"/>
                    </a:cubicBezTo>
                    <a:cubicBezTo>
                      <a:pt x="5346280" y="1450484"/>
                      <a:pt x="5154232" y="1435615"/>
                      <a:pt x="4877929" y="1174181"/>
                    </a:cubicBezTo>
                    <a:cubicBezTo>
                      <a:pt x="4601627" y="912747"/>
                      <a:pt x="3594299" y="428289"/>
                      <a:pt x="3227548" y="244913"/>
                    </a:cubicBezTo>
                    <a:cubicBezTo>
                      <a:pt x="2860797" y="61537"/>
                      <a:pt x="3189138" y="-104492"/>
                      <a:pt x="2662553" y="81362"/>
                    </a:cubicBezTo>
                    <a:close/>
                  </a:path>
                </a:pathLst>
              </a:custGeom>
              <a:noFill/>
              <a:ln w="38100">
                <a:solidFill>
                  <a:srgbClr val="C00000"/>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a:p>
            </p:txBody>
          </p:sp>
          <p:sp>
            <p:nvSpPr>
              <p:cNvPr id="21" name="TekstSylinder 20"/>
              <p:cNvSpPr txBox="1"/>
              <p:nvPr/>
            </p:nvSpPr>
            <p:spPr>
              <a:xfrm rot="20065388">
                <a:off x="1339211" y="2599110"/>
                <a:ext cx="2121185" cy="528273"/>
              </a:xfrm>
              <a:prstGeom prst="rect">
                <a:avLst/>
              </a:prstGeom>
              <a:noFill/>
              <a:effectLst>
                <a:outerShdw blurRad="50800" dist="38100" dir="2700000" algn="tl" rotWithShape="0">
                  <a:prstClr val="black">
                    <a:alpha val="40000"/>
                  </a:prstClr>
                </a:outerShdw>
              </a:effectLst>
            </p:spPr>
            <p:txBody>
              <a:bodyPr wrap="none" rtlCol="0">
                <a:spAutoFit/>
              </a:bodyPr>
              <a:lstStyle/>
              <a:p>
                <a:r>
                  <a:rPr lang="nb-NO" sz="2000" b="1" dirty="0">
                    <a:solidFill>
                      <a:srgbClr val="C00000"/>
                    </a:solidFill>
                  </a:rPr>
                  <a:t>Order </a:t>
                </a:r>
                <a:r>
                  <a:rPr lang="nb-NO" sz="2000" b="1" dirty="0" err="1">
                    <a:solidFill>
                      <a:srgbClr val="C00000"/>
                    </a:solidFill>
                  </a:rPr>
                  <a:t>inhouse</a:t>
                </a:r>
                <a:endParaRPr lang="nb-NO" sz="2000" b="1" dirty="0">
                  <a:solidFill>
                    <a:srgbClr val="C00000"/>
                  </a:solidFill>
                </a:endParaRPr>
              </a:p>
            </p:txBody>
          </p:sp>
        </p:grpSp>
      </p:grpSp>
      <p:sp>
        <p:nvSpPr>
          <p:cNvPr id="38" name="Bøyd pil 37"/>
          <p:cNvSpPr/>
          <p:nvPr/>
        </p:nvSpPr>
        <p:spPr>
          <a:xfrm>
            <a:off x="3655961" y="531003"/>
            <a:ext cx="2549090" cy="543210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40" name="Pil ned 39"/>
          <p:cNvSpPr/>
          <p:nvPr/>
        </p:nvSpPr>
        <p:spPr>
          <a:xfrm rot="10800000">
            <a:off x="5450258" y="3770863"/>
            <a:ext cx="527760" cy="8702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1" name="Pil ned 40"/>
          <p:cNvSpPr/>
          <p:nvPr/>
        </p:nvSpPr>
        <p:spPr>
          <a:xfrm rot="10800000">
            <a:off x="4386108" y="3336348"/>
            <a:ext cx="527760" cy="12666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2" name="Bilde 41"/>
          <p:cNvPicPr>
            <a:picLocks noChangeAspect="1"/>
          </p:cNvPicPr>
          <p:nvPr/>
        </p:nvPicPr>
        <p:blipFill>
          <a:blip r:embed="rId4"/>
          <a:stretch>
            <a:fillRect/>
          </a:stretch>
        </p:blipFill>
        <p:spPr>
          <a:xfrm rot="20785235">
            <a:off x="10252214" y="1274319"/>
            <a:ext cx="1513244" cy="2119561"/>
          </a:xfrm>
          <a:prstGeom prst="rect">
            <a:avLst/>
          </a:prstGeom>
          <a:ln>
            <a:solidFill>
              <a:schemeClr val="accent1"/>
            </a:solidFill>
          </a:ln>
        </p:spPr>
      </p:pic>
      <p:sp>
        <p:nvSpPr>
          <p:cNvPr id="43" name="Høyrebuet pil 42"/>
          <p:cNvSpPr/>
          <p:nvPr/>
        </p:nvSpPr>
        <p:spPr>
          <a:xfrm>
            <a:off x="6908800" y="4334274"/>
            <a:ext cx="457200" cy="49172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44" name="Høyrebuet pil 43"/>
          <p:cNvSpPr/>
          <p:nvPr/>
        </p:nvSpPr>
        <p:spPr>
          <a:xfrm>
            <a:off x="9311534" y="3877748"/>
            <a:ext cx="457200" cy="49172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Tree>
    <p:extLst>
      <p:ext uri="{BB962C8B-B14F-4D97-AF65-F5344CB8AC3E}">
        <p14:creationId xmlns:p14="http://schemas.microsoft.com/office/powerpoint/2010/main" val="126297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arn(inVertical)">
                                      <p:cBhvr>
                                        <p:cTn id="12" dur="500"/>
                                        <p:tgtEl>
                                          <p:spTgt spid="4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barn(inVertical)">
                                      <p:cBhvr>
                                        <p:cTn id="15" dur="500"/>
                                        <p:tgtEl>
                                          <p:spTgt spid="44"/>
                                        </p:tgtEl>
                                      </p:cBhvr>
                                    </p:animEffect>
                                  </p:childTnLst>
                                </p:cTn>
                              </p:par>
                              <p:par>
                                <p:cTn id="16" presetID="16" presetClass="entr" presetSubtype="21"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barn(inVertical)">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barn(inVertical)">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barn(inVertical)">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barn(inVertical)">
                                      <p:cBhvr>
                                        <p:cTn id="3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animBg="1"/>
      <p:bldP spid="41" grpId="0" animBg="1"/>
      <p:bldP spid="43" grpId="0" animBg="1"/>
      <p:bldP spid="44" grpId="0" animBg="1"/>
    </p:bldLst>
  </p:timing>
</p:sld>
</file>

<file path=ppt/theme/theme1.xml><?xml version="1.0" encoding="utf-8"?>
<a:theme xmlns:a="http://schemas.openxmlformats.org/drawingml/2006/main" name="Tryllestav">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758</TotalTime>
  <Words>2210</Words>
  <Application>Microsoft Office PowerPoint</Application>
  <PresentationFormat>Widescreen</PresentationFormat>
  <Paragraphs>311</Paragraphs>
  <Slides>16</Slides>
  <Notes>14</Notes>
  <HiddenSlides>1</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16</vt:i4>
      </vt:variant>
    </vt:vector>
  </HeadingPairs>
  <TitlesOfParts>
    <vt:vector size="23" baseType="lpstr">
      <vt:lpstr>Arial</vt:lpstr>
      <vt:lpstr>Calibri</vt:lpstr>
      <vt:lpstr>Century Gothic</vt:lpstr>
      <vt:lpstr>Helvetica Light</vt:lpstr>
      <vt:lpstr>Wingdings</vt:lpstr>
      <vt:lpstr>Wingdings 3</vt:lpstr>
      <vt:lpstr>Tryllestav</vt:lpstr>
      <vt:lpstr>Can the public sector afford NOT to use information as a strategic asset? </vt:lpstr>
      <vt:lpstr>Content of today’s talk</vt:lpstr>
      <vt:lpstr>Challenge.</vt:lpstr>
      <vt:lpstr>PowerPoint-presentasjon</vt:lpstr>
      <vt:lpstr>PowerPoint-presentasjon</vt:lpstr>
      <vt:lpstr>PowerPoint-presentasjon</vt:lpstr>
      <vt:lpstr>The story…</vt:lpstr>
      <vt:lpstr>The story continues…</vt:lpstr>
      <vt:lpstr>PowerPoint-presentasjon</vt:lpstr>
      <vt:lpstr>PowerPoint-presentasjon</vt:lpstr>
      <vt:lpstr>What value does information hold strategically?</vt:lpstr>
      <vt:lpstr>Worth thinking about..</vt:lpstr>
      <vt:lpstr>For the future – who owns the data?</vt:lpstr>
      <vt:lpstr>PowerPoint-presentasjon</vt:lpstr>
      <vt:lpstr>What did we learn?</vt:lpstr>
      <vt:lpstr>Can the public sector afford NOT to use information as a strategic asset?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the public sector afford NOT to use information as a strategic asset? </dc:title>
  <dc:creator>Jøsendal, Pia Virmalainen</dc:creator>
  <cp:lastModifiedBy>Jøsendal, Pia Virmalainen</cp:lastModifiedBy>
  <cp:revision>49</cp:revision>
  <dcterms:created xsi:type="dcterms:W3CDTF">2016-11-13T20:24:15Z</dcterms:created>
  <dcterms:modified xsi:type="dcterms:W3CDTF">2016-11-14T22:40:16Z</dcterms:modified>
</cp:coreProperties>
</file>