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6" r:id="rId3"/>
    <p:sldId id="288" r:id="rId4"/>
    <p:sldId id="287" r:id="rId5"/>
    <p:sldId id="289" r:id="rId6"/>
    <p:sldId id="283" r:id="rId7"/>
    <p:sldId id="268" r:id="rId8"/>
    <p:sldId id="281" r:id="rId9"/>
    <p:sldId id="282" r:id="rId10"/>
    <p:sldId id="301" r:id="rId11"/>
    <p:sldId id="300" r:id="rId12"/>
    <p:sldId id="293" r:id="rId13"/>
    <p:sldId id="295" r:id="rId14"/>
    <p:sldId id="298" r:id="rId15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8" autoAdjust="0"/>
    <p:restoredTop sz="76097" autoAdjust="0"/>
  </p:normalViewPr>
  <p:slideViewPr>
    <p:cSldViewPr snapToGrid="0" snapToObjects="1">
      <p:cViewPr varScale="1">
        <p:scale>
          <a:sx n="85" d="100"/>
          <a:sy n="85" d="100"/>
        </p:scale>
        <p:origin x="23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1A101-4A8D-DC40-8DAA-7DE1A9A2491C}" type="datetimeFigureOut">
              <a:rPr lang="nb-NO" smtClean="0"/>
              <a:pPr/>
              <a:t>17.11.2016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5F346-3988-6347-8293-13A03AA99DE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4012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05A31-94BB-4243-9A8F-132CF2D47CB5}" type="datetimeFigureOut">
              <a:rPr lang="nb-NO" smtClean="0"/>
              <a:pPr/>
              <a:t>17.11.2016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9891A-411D-2041-9F17-6D6511CACDC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98875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9891A-411D-2041-9F17-6D6511CACDCA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08729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dirty="0" smtClean="0">
              <a:ea typeface="ＭＳ Ｐゴシック" pitchFamily="34" charset="-128"/>
            </a:endParaRPr>
          </a:p>
        </p:txBody>
      </p:sp>
      <p:sp>
        <p:nvSpPr>
          <p:cNvPr id="44036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66DBEDA-99CB-4153-9B48-504B06246255}" type="slidenum">
              <a:rPr lang="nb-NO" smtClean="0">
                <a:latin typeface="Calibri" pitchFamily="34" charset="0"/>
              </a:rPr>
              <a:pPr eaLnBrk="1" hangingPunct="1"/>
              <a:t>11</a:t>
            </a:fld>
            <a:endParaRPr lang="nb-NO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444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dirty="0" smtClean="0">
              <a:ea typeface="ＭＳ Ｐゴシック" pitchFamily="34" charset="-128"/>
            </a:endParaRPr>
          </a:p>
        </p:txBody>
      </p:sp>
      <p:sp>
        <p:nvSpPr>
          <p:cNvPr id="44036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66DBEDA-99CB-4153-9B48-504B06246255}" type="slidenum">
              <a:rPr lang="nb-NO" smtClean="0">
                <a:latin typeface="Calibri" pitchFamily="34" charset="0"/>
              </a:rPr>
              <a:pPr eaLnBrk="1" hangingPunct="1"/>
              <a:t>12</a:t>
            </a:fld>
            <a:endParaRPr lang="nb-NO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599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dirty="0" smtClean="0">
              <a:ea typeface="ＭＳ Ｐゴシック" pitchFamily="34" charset="-128"/>
            </a:endParaRPr>
          </a:p>
        </p:txBody>
      </p:sp>
      <p:sp>
        <p:nvSpPr>
          <p:cNvPr id="44036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66DBEDA-99CB-4153-9B48-504B06246255}" type="slidenum">
              <a:rPr lang="nb-NO" smtClean="0">
                <a:latin typeface="Calibri" pitchFamily="34" charset="0"/>
              </a:rPr>
              <a:pPr eaLnBrk="1" hangingPunct="1"/>
              <a:t>13</a:t>
            </a:fld>
            <a:endParaRPr lang="nb-NO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56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dirty="0" smtClean="0">
              <a:ea typeface="ＭＳ Ｐゴシック" pitchFamily="34" charset="-128"/>
            </a:endParaRPr>
          </a:p>
        </p:txBody>
      </p:sp>
      <p:sp>
        <p:nvSpPr>
          <p:cNvPr id="44036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66DBEDA-99CB-4153-9B48-504B06246255}" type="slidenum">
              <a:rPr lang="nb-NO" smtClean="0">
                <a:latin typeface="Calibri" pitchFamily="34" charset="0"/>
              </a:rPr>
              <a:pPr eaLnBrk="1" hangingPunct="1"/>
              <a:t>14</a:t>
            </a:fld>
            <a:endParaRPr lang="nb-NO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54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9891A-411D-2041-9F17-6D6511CACDCA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8513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9891A-411D-2041-9F17-6D6511CACDCA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7809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GB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9891A-411D-2041-9F17-6D6511CACDCA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651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9891A-411D-2041-9F17-6D6511CACDCA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4717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9891A-411D-2041-9F17-6D6511CACDCA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2173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dirty="0" smtClean="0">
              <a:ea typeface="ＭＳ Ｐゴシック" pitchFamily="34" charset="-128"/>
            </a:endParaRPr>
          </a:p>
        </p:txBody>
      </p:sp>
      <p:sp>
        <p:nvSpPr>
          <p:cNvPr id="44036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66DBEDA-99CB-4153-9B48-504B06246255}" type="slidenum">
              <a:rPr lang="nb-NO" smtClean="0">
                <a:latin typeface="Calibri" pitchFamily="34" charset="0"/>
              </a:rPr>
              <a:pPr eaLnBrk="1" hangingPunct="1"/>
              <a:t>7</a:t>
            </a:fld>
            <a:endParaRPr lang="nb-NO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91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9891A-411D-2041-9F17-6D6511CACDCA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9940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dirty="0" smtClean="0">
              <a:ea typeface="ＭＳ Ｐゴシック" pitchFamily="34" charset="-128"/>
            </a:endParaRPr>
          </a:p>
        </p:txBody>
      </p:sp>
      <p:sp>
        <p:nvSpPr>
          <p:cNvPr id="44036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66DBEDA-99CB-4153-9B48-504B06246255}" type="slidenum">
              <a:rPr lang="nb-NO" smtClean="0">
                <a:latin typeface="Calibri" pitchFamily="34" charset="0"/>
              </a:rPr>
              <a:pPr eaLnBrk="1" hangingPunct="1"/>
              <a:t>10</a:t>
            </a:fld>
            <a:endParaRPr lang="nb-NO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6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16.11.2016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DLM Forum members meeting in Oslo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0290-C93E-0C48-A2D1-ECDAC43544C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604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16.11.2016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DLM Forum members meeting in Oslo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0290-C93E-0C48-A2D1-ECDAC43544C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10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16.11.2016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DLM Forum members meeting in Oslo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0290-C93E-0C48-A2D1-ECDAC43544C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5010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16.11.2016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DLM Forum members meeting in Oslo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0290-C93E-0C48-A2D1-ECDAC43544C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992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16.11.2016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DLM Forum members meeting in Oslo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0290-C93E-0C48-A2D1-ECDAC43544C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113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16.11.2016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DLM Forum members meeting in Oslo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0290-C93E-0C48-A2D1-ECDAC43544C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55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16.11.2016</a:t>
            </a:r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DLM Forum members meeting in Oslo</a:t>
            </a:r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0290-C93E-0C48-A2D1-ECDAC43544C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66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16.11.2016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DLM Forum members meeting in Oslo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0290-C93E-0C48-A2D1-ECDAC43544C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40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16.11.2016</a:t>
            </a: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DLM Forum members meeting in Oslo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0290-C93E-0C48-A2D1-ECDAC43544C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008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16.11.2016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DLM Forum members meeting in Oslo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0290-C93E-0C48-A2D1-ECDAC43544C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330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16.11.2016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DLM Forum members meeting in Oslo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0290-C93E-0C48-A2D1-ECDAC43544C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342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479016"/>
            <a:ext cx="8229600" cy="938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16.11.2016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918949" y="6356350"/>
            <a:ext cx="33200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DLM Forum members meeting in Oslo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0290-C93E-0C48-A2D1-ECDAC43544CA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Bild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001" y="72000"/>
            <a:ext cx="2195744" cy="73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097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An </a:t>
            </a:r>
            <a:r>
              <a:rPr lang="nb-NO" dirty="0" err="1" smtClean="0"/>
              <a:t>analysis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r>
              <a:rPr lang="nb-NO" dirty="0" smtClean="0"/>
              <a:t> for </a:t>
            </a:r>
            <a:r>
              <a:rPr lang="nb-NO" dirty="0" err="1" smtClean="0"/>
              <a:t>the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RM and </a:t>
            </a:r>
            <a:r>
              <a:rPr lang="nb-NO" dirty="0" err="1" smtClean="0"/>
              <a:t>Archiving</a:t>
            </a:r>
            <a:r>
              <a:rPr lang="nb-NO" dirty="0" smtClean="0"/>
              <a:t> </a:t>
            </a:r>
            <a:r>
              <a:rPr lang="nb-NO" dirty="0" err="1" smtClean="0"/>
              <a:t>process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DLM Forum </a:t>
            </a:r>
            <a:r>
              <a:rPr lang="nb-NO" dirty="0" err="1" smtClean="0"/>
              <a:t>members</a:t>
            </a:r>
            <a:r>
              <a:rPr lang="nb-NO" dirty="0" smtClean="0"/>
              <a:t> </a:t>
            </a:r>
            <a:r>
              <a:rPr lang="nb-NO" dirty="0" err="1" smtClean="0"/>
              <a:t>meeting</a:t>
            </a:r>
            <a:endParaRPr lang="nb-NO" dirty="0" smtClean="0"/>
          </a:p>
          <a:p>
            <a:r>
              <a:rPr lang="nb-NO" dirty="0" smtClean="0"/>
              <a:t>Oslo, 16</a:t>
            </a:r>
            <a:r>
              <a:rPr lang="nb-NO" baseline="30000" dirty="0" smtClean="0"/>
              <a:t>th</a:t>
            </a:r>
            <a:r>
              <a:rPr lang="nb-NO" dirty="0" smtClean="0"/>
              <a:t> November 2015</a:t>
            </a:r>
          </a:p>
          <a:p>
            <a:endParaRPr lang="nb-NO" dirty="0"/>
          </a:p>
          <a:p>
            <a:r>
              <a:rPr lang="nb-NO" i="1" dirty="0" smtClean="0"/>
              <a:t>Hans Fredrik Berg</a:t>
            </a:r>
            <a:br>
              <a:rPr lang="nb-NO" i="1" dirty="0" smtClean="0"/>
            </a:br>
            <a:r>
              <a:rPr lang="nb-NO" i="1" dirty="0" smtClean="0"/>
              <a:t>The National Archives </a:t>
            </a:r>
            <a:r>
              <a:rPr lang="nb-NO" i="1" dirty="0" err="1" smtClean="0"/>
              <a:t>of</a:t>
            </a:r>
            <a:r>
              <a:rPr lang="nb-NO" i="1" dirty="0" smtClean="0"/>
              <a:t> Norway</a:t>
            </a:r>
          </a:p>
        </p:txBody>
      </p:sp>
      <p:pic>
        <p:nvPicPr>
          <p:cNvPr id="4" name="Bild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1" y="72000"/>
            <a:ext cx="2195744" cy="73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539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time of transfer / granularity</a:t>
            </a:r>
          </a:p>
        </p:txBody>
      </p:sp>
      <p:sp>
        <p:nvSpPr>
          <p:cNvPr id="23556" name="Plassholder for bunntekst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 smtClean="0">
                <a:latin typeface="Calibri" pitchFamily="34" charset="0"/>
              </a:rPr>
              <a:t>DLM Forum members meeting in Oslo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7" name="Rektangel 6"/>
          <p:cNvSpPr>
            <a:spLocks noChangeArrowheads="1"/>
          </p:cNvSpPr>
          <p:nvPr/>
        </p:nvSpPr>
        <p:spPr bwMode="auto">
          <a:xfrm>
            <a:off x="755650" y="3204306"/>
            <a:ext cx="1412875" cy="92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GB" dirty="0" smtClean="0"/>
              <a:t>business system</a:t>
            </a:r>
            <a:endParaRPr lang="en-GB" dirty="0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2845329" y="3204306"/>
            <a:ext cx="1412875" cy="92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GB" dirty="0" smtClean="0"/>
              <a:t>daily archive</a:t>
            </a:r>
            <a:endParaRPr lang="en-GB" dirty="0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auto">
          <a:xfrm>
            <a:off x="4935008" y="3204306"/>
            <a:ext cx="1412875" cy="92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GB" dirty="0" smtClean="0"/>
              <a:t>intermediate archive</a:t>
            </a:r>
            <a:endParaRPr lang="en-GB" dirty="0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7024688" y="3204306"/>
            <a:ext cx="1412875" cy="92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GB" dirty="0" smtClean="0"/>
              <a:t>long term repository</a:t>
            </a:r>
            <a:endParaRPr lang="en-GB" dirty="0"/>
          </a:p>
        </p:txBody>
      </p:sp>
      <p:cxnSp>
        <p:nvCxnSpPr>
          <p:cNvPr id="11" name="Rett pil 10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2168525" y="3667856"/>
            <a:ext cx="676804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oval" w="lg" len="lg"/>
            <a:tailEnd type="oval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cxnSp>
        <p:nvCxnSpPr>
          <p:cNvPr id="12" name="Rett pil 11"/>
          <p:cNvCxnSpPr>
            <a:cxnSpLocks noChangeShapeType="1"/>
            <a:stCxn id="8" idx="3"/>
            <a:endCxn id="9" idx="1"/>
          </p:cNvCxnSpPr>
          <p:nvPr/>
        </p:nvCxnSpPr>
        <p:spPr bwMode="auto">
          <a:xfrm>
            <a:off x="4258204" y="3667856"/>
            <a:ext cx="676804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oval" w="lg" len="lg"/>
            <a:tailEnd type="oval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cxnSp>
        <p:nvCxnSpPr>
          <p:cNvPr id="13" name="Rett pil 12"/>
          <p:cNvCxnSpPr>
            <a:cxnSpLocks noChangeShapeType="1"/>
            <a:stCxn id="9" idx="3"/>
            <a:endCxn id="10" idx="1"/>
          </p:cNvCxnSpPr>
          <p:nvPr/>
        </p:nvCxnSpPr>
        <p:spPr bwMode="auto">
          <a:xfrm>
            <a:off x="6347883" y="3667856"/>
            <a:ext cx="67680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oval" w="lg" len="lg"/>
            <a:tailEnd type="oval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23552" name="Smilefjes 23551"/>
          <p:cNvSpPr/>
          <p:nvPr/>
        </p:nvSpPr>
        <p:spPr>
          <a:xfrm>
            <a:off x="1174055" y="1988840"/>
            <a:ext cx="576064" cy="576064"/>
          </a:xfrm>
          <a:prstGeom prst="smileyFac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3554" name="Rett pil 23553"/>
          <p:cNvCxnSpPr>
            <a:stCxn id="23552" idx="4"/>
            <a:endCxn id="7" idx="0"/>
          </p:cNvCxnSpPr>
          <p:nvPr/>
        </p:nvCxnSpPr>
        <p:spPr>
          <a:xfrm>
            <a:off x="1462087" y="2564904"/>
            <a:ext cx="1" cy="639402"/>
          </a:xfrm>
          <a:prstGeom prst="straightConnector1">
            <a:avLst/>
          </a:prstGeom>
          <a:ln w="127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kstSylinder 46"/>
          <p:cNvSpPr txBox="1"/>
          <p:nvPr/>
        </p:nvSpPr>
        <p:spPr>
          <a:xfrm>
            <a:off x="680404" y="4869160"/>
            <a:ext cx="1195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immediate</a:t>
            </a:r>
            <a:endParaRPr lang="en-GB" dirty="0"/>
          </a:p>
        </p:txBody>
      </p:sp>
      <p:cxnSp>
        <p:nvCxnSpPr>
          <p:cNvPr id="48" name="Rett linje 47"/>
          <p:cNvCxnSpPr>
            <a:stCxn id="8" idx="1"/>
            <a:endCxn id="47" idx="0"/>
          </p:cNvCxnSpPr>
          <p:nvPr/>
        </p:nvCxnSpPr>
        <p:spPr>
          <a:xfrm flipH="1">
            <a:off x="1277908" y="3667856"/>
            <a:ext cx="1567421" cy="120130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kstSylinder 59"/>
          <p:cNvSpPr txBox="1"/>
          <p:nvPr/>
        </p:nvSpPr>
        <p:spPr>
          <a:xfrm>
            <a:off x="2860014" y="4869160"/>
            <a:ext cx="1306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incremental</a:t>
            </a:r>
            <a:endParaRPr lang="en-GB" dirty="0"/>
          </a:p>
        </p:txBody>
      </p:sp>
      <p:cxnSp>
        <p:nvCxnSpPr>
          <p:cNvPr id="61" name="Rett linje 60"/>
          <p:cNvCxnSpPr>
            <a:stCxn id="9" idx="1"/>
            <a:endCxn id="60" idx="0"/>
          </p:cNvCxnSpPr>
          <p:nvPr/>
        </p:nvCxnSpPr>
        <p:spPr>
          <a:xfrm flipH="1">
            <a:off x="3513495" y="3667856"/>
            <a:ext cx="1421513" cy="120130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kstSylinder 62"/>
          <p:cNvSpPr txBox="1"/>
          <p:nvPr/>
        </p:nvSpPr>
        <p:spPr>
          <a:xfrm>
            <a:off x="5074761" y="4869160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periodic</a:t>
            </a:r>
            <a:endParaRPr lang="en-GB" dirty="0"/>
          </a:p>
        </p:txBody>
      </p:sp>
      <p:cxnSp>
        <p:nvCxnSpPr>
          <p:cNvPr id="64" name="Rett linje 63"/>
          <p:cNvCxnSpPr>
            <a:stCxn id="10" idx="1"/>
            <a:endCxn id="63" idx="0"/>
          </p:cNvCxnSpPr>
          <p:nvPr/>
        </p:nvCxnSpPr>
        <p:spPr>
          <a:xfrm flipH="1">
            <a:off x="5549411" y="3667856"/>
            <a:ext cx="1475277" cy="120130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16.11.2016</a:t>
            </a:r>
            <a:endParaRPr lang="nb-NO"/>
          </a:p>
        </p:txBody>
      </p:sp>
      <p:sp>
        <p:nvSpPr>
          <p:cNvPr id="14" name="Plassholder for lysbilde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0290-C93E-0C48-A2D1-ECDAC43544CA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845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distribution of functionality</a:t>
            </a:r>
          </a:p>
        </p:txBody>
      </p:sp>
      <p:sp>
        <p:nvSpPr>
          <p:cNvPr id="23556" name="Plassholder for bunntekst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 smtClean="0">
                <a:latin typeface="Calibri" pitchFamily="34" charset="0"/>
              </a:rPr>
              <a:t>DLM Forum members meeting in Oslo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7" name="Rektangel 6"/>
          <p:cNvSpPr>
            <a:spLocks noChangeArrowheads="1"/>
          </p:cNvSpPr>
          <p:nvPr/>
        </p:nvSpPr>
        <p:spPr bwMode="auto">
          <a:xfrm>
            <a:off x="755650" y="1855191"/>
            <a:ext cx="1412875" cy="92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GB" dirty="0" smtClean="0"/>
              <a:t>business system</a:t>
            </a:r>
            <a:endParaRPr lang="en-GB" dirty="0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2845329" y="1855191"/>
            <a:ext cx="1412875" cy="92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GB" dirty="0" smtClean="0"/>
              <a:t>daily archive</a:t>
            </a:r>
            <a:endParaRPr lang="en-GB" dirty="0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auto">
          <a:xfrm>
            <a:off x="4935008" y="1855191"/>
            <a:ext cx="1412875" cy="92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GB" dirty="0" smtClean="0"/>
              <a:t>intermediate archive</a:t>
            </a:r>
            <a:endParaRPr lang="en-GB" dirty="0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7024688" y="1855191"/>
            <a:ext cx="1412875" cy="92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GB" dirty="0" smtClean="0"/>
              <a:t>long term repository</a:t>
            </a:r>
            <a:endParaRPr lang="en-GB" dirty="0"/>
          </a:p>
        </p:txBody>
      </p:sp>
      <p:cxnSp>
        <p:nvCxnSpPr>
          <p:cNvPr id="11" name="Rett pil 10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2168525" y="2318741"/>
            <a:ext cx="676804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oval" w="lg" len="lg"/>
            <a:tailEnd type="oval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cxnSp>
        <p:nvCxnSpPr>
          <p:cNvPr id="12" name="Rett pil 11"/>
          <p:cNvCxnSpPr>
            <a:cxnSpLocks noChangeShapeType="1"/>
            <a:stCxn id="8" idx="3"/>
            <a:endCxn id="9" idx="1"/>
          </p:cNvCxnSpPr>
          <p:nvPr/>
        </p:nvCxnSpPr>
        <p:spPr bwMode="auto">
          <a:xfrm>
            <a:off x="4258204" y="2318741"/>
            <a:ext cx="676804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oval" w="lg" len="lg"/>
            <a:tailEnd type="oval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cxnSp>
        <p:nvCxnSpPr>
          <p:cNvPr id="13" name="Rett pil 12"/>
          <p:cNvCxnSpPr>
            <a:cxnSpLocks noChangeShapeType="1"/>
            <a:stCxn id="9" idx="3"/>
            <a:endCxn id="10" idx="1"/>
          </p:cNvCxnSpPr>
          <p:nvPr/>
        </p:nvCxnSpPr>
        <p:spPr bwMode="auto">
          <a:xfrm>
            <a:off x="6347883" y="2318741"/>
            <a:ext cx="67680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oval" w="lg" len="lg"/>
            <a:tailEnd type="oval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16.11.2016</a:t>
            </a:r>
            <a:endParaRPr lang="nb-NO"/>
          </a:p>
        </p:txBody>
      </p:sp>
      <p:sp>
        <p:nvSpPr>
          <p:cNvPr id="14" name="Plassholder for lysbilde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0290-C93E-0C48-A2D1-ECDAC43544CA}" type="slidenum">
              <a:rPr lang="nb-NO" smtClean="0"/>
              <a:pPr/>
              <a:t>11</a:t>
            </a:fld>
            <a:endParaRPr lang="nb-NO" dirty="0"/>
          </a:p>
        </p:txBody>
      </p:sp>
      <p:sp>
        <p:nvSpPr>
          <p:cNvPr id="25" name="Rektangel 24"/>
          <p:cNvSpPr>
            <a:spLocks noChangeArrowheads="1"/>
          </p:cNvSpPr>
          <p:nvPr/>
        </p:nvSpPr>
        <p:spPr bwMode="auto">
          <a:xfrm>
            <a:off x="743160" y="3101876"/>
            <a:ext cx="1412875" cy="1440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t" anchorCtr="0"/>
          <a:lstStyle/>
          <a:p>
            <a:pPr algn="ctr">
              <a:defRPr/>
            </a:pPr>
            <a:r>
              <a:rPr lang="en-GB" dirty="0" smtClean="0"/>
              <a:t>business functions</a:t>
            </a:r>
            <a:endParaRPr lang="en-GB" dirty="0"/>
          </a:p>
        </p:txBody>
      </p:sp>
      <p:sp>
        <p:nvSpPr>
          <p:cNvPr id="26" name="Rektangel 25"/>
          <p:cNvSpPr>
            <a:spLocks noChangeArrowheads="1"/>
          </p:cNvSpPr>
          <p:nvPr/>
        </p:nvSpPr>
        <p:spPr bwMode="auto">
          <a:xfrm>
            <a:off x="2832839" y="3101876"/>
            <a:ext cx="1412875" cy="1440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t" anchorCtr="0"/>
          <a:lstStyle/>
          <a:p>
            <a:pPr algn="ctr">
              <a:defRPr/>
            </a:pPr>
            <a:r>
              <a:rPr lang="en-GB" dirty="0" smtClean="0"/>
              <a:t>records capture</a:t>
            </a:r>
          </a:p>
          <a:p>
            <a:pPr algn="ctr">
              <a:defRPr/>
            </a:pPr>
            <a:r>
              <a:rPr lang="en-GB" dirty="0" smtClean="0"/>
              <a:t>dispatching</a:t>
            </a:r>
          </a:p>
          <a:p>
            <a:pPr algn="ctr">
              <a:defRPr/>
            </a:pPr>
            <a:r>
              <a:rPr lang="en-GB" dirty="0" smtClean="0"/>
              <a:t>reporting</a:t>
            </a:r>
          </a:p>
          <a:p>
            <a:pPr algn="ctr">
              <a:defRPr/>
            </a:pPr>
            <a:endParaRPr lang="en-GB" dirty="0"/>
          </a:p>
        </p:txBody>
      </p:sp>
      <p:sp>
        <p:nvSpPr>
          <p:cNvPr id="27" name="Rektangel 26"/>
          <p:cNvSpPr>
            <a:spLocks noChangeArrowheads="1"/>
          </p:cNvSpPr>
          <p:nvPr/>
        </p:nvSpPr>
        <p:spPr bwMode="auto">
          <a:xfrm>
            <a:off x="4922518" y="3101875"/>
            <a:ext cx="1412875" cy="1440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t" anchorCtr="0"/>
          <a:lstStyle/>
          <a:p>
            <a:pPr algn="ctr">
              <a:defRPr/>
            </a:pPr>
            <a:r>
              <a:rPr lang="en-GB" dirty="0" smtClean="0"/>
              <a:t>record maintenance</a:t>
            </a:r>
          </a:p>
          <a:p>
            <a:pPr algn="ctr">
              <a:defRPr/>
            </a:pPr>
            <a:r>
              <a:rPr lang="en-GB" dirty="0" smtClean="0"/>
              <a:t>disposal</a:t>
            </a:r>
          </a:p>
          <a:p>
            <a:pPr algn="ctr">
              <a:defRPr/>
            </a:pPr>
            <a:r>
              <a:rPr lang="en-GB" dirty="0" smtClean="0"/>
              <a:t>prepare for transfer</a:t>
            </a:r>
            <a:endParaRPr lang="en-GB" dirty="0"/>
          </a:p>
        </p:txBody>
      </p:sp>
      <p:sp>
        <p:nvSpPr>
          <p:cNvPr id="30" name="Rektangel 29"/>
          <p:cNvSpPr>
            <a:spLocks noChangeArrowheads="1"/>
          </p:cNvSpPr>
          <p:nvPr/>
        </p:nvSpPr>
        <p:spPr bwMode="auto">
          <a:xfrm>
            <a:off x="7012198" y="3101876"/>
            <a:ext cx="1412875" cy="1440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t" anchorCtr="0"/>
          <a:lstStyle/>
          <a:p>
            <a:pPr algn="ctr">
              <a:defRPr/>
            </a:pPr>
            <a:r>
              <a:rPr lang="en-GB" dirty="0" smtClean="0"/>
              <a:t>repository functions</a:t>
            </a:r>
            <a:endParaRPr lang="en-GB" dirty="0"/>
          </a:p>
        </p:txBody>
      </p:sp>
      <p:sp>
        <p:nvSpPr>
          <p:cNvPr id="238" name="Rektangel 237"/>
          <p:cNvSpPr>
            <a:spLocks noChangeArrowheads="1"/>
          </p:cNvSpPr>
          <p:nvPr/>
        </p:nvSpPr>
        <p:spPr bwMode="auto">
          <a:xfrm>
            <a:off x="745660" y="4798260"/>
            <a:ext cx="1412875" cy="1440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t" anchorCtr="0"/>
          <a:lstStyle/>
          <a:p>
            <a:pPr algn="ctr">
              <a:defRPr/>
            </a:pPr>
            <a:r>
              <a:rPr lang="en-GB" dirty="0" smtClean="0"/>
              <a:t>business functions</a:t>
            </a:r>
          </a:p>
          <a:p>
            <a:pPr algn="ctr">
              <a:defRPr/>
            </a:pPr>
            <a:r>
              <a:rPr lang="en-GB" dirty="0" smtClean="0">
                <a:solidFill>
                  <a:srgbClr val="FF0000"/>
                </a:solidFill>
              </a:rPr>
              <a:t>records capture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39" name="Rektangel 238"/>
          <p:cNvSpPr>
            <a:spLocks noChangeArrowheads="1"/>
          </p:cNvSpPr>
          <p:nvPr/>
        </p:nvSpPr>
        <p:spPr bwMode="auto">
          <a:xfrm>
            <a:off x="2835339" y="4798260"/>
            <a:ext cx="1412875" cy="1440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t" anchorCtr="0"/>
          <a:lstStyle/>
          <a:p>
            <a:pPr algn="ctr">
              <a:defRPr/>
            </a:pPr>
            <a:r>
              <a:rPr lang="en-GB" dirty="0" smtClean="0"/>
              <a:t>dispatching</a:t>
            </a:r>
          </a:p>
          <a:p>
            <a:pPr algn="ctr">
              <a:defRPr/>
            </a:pPr>
            <a:endParaRPr lang="en-GB" dirty="0" smtClean="0"/>
          </a:p>
          <a:p>
            <a:pPr algn="ctr">
              <a:defRPr/>
            </a:pPr>
            <a:endParaRPr lang="en-GB" dirty="0"/>
          </a:p>
        </p:txBody>
      </p:sp>
      <p:sp>
        <p:nvSpPr>
          <p:cNvPr id="240" name="Rektangel 239"/>
          <p:cNvSpPr>
            <a:spLocks noChangeArrowheads="1"/>
          </p:cNvSpPr>
          <p:nvPr/>
        </p:nvSpPr>
        <p:spPr bwMode="auto">
          <a:xfrm>
            <a:off x="4925018" y="4798259"/>
            <a:ext cx="1412875" cy="1440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t" anchorCtr="0"/>
          <a:lstStyle/>
          <a:p>
            <a:pPr algn="ctr">
              <a:defRPr/>
            </a:pPr>
            <a:r>
              <a:rPr lang="en-GB" dirty="0" smtClean="0">
                <a:solidFill>
                  <a:srgbClr val="FF0000"/>
                </a:solidFill>
              </a:rPr>
              <a:t>reporting</a:t>
            </a:r>
          </a:p>
          <a:p>
            <a:pPr algn="ctr">
              <a:defRPr/>
            </a:pPr>
            <a:r>
              <a:rPr lang="en-GB" dirty="0" smtClean="0"/>
              <a:t>record maintenance</a:t>
            </a:r>
          </a:p>
          <a:p>
            <a:pPr algn="ctr">
              <a:defRPr/>
            </a:pPr>
            <a:r>
              <a:rPr lang="en-GB" dirty="0" smtClean="0"/>
              <a:t>prepare for transfer</a:t>
            </a:r>
            <a:endParaRPr lang="en-GB" dirty="0"/>
          </a:p>
        </p:txBody>
      </p:sp>
      <p:sp>
        <p:nvSpPr>
          <p:cNvPr id="241" name="Rektangel 240"/>
          <p:cNvSpPr>
            <a:spLocks noChangeArrowheads="1"/>
          </p:cNvSpPr>
          <p:nvPr/>
        </p:nvSpPr>
        <p:spPr bwMode="auto">
          <a:xfrm>
            <a:off x="7014698" y="4798260"/>
            <a:ext cx="1412875" cy="1440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t" anchorCtr="0"/>
          <a:lstStyle/>
          <a:p>
            <a:pPr algn="ctr">
              <a:defRPr/>
            </a:pPr>
            <a:r>
              <a:rPr lang="en-GB" dirty="0" smtClean="0">
                <a:solidFill>
                  <a:srgbClr val="FF0000"/>
                </a:solidFill>
              </a:rPr>
              <a:t>disposal</a:t>
            </a:r>
          </a:p>
          <a:p>
            <a:pPr algn="ctr">
              <a:defRPr/>
            </a:pPr>
            <a:r>
              <a:rPr lang="en-GB" dirty="0" smtClean="0"/>
              <a:t>repository functions</a:t>
            </a:r>
            <a:endParaRPr lang="en-GB" dirty="0"/>
          </a:p>
        </p:txBody>
      </p:sp>
      <p:sp>
        <p:nvSpPr>
          <p:cNvPr id="25710" name="TekstSylinder 25709"/>
          <p:cNvSpPr txBox="1"/>
          <p:nvPr/>
        </p:nvSpPr>
        <p:spPr>
          <a:xfrm>
            <a:off x="4317164" y="4302178"/>
            <a:ext cx="6174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smtClean="0"/>
              <a:t>OR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44091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s</a:t>
            </a:r>
            <a:r>
              <a:rPr lang="en-GB" dirty="0" smtClean="0">
                <a:ea typeface="ＭＳ Ｐゴシック" pitchFamily="34" charset="-128"/>
              </a:rPr>
              <a:t>haring </a:t>
            </a:r>
            <a:r>
              <a:rPr lang="en-GB" dirty="0">
                <a:ea typeface="ＭＳ Ｐゴシック" pitchFamily="34" charset="-128"/>
              </a:rPr>
              <a:t>common components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23556" name="Plassholder for bunntekst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 smtClean="0">
                <a:latin typeface="Calibri" pitchFamily="34" charset="0"/>
              </a:rPr>
              <a:t>DLM Forum members meeting in Oslo</a:t>
            </a:r>
            <a:endParaRPr lang="en-GB" dirty="0">
              <a:latin typeface="Calibri" pitchFamily="34" charset="0"/>
            </a:endParaRPr>
          </a:p>
        </p:txBody>
      </p:sp>
      <p:cxnSp>
        <p:nvCxnSpPr>
          <p:cNvPr id="11" name="Rett pil 10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2567809" y="2666841"/>
            <a:ext cx="676804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16.11.2016</a:t>
            </a:r>
            <a:endParaRPr lang="nb-NO"/>
          </a:p>
        </p:txBody>
      </p:sp>
      <p:sp>
        <p:nvSpPr>
          <p:cNvPr id="14" name="Plassholder for lysbilde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0290-C93E-0C48-A2D1-ECDAC43544CA}" type="slidenum">
              <a:rPr lang="nb-NO" smtClean="0"/>
              <a:pPr/>
              <a:t>12</a:t>
            </a:fld>
            <a:endParaRPr lang="nb-NO"/>
          </a:p>
        </p:txBody>
      </p:sp>
      <p:sp>
        <p:nvSpPr>
          <p:cNvPr id="27" name="Rektangel 26"/>
          <p:cNvSpPr>
            <a:spLocks noChangeArrowheads="1"/>
          </p:cNvSpPr>
          <p:nvPr/>
        </p:nvSpPr>
        <p:spPr bwMode="auto">
          <a:xfrm>
            <a:off x="1459734" y="2508091"/>
            <a:ext cx="1412875" cy="927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GB" dirty="0" smtClean="0"/>
              <a:t>business system</a:t>
            </a:r>
            <a:endParaRPr lang="en-GB" dirty="0"/>
          </a:p>
        </p:txBody>
      </p:sp>
      <p:cxnSp>
        <p:nvCxnSpPr>
          <p:cNvPr id="30" name="Rett pil 29"/>
          <p:cNvCxnSpPr>
            <a:cxnSpLocks noChangeShapeType="1"/>
            <a:stCxn id="27" idx="3"/>
            <a:endCxn id="8" idx="1"/>
          </p:cNvCxnSpPr>
          <p:nvPr/>
        </p:nvCxnSpPr>
        <p:spPr bwMode="auto">
          <a:xfrm flipV="1">
            <a:off x="2872609" y="2666841"/>
            <a:ext cx="372004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cxnSp>
        <p:nvCxnSpPr>
          <p:cNvPr id="35" name="Rett pil 34"/>
          <p:cNvCxnSpPr>
            <a:cxnSpLocks noChangeShapeType="1"/>
            <a:stCxn id="25" idx="3"/>
            <a:endCxn id="8" idx="1"/>
          </p:cNvCxnSpPr>
          <p:nvPr/>
        </p:nvCxnSpPr>
        <p:spPr bwMode="auto">
          <a:xfrm flipV="1">
            <a:off x="2720209" y="2666841"/>
            <a:ext cx="524404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25" name="Rektangel 24"/>
          <p:cNvSpPr>
            <a:spLocks noChangeArrowheads="1"/>
          </p:cNvSpPr>
          <p:nvPr/>
        </p:nvSpPr>
        <p:spPr bwMode="auto">
          <a:xfrm>
            <a:off x="1307334" y="2355691"/>
            <a:ext cx="1412875" cy="927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GB" dirty="0" smtClean="0"/>
              <a:t>business system</a:t>
            </a:r>
            <a:endParaRPr lang="en-GB" dirty="0"/>
          </a:p>
        </p:txBody>
      </p:sp>
      <p:sp>
        <p:nvSpPr>
          <p:cNvPr id="7" name="Rektangel 6"/>
          <p:cNvSpPr>
            <a:spLocks noChangeArrowheads="1"/>
          </p:cNvSpPr>
          <p:nvPr/>
        </p:nvSpPr>
        <p:spPr bwMode="auto">
          <a:xfrm>
            <a:off x="1154934" y="2203291"/>
            <a:ext cx="1412875" cy="927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GB" dirty="0" smtClean="0"/>
              <a:t>daily archive</a:t>
            </a:r>
            <a:endParaRPr lang="en-GB" dirty="0"/>
          </a:p>
        </p:txBody>
      </p:sp>
      <p:cxnSp>
        <p:nvCxnSpPr>
          <p:cNvPr id="31" name="Rett pil 30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2567809" y="2666841"/>
            <a:ext cx="676804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3244613" y="2203291"/>
            <a:ext cx="1412875" cy="927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GB" dirty="0" err="1" smtClean="0"/>
              <a:t>intermediatearchive</a:t>
            </a:r>
            <a:endParaRPr lang="en-GB" dirty="0"/>
          </a:p>
        </p:txBody>
      </p:sp>
      <p:sp>
        <p:nvSpPr>
          <p:cNvPr id="2" name="TekstSylinder 1"/>
          <p:cNvSpPr txBox="1"/>
          <p:nvPr/>
        </p:nvSpPr>
        <p:spPr>
          <a:xfrm>
            <a:off x="5182443" y="2419875"/>
            <a:ext cx="3504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many</a:t>
            </a:r>
            <a:r>
              <a:rPr lang="nb-NO" dirty="0" smtClean="0"/>
              <a:t> </a:t>
            </a:r>
            <a:r>
              <a:rPr lang="nb-NO" dirty="0" err="1" smtClean="0"/>
              <a:t>daily</a:t>
            </a:r>
            <a:r>
              <a:rPr lang="nb-NO" dirty="0" smtClean="0"/>
              <a:t> </a:t>
            </a:r>
            <a:r>
              <a:rPr lang="nb-NO" dirty="0" err="1" smtClean="0"/>
              <a:t>archives</a:t>
            </a:r>
            <a:r>
              <a:rPr lang="nb-NO" dirty="0" smtClean="0"/>
              <a:t> </a:t>
            </a:r>
            <a:r>
              <a:rPr lang="nb-NO" dirty="0" err="1" smtClean="0"/>
              <a:t>share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same</a:t>
            </a:r>
          </a:p>
          <a:p>
            <a:r>
              <a:rPr lang="nb-NO" dirty="0" err="1" smtClean="0"/>
              <a:t>instance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en </a:t>
            </a:r>
            <a:r>
              <a:rPr lang="nb-NO" dirty="0" err="1" smtClean="0"/>
              <a:t>intermediate</a:t>
            </a:r>
            <a:r>
              <a:rPr lang="nb-NO" dirty="0" smtClean="0"/>
              <a:t> </a:t>
            </a:r>
            <a:r>
              <a:rPr lang="nb-NO" dirty="0" err="1" smtClean="0"/>
              <a:t>archive</a:t>
            </a:r>
            <a:endParaRPr lang="nb-NO" dirty="0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auto">
          <a:xfrm>
            <a:off x="3251188" y="4413298"/>
            <a:ext cx="1412875" cy="927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cxnSp>
        <p:nvCxnSpPr>
          <p:cNvPr id="16" name="Rett pil 15"/>
          <p:cNvCxnSpPr>
            <a:cxnSpLocks noChangeShapeType="1"/>
          </p:cNvCxnSpPr>
          <p:nvPr/>
        </p:nvCxnSpPr>
        <p:spPr bwMode="auto">
          <a:xfrm>
            <a:off x="2269584" y="4572048"/>
            <a:ext cx="676804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17" name="Rektangel 16"/>
          <p:cNvSpPr>
            <a:spLocks noChangeArrowheads="1"/>
          </p:cNvSpPr>
          <p:nvPr/>
        </p:nvSpPr>
        <p:spPr bwMode="auto">
          <a:xfrm>
            <a:off x="1161509" y="4413298"/>
            <a:ext cx="1412875" cy="927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GB" dirty="0" smtClean="0"/>
              <a:t>business system</a:t>
            </a:r>
            <a:endParaRPr lang="en-GB" dirty="0"/>
          </a:p>
        </p:txBody>
      </p:sp>
      <p:cxnSp>
        <p:nvCxnSpPr>
          <p:cNvPr id="18" name="Rett pil 17"/>
          <p:cNvCxnSpPr>
            <a:cxnSpLocks noChangeShapeType="1"/>
          </p:cNvCxnSpPr>
          <p:nvPr/>
        </p:nvCxnSpPr>
        <p:spPr bwMode="auto">
          <a:xfrm>
            <a:off x="2574384" y="4876848"/>
            <a:ext cx="524404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cxnSp>
        <p:nvCxnSpPr>
          <p:cNvPr id="19" name="Rett pil 18"/>
          <p:cNvCxnSpPr>
            <a:cxnSpLocks noChangeShapeType="1"/>
          </p:cNvCxnSpPr>
          <p:nvPr/>
        </p:nvCxnSpPr>
        <p:spPr bwMode="auto">
          <a:xfrm>
            <a:off x="2421984" y="4724448"/>
            <a:ext cx="524404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20" name="Rektangel 19"/>
          <p:cNvSpPr>
            <a:spLocks noChangeArrowheads="1"/>
          </p:cNvSpPr>
          <p:nvPr/>
        </p:nvSpPr>
        <p:spPr bwMode="auto">
          <a:xfrm>
            <a:off x="1009109" y="4260898"/>
            <a:ext cx="1412875" cy="927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GB" dirty="0" smtClean="0"/>
              <a:t>business system</a:t>
            </a:r>
            <a:endParaRPr lang="en-GB" dirty="0"/>
          </a:p>
        </p:txBody>
      </p:sp>
      <p:sp>
        <p:nvSpPr>
          <p:cNvPr id="21" name="Rektangel 20"/>
          <p:cNvSpPr>
            <a:spLocks noChangeArrowheads="1"/>
          </p:cNvSpPr>
          <p:nvPr/>
        </p:nvSpPr>
        <p:spPr bwMode="auto">
          <a:xfrm>
            <a:off x="856709" y="4108498"/>
            <a:ext cx="1412875" cy="927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GB" dirty="0" smtClean="0"/>
              <a:t>business system</a:t>
            </a:r>
            <a:endParaRPr lang="en-GB" dirty="0"/>
          </a:p>
        </p:txBody>
      </p:sp>
      <p:cxnSp>
        <p:nvCxnSpPr>
          <p:cNvPr id="22" name="Rett pil 21"/>
          <p:cNvCxnSpPr>
            <a:cxnSpLocks noChangeShapeType="1"/>
          </p:cNvCxnSpPr>
          <p:nvPr/>
        </p:nvCxnSpPr>
        <p:spPr bwMode="auto">
          <a:xfrm>
            <a:off x="2269584" y="4572048"/>
            <a:ext cx="676804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23" name="Rektangel 22"/>
          <p:cNvSpPr>
            <a:spLocks noChangeArrowheads="1"/>
          </p:cNvSpPr>
          <p:nvPr/>
        </p:nvSpPr>
        <p:spPr bwMode="auto">
          <a:xfrm>
            <a:off x="3098788" y="4260898"/>
            <a:ext cx="1412875" cy="927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24" name="Rektangel 23"/>
          <p:cNvSpPr>
            <a:spLocks noChangeArrowheads="1"/>
          </p:cNvSpPr>
          <p:nvPr/>
        </p:nvSpPr>
        <p:spPr bwMode="auto">
          <a:xfrm>
            <a:off x="2946388" y="4108498"/>
            <a:ext cx="1412875" cy="927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GB" dirty="0" smtClean="0"/>
              <a:t>daily archive</a:t>
            </a:r>
            <a:endParaRPr lang="en-GB" dirty="0"/>
          </a:p>
        </p:txBody>
      </p:sp>
      <p:sp>
        <p:nvSpPr>
          <p:cNvPr id="26" name="TekstSylinder 25"/>
          <p:cNvSpPr txBox="1"/>
          <p:nvPr/>
        </p:nvSpPr>
        <p:spPr>
          <a:xfrm>
            <a:off x="5291211" y="4261697"/>
            <a:ext cx="30868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different business systems </a:t>
            </a:r>
            <a:r>
              <a:rPr lang="nb-NO" dirty="0" err="1" smtClean="0"/>
              <a:t>use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different </a:t>
            </a:r>
            <a:r>
              <a:rPr lang="nb-NO" dirty="0" err="1" smtClean="0"/>
              <a:t>instances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same</a:t>
            </a:r>
            <a:br>
              <a:rPr lang="nb-NO" dirty="0" smtClean="0"/>
            </a:br>
            <a:r>
              <a:rPr lang="nb-NO" dirty="0" err="1" smtClean="0"/>
              <a:t>daily</a:t>
            </a:r>
            <a:r>
              <a:rPr lang="nb-NO" dirty="0" smtClean="0"/>
              <a:t> </a:t>
            </a:r>
            <a:r>
              <a:rPr lang="nb-NO" dirty="0" err="1" smtClean="0"/>
              <a:t>archive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1568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>
            <a:spLocks noChangeArrowheads="1"/>
          </p:cNvSpPr>
          <p:nvPr/>
        </p:nvSpPr>
        <p:spPr bwMode="auto">
          <a:xfrm>
            <a:off x="539552" y="2983643"/>
            <a:ext cx="6037033" cy="1368425"/>
          </a:xfrm>
          <a:prstGeom prst="rect">
            <a:avLst/>
          </a:prstGeom>
          <a:solidFill>
            <a:schemeClr val="tx1">
              <a:alpha val="25000"/>
            </a:schemeClr>
          </a:solidFill>
          <a:ln w="12700">
            <a:solidFill>
              <a:schemeClr val="tx1"/>
            </a:solidFill>
            <a:prstDash val="solid"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endParaRPr lang="nb-NO" dirty="0">
              <a:latin typeface="+mn-lt"/>
              <a:ea typeface="+mn-ea"/>
            </a:endParaRPr>
          </a:p>
        </p:txBody>
      </p:sp>
      <p:sp>
        <p:nvSpPr>
          <p:cNvPr id="25602" name="Tittel 1"/>
          <p:cNvSpPr>
            <a:spLocks noGrp="1"/>
          </p:cNvSpPr>
          <p:nvPr>
            <p:ph type="title"/>
          </p:nvPr>
        </p:nvSpPr>
        <p:spPr>
          <a:xfrm>
            <a:off x="457200" y="494006"/>
            <a:ext cx="8229600" cy="938622"/>
          </a:xfrm>
        </p:spPr>
        <p:txBody>
          <a:bodyPr>
            <a:normAutofit/>
          </a:bodyPr>
          <a:lstStyle/>
          <a:p>
            <a:pPr eaLnBrk="1" hangingPunct="1"/>
            <a:r>
              <a:rPr lang="nb-NO" dirty="0" smtClean="0">
                <a:ea typeface="ＭＳ Ｐゴシック" pitchFamily="34" charset="-128"/>
              </a:rPr>
              <a:t>combinations</a:t>
            </a:r>
          </a:p>
        </p:txBody>
      </p:sp>
      <p:sp>
        <p:nvSpPr>
          <p:cNvPr id="23556" name="Plassholder for bunntekst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>
                <a:latin typeface="Calibri" pitchFamily="34" charset="0"/>
              </a:rPr>
              <a:t>DLM Forum members meeting in Oslo</a:t>
            </a:r>
            <a:endParaRPr lang="nb-NO">
              <a:latin typeface="Calibri" pitchFamily="34" charset="0"/>
            </a:endParaRPr>
          </a:p>
        </p:txBody>
      </p:sp>
      <p:sp>
        <p:nvSpPr>
          <p:cNvPr id="7" name="Rektangel 6"/>
          <p:cNvSpPr>
            <a:spLocks noChangeArrowheads="1"/>
          </p:cNvSpPr>
          <p:nvPr/>
        </p:nvSpPr>
        <p:spPr bwMode="auto">
          <a:xfrm>
            <a:off x="755650" y="3204306"/>
            <a:ext cx="1412875" cy="92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nb-NO" dirty="0" smtClean="0">
                <a:latin typeface="+mn-lt"/>
                <a:ea typeface="+mn-ea"/>
              </a:rPr>
              <a:t>business system</a:t>
            </a:r>
            <a:endParaRPr lang="nb-NO" dirty="0">
              <a:latin typeface="+mn-lt"/>
              <a:ea typeface="+mn-ea"/>
            </a:endParaRPr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2845329" y="3204306"/>
            <a:ext cx="1412875" cy="92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nb-NO" dirty="0" err="1" smtClean="0"/>
              <a:t>daily</a:t>
            </a:r>
            <a:r>
              <a:rPr lang="nb-NO" dirty="0" smtClean="0"/>
              <a:t> </a:t>
            </a:r>
            <a:r>
              <a:rPr lang="nb-NO" dirty="0" err="1" smtClean="0"/>
              <a:t>archive</a:t>
            </a:r>
            <a:endParaRPr lang="nb-NO" dirty="0">
              <a:latin typeface="+mn-lt"/>
              <a:ea typeface="+mn-ea"/>
            </a:endParaRPr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auto">
          <a:xfrm>
            <a:off x="4935008" y="3204306"/>
            <a:ext cx="1412875" cy="92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nb-NO" dirty="0" err="1" smtClean="0"/>
              <a:t>intermediate</a:t>
            </a:r>
            <a:r>
              <a:rPr lang="nb-NO" dirty="0" smtClean="0"/>
              <a:t> </a:t>
            </a:r>
            <a:r>
              <a:rPr lang="nb-NO" dirty="0" err="1" smtClean="0"/>
              <a:t>archive</a:t>
            </a:r>
            <a:endParaRPr lang="nb-NO" dirty="0">
              <a:latin typeface="+mn-lt"/>
              <a:ea typeface="+mn-ea"/>
            </a:endParaRPr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7024688" y="3204306"/>
            <a:ext cx="1412875" cy="92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nb-NO" dirty="0" err="1" smtClean="0">
                <a:latin typeface="+mn-lt"/>
                <a:ea typeface="+mn-ea"/>
              </a:rPr>
              <a:t>long</a:t>
            </a:r>
            <a:r>
              <a:rPr lang="nb-NO" dirty="0" smtClean="0">
                <a:latin typeface="+mn-lt"/>
                <a:ea typeface="+mn-ea"/>
              </a:rPr>
              <a:t> term </a:t>
            </a:r>
            <a:r>
              <a:rPr lang="nb-NO" dirty="0" err="1" smtClean="0">
                <a:latin typeface="+mn-lt"/>
                <a:ea typeface="+mn-ea"/>
              </a:rPr>
              <a:t>repository</a:t>
            </a:r>
            <a:endParaRPr lang="nb-NO" dirty="0">
              <a:latin typeface="+mn-lt"/>
              <a:ea typeface="+mn-ea"/>
            </a:endParaRPr>
          </a:p>
        </p:txBody>
      </p:sp>
      <p:cxnSp>
        <p:nvCxnSpPr>
          <p:cNvPr id="11" name="Rett pil 10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2168525" y="3667856"/>
            <a:ext cx="676804" cy="0"/>
          </a:xfrm>
          <a:prstGeom prst="straightConnector1">
            <a:avLst/>
          </a:prstGeom>
          <a:noFill/>
          <a:ln w="12700">
            <a:noFill/>
            <a:round/>
            <a:headEnd type="oval" w="lg" len="lg"/>
            <a:tailEnd type="oval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cxnSp>
        <p:nvCxnSpPr>
          <p:cNvPr id="12" name="Rett pil 11"/>
          <p:cNvCxnSpPr>
            <a:cxnSpLocks noChangeShapeType="1"/>
            <a:stCxn id="8" idx="3"/>
            <a:endCxn id="9" idx="1"/>
          </p:cNvCxnSpPr>
          <p:nvPr/>
        </p:nvCxnSpPr>
        <p:spPr bwMode="auto">
          <a:xfrm>
            <a:off x="4258204" y="3667856"/>
            <a:ext cx="676804" cy="0"/>
          </a:xfrm>
          <a:prstGeom prst="straightConnector1">
            <a:avLst/>
          </a:prstGeom>
          <a:noFill/>
          <a:ln w="12700">
            <a:noFill/>
            <a:round/>
            <a:headEnd type="oval" w="lg" len="lg"/>
            <a:tailEnd type="oval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cxnSp>
        <p:nvCxnSpPr>
          <p:cNvPr id="13" name="Rett pil 12"/>
          <p:cNvCxnSpPr>
            <a:cxnSpLocks noChangeShapeType="1"/>
            <a:stCxn id="17" idx="3"/>
            <a:endCxn id="10" idx="1"/>
          </p:cNvCxnSpPr>
          <p:nvPr/>
        </p:nvCxnSpPr>
        <p:spPr bwMode="auto">
          <a:xfrm>
            <a:off x="6576585" y="3667856"/>
            <a:ext cx="44810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oval" w="lg" len="lg"/>
            <a:tailEnd type="oval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28" name="TekstSylinder 27"/>
          <p:cNvSpPr txBox="1"/>
          <p:nvPr/>
        </p:nvSpPr>
        <p:spPr>
          <a:xfrm>
            <a:off x="5680892" y="4855494"/>
            <a:ext cx="160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transfer format</a:t>
            </a:r>
            <a:endParaRPr lang="nb-NO" dirty="0"/>
          </a:p>
        </p:txBody>
      </p:sp>
      <p:cxnSp>
        <p:nvCxnSpPr>
          <p:cNvPr id="29" name="Rett linje 28"/>
          <p:cNvCxnSpPr>
            <a:stCxn id="10" idx="1"/>
            <a:endCxn id="28" idx="0"/>
          </p:cNvCxnSpPr>
          <p:nvPr/>
        </p:nvCxnSpPr>
        <p:spPr>
          <a:xfrm flipH="1">
            <a:off x="6485151" y="3667856"/>
            <a:ext cx="539537" cy="118763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2" name="Smilefjes 23551"/>
          <p:cNvSpPr/>
          <p:nvPr/>
        </p:nvSpPr>
        <p:spPr>
          <a:xfrm>
            <a:off x="1174055" y="1988840"/>
            <a:ext cx="576064" cy="576064"/>
          </a:xfrm>
          <a:prstGeom prst="smileyFac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3554" name="Rett pil 23553"/>
          <p:cNvCxnSpPr>
            <a:stCxn id="23552" idx="4"/>
          </p:cNvCxnSpPr>
          <p:nvPr/>
        </p:nvCxnSpPr>
        <p:spPr>
          <a:xfrm>
            <a:off x="1462087" y="2564904"/>
            <a:ext cx="6949" cy="418739"/>
          </a:xfrm>
          <a:prstGeom prst="straightConnector1">
            <a:avLst/>
          </a:prstGeom>
          <a:ln w="127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16.11.2016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0290-C93E-0C48-A2D1-ECDAC43544CA}" type="slidenum">
              <a:rPr lang="nb-NO" smtClean="0"/>
              <a:pPr/>
              <a:t>13</a:t>
            </a:fld>
            <a:endParaRPr lang="nb-NO"/>
          </a:p>
        </p:txBody>
      </p:sp>
      <p:sp>
        <p:nvSpPr>
          <p:cNvPr id="2" name="TekstSylinder 1"/>
          <p:cNvSpPr txBox="1"/>
          <p:nvPr/>
        </p:nvSpPr>
        <p:spPr>
          <a:xfrm>
            <a:off x="2506927" y="2003035"/>
            <a:ext cx="3230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business system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embedded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err="1" smtClean="0"/>
              <a:t>archive</a:t>
            </a:r>
            <a:r>
              <a:rPr lang="nb-NO" dirty="0" smtClean="0"/>
              <a:t> </a:t>
            </a:r>
            <a:r>
              <a:rPr lang="nb-NO" dirty="0" err="1" smtClean="0"/>
              <a:t>functions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2216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>
            <a:spLocks noChangeArrowheads="1"/>
          </p:cNvSpPr>
          <p:nvPr/>
        </p:nvSpPr>
        <p:spPr bwMode="auto">
          <a:xfrm>
            <a:off x="2590800" y="2983643"/>
            <a:ext cx="3985785" cy="1368425"/>
          </a:xfrm>
          <a:prstGeom prst="rect">
            <a:avLst/>
          </a:prstGeom>
          <a:solidFill>
            <a:schemeClr val="tx1">
              <a:alpha val="25000"/>
            </a:schemeClr>
          </a:solidFill>
          <a:ln w="12700">
            <a:solidFill>
              <a:schemeClr val="tx1"/>
            </a:solidFill>
            <a:prstDash val="solid"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endParaRPr lang="nb-NO" dirty="0">
              <a:latin typeface="+mn-lt"/>
              <a:ea typeface="+mn-ea"/>
            </a:endParaRPr>
          </a:p>
        </p:txBody>
      </p:sp>
      <p:sp>
        <p:nvSpPr>
          <p:cNvPr id="25602" name="Tittel 1"/>
          <p:cNvSpPr>
            <a:spLocks noGrp="1"/>
          </p:cNvSpPr>
          <p:nvPr>
            <p:ph type="title"/>
          </p:nvPr>
        </p:nvSpPr>
        <p:spPr>
          <a:xfrm>
            <a:off x="457200" y="508996"/>
            <a:ext cx="8229600" cy="938622"/>
          </a:xfrm>
        </p:spPr>
        <p:txBody>
          <a:bodyPr>
            <a:normAutofit/>
          </a:bodyPr>
          <a:lstStyle/>
          <a:p>
            <a:pPr eaLnBrk="1" hangingPunct="1"/>
            <a:r>
              <a:rPr lang="nb-NO" dirty="0">
                <a:ea typeface="ＭＳ Ｐゴシック" pitchFamily="34" charset="-128"/>
              </a:rPr>
              <a:t>C</a:t>
            </a:r>
            <a:r>
              <a:rPr lang="nb-NO" dirty="0" smtClean="0">
                <a:ea typeface="ＭＳ Ｐゴシック" pitchFamily="34" charset="-128"/>
              </a:rPr>
              <a:t>ombinations</a:t>
            </a:r>
          </a:p>
        </p:txBody>
      </p:sp>
      <p:sp>
        <p:nvSpPr>
          <p:cNvPr id="23556" name="Plassholder for bunntekst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>
                <a:latin typeface="Calibri" pitchFamily="34" charset="0"/>
              </a:rPr>
              <a:t>DLM Forum members meeting in Oslo</a:t>
            </a:r>
            <a:endParaRPr lang="nb-NO">
              <a:latin typeface="Calibri" pitchFamily="34" charset="0"/>
            </a:endParaRPr>
          </a:p>
        </p:txBody>
      </p:sp>
      <p:sp>
        <p:nvSpPr>
          <p:cNvPr id="7" name="Rektangel 6"/>
          <p:cNvSpPr>
            <a:spLocks noChangeArrowheads="1"/>
          </p:cNvSpPr>
          <p:nvPr/>
        </p:nvSpPr>
        <p:spPr bwMode="auto">
          <a:xfrm>
            <a:off x="755650" y="3204306"/>
            <a:ext cx="1412875" cy="92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nb-NO" dirty="0" smtClean="0">
                <a:latin typeface="+mn-lt"/>
                <a:ea typeface="+mn-ea"/>
              </a:rPr>
              <a:t>business system</a:t>
            </a:r>
            <a:endParaRPr lang="nb-NO" dirty="0">
              <a:latin typeface="+mn-lt"/>
              <a:ea typeface="+mn-ea"/>
            </a:endParaRPr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2845329" y="3204306"/>
            <a:ext cx="1412875" cy="92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nb-NO" dirty="0" err="1" smtClean="0"/>
              <a:t>daily</a:t>
            </a:r>
            <a:r>
              <a:rPr lang="nb-NO" dirty="0" smtClean="0"/>
              <a:t> </a:t>
            </a:r>
            <a:r>
              <a:rPr lang="nb-NO" dirty="0" err="1" smtClean="0"/>
              <a:t>archive</a:t>
            </a:r>
            <a:endParaRPr lang="nb-NO" dirty="0">
              <a:latin typeface="+mn-lt"/>
              <a:ea typeface="+mn-ea"/>
            </a:endParaRPr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auto">
          <a:xfrm>
            <a:off x="4935008" y="3204306"/>
            <a:ext cx="1412875" cy="92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nb-NO" dirty="0" err="1" smtClean="0"/>
              <a:t>intermediate</a:t>
            </a:r>
            <a:r>
              <a:rPr lang="nb-NO" dirty="0" smtClean="0"/>
              <a:t> </a:t>
            </a:r>
            <a:r>
              <a:rPr lang="nb-NO" dirty="0" err="1" smtClean="0"/>
              <a:t>archive</a:t>
            </a:r>
            <a:endParaRPr lang="nb-NO" dirty="0">
              <a:latin typeface="+mn-lt"/>
              <a:ea typeface="+mn-ea"/>
            </a:endParaRPr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7024688" y="3204306"/>
            <a:ext cx="1412875" cy="92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nb-NO" dirty="0" err="1" smtClean="0">
                <a:latin typeface="+mn-lt"/>
                <a:ea typeface="+mn-ea"/>
              </a:rPr>
              <a:t>long</a:t>
            </a:r>
            <a:r>
              <a:rPr lang="nb-NO" dirty="0" smtClean="0">
                <a:latin typeface="+mn-lt"/>
                <a:ea typeface="+mn-ea"/>
              </a:rPr>
              <a:t> term </a:t>
            </a:r>
            <a:r>
              <a:rPr lang="nb-NO" dirty="0" err="1" smtClean="0">
                <a:latin typeface="+mn-lt"/>
                <a:ea typeface="+mn-ea"/>
              </a:rPr>
              <a:t>repository</a:t>
            </a:r>
            <a:endParaRPr lang="nb-NO" dirty="0">
              <a:latin typeface="+mn-lt"/>
              <a:ea typeface="+mn-ea"/>
            </a:endParaRPr>
          </a:p>
        </p:txBody>
      </p:sp>
      <p:cxnSp>
        <p:nvCxnSpPr>
          <p:cNvPr id="11" name="Rett pil 10"/>
          <p:cNvCxnSpPr>
            <a:cxnSpLocks noChangeShapeType="1"/>
            <a:stCxn id="7" idx="3"/>
            <a:endCxn id="17" idx="1"/>
          </p:cNvCxnSpPr>
          <p:nvPr/>
        </p:nvCxnSpPr>
        <p:spPr bwMode="auto">
          <a:xfrm>
            <a:off x="2168525" y="3667856"/>
            <a:ext cx="4222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oval" w="lg" len="lg"/>
            <a:tailEnd type="oval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cxnSp>
        <p:nvCxnSpPr>
          <p:cNvPr id="12" name="Rett pil 11"/>
          <p:cNvCxnSpPr>
            <a:cxnSpLocks noChangeShapeType="1"/>
            <a:stCxn id="8" idx="3"/>
            <a:endCxn id="9" idx="1"/>
          </p:cNvCxnSpPr>
          <p:nvPr/>
        </p:nvCxnSpPr>
        <p:spPr bwMode="auto">
          <a:xfrm>
            <a:off x="4258204" y="3667856"/>
            <a:ext cx="676804" cy="0"/>
          </a:xfrm>
          <a:prstGeom prst="straightConnector1">
            <a:avLst/>
          </a:prstGeom>
          <a:noFill/>
          <a:ln w="12700">
            <a:noFill/>
            <a:round/>
            <a:headEnd type="oval" w="lg" len="lg"/>
            <a:tailEnd type="oval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cxnSp>
        <p:nvCxnSpPr>
          <p:cNvPr id="13" name="Rett pil 12"/>
          <p:cNvCxnSpPr>
            <a:cxnSpLocks noChangeShapeType="1"/>
            <a:stCxn id="17" idx="3"/>
            <a:endCxn id="10" idx="1"/>
          </p:cNvCxnSpPr>
          <p:nvPr/>
        </p:nvCxnSpPr>
        <p:spPr bwMode="auto">
          <a:xfrm>
            <a:off x="6576585" y="3667856"/>
            <a:ext cx="44810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oval" w="lg" len="lg"/>
            <a:tailEnd type="oval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28" name="TekstSylinder 27"/>
          <p:cNvSpPr txBox="1"/>
          <p:nvPr/>
        </p:nvSpPr>
        <p:spPr>
          <a:xfrm>
            <a:off x="5680892" y="4855494"/>
            <a:ext cx="160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transfer format</a:t>
            </a:r>
            <a:endParaRPr lang="nb-NO" dirty="0"/>
          </a:p>
        </p:txBody>
      </p:sp>
      <p:cxnSp>
        <p:nvCxnSpPr>
          <p:cNvPr id="29" name="Rett linje 28"/>
          <p:cNvCxnSpPr>
            <a:stCxn id="10" idx="1"/>
            <a:endCxn id="28" idx="0"/>
          </p:cNvCxnSpPr>
          <p:nvPr/>
        </p:nvCxnSpPr>
        <p:spPr>
          <a:xfrm flipH="1">
            <a:off x="6485151" y="3667856"/>
            <a:ext cx="539537" cy="118763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2" name="Smilefjes 23551"/>
          <p:cNvSpPr/>
          <p:nvPr/>
        </p:nvSpPr>
        <p:spPr>
          <a:xfrm>
            <a:off x="1174055" y="1988840"/>
            <a:ext cx="576064" cy="576064"/>
          </a:xfrm>
          <a:prstGeom prst="smileyFac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3554" name="Rett pil 23553"/>
          <p:cNvCxnSpPr>
            <a:stCxn id="23552" idx="4"/>
            <a:endCxn id="7" idx="0"/>
          </p:cNvCxnSpPr>
          <p:nvPr/>
        </p:nvCxnSpPr>
        <p:spPr>
          <a:xfrm>
            <a:off x="1462087" y="2564904"/>
            <a:ext cx="1" cy="639402"/>
          </a:xfrm>
          <a:prstGeom prst="straightConnector1">
            <a:avLst/>
          </a:prstGeom>
          <a:ln w="127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16.11.2016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0290-C93E-0C48-A2D1-ECDAC43544CA}" type="slidenum">
              <a:rPr lang="nb-NO" smtClean="0"/>
              <a:pPr/>
              <a:t>14</a:t>
            </a:fld>
            <a:endParaRPr lang="nb-NO"/>
          </a:p>
        </p:txBody>
      </p:sp>
      <p:sp>
        <p:nvSpPr>
          <p:cNvPr id="18" name="TekstSylinder 17"/>
          <p:cNvSpPr txBox="1"/>
          <p:nvPr/>
        </p:nvSpPr>
        <p:spPr>
          <a:xfrm>
            <a:off x="1410440" y="4855494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API</a:t>
            </a:r>
            <a:endParaRPr lang="nb-NO" dirty="0"/>
          </a:p>
        </p:txBody>
      </p:sp>
      <p:cxnSp>
        <p:nvCxnSpPr>
          <p:cNvPr id="19" name="Rett linje 18"/>
          <p:cNvCxnSpPr>
            <a:stCxn id="17" idx="1"/>
            <a:endCxn id="18" idx="0"/>
          </p:cNvCxnSpPr>
          <p:nvPr/>
        </p:nvCxnSpPr>
        <p:spPr>
          <a:xfrm flipH="1">
            <a:off x="1657463" y="3667856"/>
            <a:ext cx="933337" cy="118763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Sylinder 23"/>
          <p:cNvSpPr txBox="1"/>
          <p:nvPr/>
        </p:nvSpPr>
        <p:spPr>
          <a:xfrm>
            <a:off x="2506927" y="2003035"/>
            <a:ext cx="2986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business system </a:t>
            </a:r>
            <a:r>
              <a:rPr lang="nb-NO" dirty="0" err="1" smtClean="0"/>
              <a:t>performing</a:t>
            </a:r>
            <a:r>
              <a:rPr lang="nb-NO" dirty="0"/>
              <a:t/>
            </a:r>
            <a:br>
              <a:rPr lang="nb-NO" dirty="0"/>
            </a:br>
            <a:r>
              <a:rPr lang="nb-NO" dirty="0" err="1" smtClean="0"/>
              <a:t>archive</a:t>
            </a:r>
            <a:r>
              <a:rPr lang="nb-NO" dirty="0" smtClean="0"/>
              <a:t> </a:t>
            </a:r>
            <a:r>
              <a:rPr lang="nb-NO" dirty="0" err="1" smtClean="0"/>
              <a:t>functions</a:t>
            </a:r>
            <a:r>
              <a:rPr lang="nb-NO" dirty="0" smtClean="0"/>
              <a:t> </a:t>
            </a:r>
            <a:r>
              <a:rPr lang="nb-NO" dirty="0" err="1" smtClean="0"/>
              <a:t>using</a:t>
            </a:r>
            <a:r>
              <a:rPr lang="nb-NO" dirty="0" smtClean="0"/>
              <a:t> an API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574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original </a:t>
            </a:r>
            <a:r>
              <a:rPr lang="nb-NO" dirty="0" err="1" smtClean="0"/>
              <a:t>needs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need for earlier validation of archival </a:t>
            </a:r>
            <a:r>
              <a:rPr lang="en-GB" dirty="0" smtClean="0"/>
              <a:t>material</a:t>
            </a:r>
          </a:p>
          <a:p>
            <a:pPr lvl="1"/>
            <a:r>
              <a:rPr lang="en-GB" dirty="0" smtClean="0"/>
              <a:t>worst case more than 20 years between records capture and validation in the archives</a:t>
            </a:r>
          </a:p>
          <a:p>
            <a:pPr lvl="1"/>
            <a:r>
              <a:rPr lang="en-GB" dirty="0"/>
              <a:t>n</a:t>
            </a:r>
            <a:r>
              <a:rPr lang="en-GB" dirty="0" smtClean="0"/>
              <a:t>ot possible to correct errors made decades ago</a:t>
            </a:r>
            <a:endParaRPr lang="en-GB" dirty="0"/>
          </a:p>
          <a:p>
            <a:r>
              <a:rPr lang="en-GB" dirty="0"/>
              <a:t>need for maintenance before transfer to </a:t>
            </a:r>
            <a:r>
              <a:rPr lang="en-GB" dirty="0" smtClean="0"/>
              <a:t>archives</a:t>
            </a:r>
          </a:p>
          <a:p>
            <a:pPr lvl="1"/>
            <a:r>
              <a:rPr lang="en-GB" dirty="0" smtClean="0"/>
              <a:t>computer file formats becoming obsolete before transfer to the archives</a:t>
            </a:r>
          </a:p>
          <a:p>
            <a:pPr lvl="1"/>
            <a:r>
              <a:rPr lang="en-GB" dirty="0" smtClean="0"/>
              <a:t>transfer formats change</a:t>
            </a:r>
            <a:endParaRPr lang="en-GB" dirty="0"/>
          </a:p>
          <a:p>
            <a:r>
              <a:rPr lang="en-GB" dirty="0" smtClean="0"/>
              <a:t>need for more cost effective transfers and validation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DLM Forum members meeting in Oslo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16.11.2016</a:t>
            </a:r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0290-C93E-0C48-A2D1-ECDAC43544CA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9966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o</a:t>
            </a:r>
            <a:r>
              <a:rPr lang="nb-NO" dirty="0" err="1" smtClean="0"/>
              <a:t>bstacle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archives creator must control and maintain the material as long as it is “in use”</a:t>
            </a:r>
          </a:p>
          <a:p>
            <a:pPr lvl="1"/>
            <a:r>
              <a:rPr lang="en-GB" dirty="0" smtClean="0"/>
              <a:t>this implies late transfer to the archives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DLM Forum members meeting in Oslo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16.11.2016</a:t>
            </a:r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0290-C93E-0C48-A2D1-ECDAC43544CA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821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s</a:t>
            </a:r>
            <a:r>
              <a:rPr lang="nb-NO" dirty="0" err="1" smtClean="0"/>
              <a:t>olutions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strict control of compliance to rules</a:t>
            </a:r>
          </a:p>
          <a:p>
            <a:pPr lvl="1"/>
            <a:r>
              <a:rPr lang="en-GB" dirty="0" smtClean="0"/>
              <a:t>ERMS´s have to be approved by the National Archives</a:t>
            </a:r>
          </a:p>
          <a:p>
            <a:r>
              <a:rPr lang="en-GB" dirty="0" smtClean="0"/>
              <a:t>early validation with immediate response</a:t>
            </a:r>
          </a:p>
          <a:p>
            <a:pPr lvl="1"/>
            <a:r>
              <a:rPr lang="en-GB" dirty="0" smtClean="0"/>
              <a:t>early transfer to archives</a:t>
            </a:r>
          </a:p>
          <a:p>
            <a:pPr lvl="1"/>
            <a:r>
              <a:rPr lang="en-GB" dirty="0" smtClean="0"/>
              <a:t>validation closer to capture by the archives creator</a:t>
            </a:r>
          </a:p>
          <a:p>
            <a:r>
              <a:rPr lang="en-GB" dirty="0" smtClean="0"/>
              <a:t>centralisation of</a:t>
            </a:r>
          </a:p>
          <a:p>
            <a:pPr lvl="1"/>
            <a:r>
              <a:rPr lang="en-GB" dirty="0" smtClean="0"/>
              <a:t>maintenance e.g. computer file format conversion</a:t>
            </a:r>
          </a:p>
          <a:p>
            <a:pPr lvl="1"/>
            <a:r>
              <a:rPr lang="en-GB" dirty="0" smtClean="0"/>
              <a:t>preparation for transfer to the archives</a:t>
            </a:r>
          </a:p>
          <a:p>
            <a:pPr lvl="1"/>
            <a:r>
              <a:rPr lang="en-GB" dirty="0" smtClean="0"/>
              <a:t>conversion to new transfer formats (metadata)</a:t>
            </a:r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DLM Forum members meeting in Oslo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16.11.2016</a:t>
            </a:r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0290-C93E-0C48-A2D1-ECDAC43544CA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8347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</a:t>
            </a:r>
            <a:r>
              <a:rPr lang="en-GB" dirty="0" smtClean="0"/>
              <a:t>ntermediate archive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early transfer to intermediate archive</a:t>
            </a:r>
          </a:p>
          <a:p>
            <a:r>
              <a:rPr lang="en-GB" dirty="0" smtClean="0"/>
              <a:t>validation closer to capture</a:t>
            </a:r>
          </a:p>
          <a:p>
            <a:r>
              <a:rPr lang="en-GB" dirty="0" smtClean="0"/>
              <a:t>tasks moved to intermediate archive</a:t>
            </a:r>
          </a:p>
          <a:p>
            <a:pPr lvl="1"/>
            <a:r>
              <a:rPr lang="en-GB" dirty="0" smtClean="0"/>
              <a:t>maintenance e.g</a:t>
            </a:r>
            <a:r>
              <a:rPr lang="en-GB" dirty="0"/>
              <a:t>. computer file format </a:t>
            </a:r>
            <a:r>
              <a:rPr lang="en-GB" dirty="0" smtClean="0"/>
              <a:t>conversion</a:t>
            </a:r>
          </a:p>
          <a:p>
            <a:pPr lvl="1"/>
            <a:r>
              <a:rPr lang="en-GB" dirty="0" smtClean="0"/>
              <a:t>preparation </a:t>
            </a:r>
            <a:r>
              <a:rPr lang="en-GB" dirty="0"/>
              <a:t>of transfers to the </a:t>
            </a:r>
            <a:r>
              <a:rPr lang="en-GB" dirty="0" smtClean="0"/>
              <a:t>archives</a:t>
            </a:r>
          </a:p>
          <a:p>
            <a:pPr lvl="1"/>
            <a:r>
              <a:rPr lang="en-GB" dirty="0" smtClean="0"/>
              <a:t>conversion of transfer formats</a:t>
            </a:r>
          </a:p>
          <a:p>
            <a:r>
              <a:rPr lang="en-GB" b="1" dirty="0"/>
              <a:t>f</a:t>
            </a:r>
            <a:r>
              <a:rPr lang="en-GB" b="1" dirty="0" smtClean="0"/>
              <a:t>lexibility</a:t>
            </a:r>
          </a:p>
          <a:p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DLM Forum members meeting in Oslo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16.11.2016</a:t>
            </a:r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0290-C93E-0C48-A2D1-ECDAC43544CA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9240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he Swedish model</a:t>
            </a:r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DLM Forum members meeting in Oslo</a:t>
            </a:r>
            <a:endParaRPr lang="nb-NO" dirty="0"/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5" t="40465" r="19412" b="39688"/>
          <a:stretch/>
        </p:blipFill>
        <p:spPr>
          <a:xfrm>
            <a:off x="285400" y="2998691"/>
            <a:ext cx="8459955" cy="1735376"/>
          </a:xfrm>
          <a:prstGeom prst="rect">
            <a:avLst/>
          </a:prstGeom>
        </p:spPr>
      </p:pic>
      <p:sp>
        <p:nvSpPr>
          <p:cNvPr id="12" name="TekstSylinder 11"/>
          <p:cNvSpPr txBox="1"/>
          <p:nvPr/>
        </p:nvSpPr>
        <p:spPr>
          <a:xfrm>
            <a:off x="2918949" y="4607289"/>
            <a:ext cx="1469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Common</a:t>
            </a:r>
            <a:br>
              <a:rPr lang="en-GB" dirty="0" smtClean="0"/>
            </a:br>
            <a:r>
              <a:rPr lang="en-GB" dirty="0" smtClean="0"/>
              <a:t>Specifications</a:t>
            </a:r>
            <a:endParaRPr lang="en-GB" dirty="0"/>
          </a:p>
        </p:txBody>
      </p:sp>
      <p:sp>
        <p:nvSpPr>
          <p:cNvPr id="30" name="TekstSylinder 29"/>
          <p:cNvSpPr txBox="1"/>
          <p:nvPr/>
        </p:nvSpPr>
        <p:spPr>
          <a:xfrm>
            <a:off x="1225728" y="2649974"/>
            <a:ext cx="1693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Business system</a:t>
            </a:r>
            <a:endParaRPr lang="en-GB" dirty="0"/>
          </a:p>
        </p:txBody>
      </p:sp>
      <p:sp>
        <p:nvSpPr>
          <p:cNvPr id="31" name="TekstSylinder 30"/>
          <p:cNvSpPr txBox="1"/>
          <p:nvPr/>
        </p:nvSpPr>
        <p:spPr>
          <a:xfrm>
            <a:off x="3704111" y="2649974"/>
            <a:ext cx="2135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Intermediate archive</a:t>
            </a:r>
            <a:endParaRPr lang="en-GB" dirty="0"/>
          </a:p>
        </p:txBody>
      </p:sp>
      <p:sp>
        <p:nvSpPr>
          <p:cNvPr id="32" name="TekstSylinder 31"/>
          <p:cNvSpPr txBox="1"/>
          <p:nvPr/>
        </p:nvSpPr>
        <p:spPr>
          <a:xfrm>
            <a:off x="6625243" y="2649974"/>
            <a:ext cx="1873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Long </a:t>
            </a:r>
            <a:r>
              <a:rPr lang="en-GB" smtClean="0"/>
              <a:t>term archive</a:t>
            </a:r>
            <a:endParaRPr lang="en-GB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16.11.2016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0290-C93E-0C48-A2D1-ECDAC43544CA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976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b</a:t>
            </a:r>
            <a:r>
              <a:rPr lang="en-GB" dirty="0" smtClean="0">
                <a:ea typeface="ＭＳ Ｐゴシック" pitchFamily="34" charset="-128"/>
              </a:rPr>
              <a:t>asic model</a:t>
            </a:r>
          </a:p>
        </p:txBody>
      </p:sp>
      <p:sp>
        <p:nvSpPr>
          <p:cNvPr id="23556" name="Plassholder for bunntekst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 smtClean="0">
                <a:latin typeface="Calibri" pitchFamily="34" charset="0"/>
              </a:rPr>
              <a:t>DLM Forum members meeting in Oslo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7" name="Rektangel 6"/>
          <p:cNvSpPr>
            <a:spLocks noChangeArrowheads="1"/>
          </p:cNvSpPr>
          <p:nvPr/>
        </p:nvSpPr>
        <p:spPr bwMode="auto">
          <a:xfrm>
            <a:off x="755650" y="3204306"/>
            <a:ext cx="1412875" cy="92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GB" dirty="0" smtClean="0"/>
              <a:t>business system</a:t>
            </a:r>
            <a:endParaRPr lang="en-GB" dirty="0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2845329" y="3204306"/>
            <a:ext cx="1412875" cy="92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GB" dirty="0" smtClean="0"/>
              <a:t>daily archive</a:t>
            </a:r>
            <a:endParaRPr lang="en-GB" dirty="0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auto">
          <a:xfrm>
            <a:off x="4935008" y="3204306"/>
            <a:ext cx="1412875" cy="92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GB" dirty="0" smtClean="0"/>
              <a:t>intermediate archive</a:t>
            </a:r>
            <a:endParaRPr lang="en-GB" dirty="0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7024688" y="3204306"/>
            <a:ext cx="1412875" cy="92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GB" dirty="0" smtClean="0"/>
              <a:t>long term repository</a:t>
            </a:r>
            <a:endParaRPr lang="en-GB" dirty="0"/>
          </a:p>
        </p:txBody>
      </p:sp>
      <p:cxnSp>
        <p:nvCxnSpPr>
          <p:cNvPr id="11" name="Rett pil 10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2168525" y="3667856"/>
            <a:ext cx="676804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oval" w="lg" len="lg"/>
            <a:tailEnd type="oval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cxnSp>
        <p:nvCxnSpPr>
          <p:cNvPr id="12" name="Rett pil 11"/>
          <p:cNvCxnSpPr>
            <a:cxnSpLocks noChangeShapeType="1"/>
            <a:stCxn id="8" idx="3"/>
            <a:endCxn id="9" idx="1"/>
          </p:cNvCxnSpPr>
          <p:nvPr/>
        </p:nvCxnSpPr>
        <p:spPr bwMode="auto">
          <a:xfrm>
            <a:off x="4258204" y="3667856"/>
            <a:ext cx="676804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oval" w="lg" len="lg"/>
            <a:tailEnd type="oval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cxnSp>
        <p:nvCxnSpPr>
          <p:cNvPr id="13" name="Rett pil 12"/>
          <p:cNvCxnSpPr>
            <a:cxnSpLocks noChangeShapeType="1"/>
            <a:stCxn id="9" idx="3"/>
            <a:endCxn id="10" idx="1"/>
          </p:cNvCxnSpPr>
          <p:nvPr/>
        </p:nvCxnSpPr>
        <p:spPr bwMode="auto">
          <a:xfrm>
            <a:off x="6347883" y="3667856"/>
            <a:ext cx="67680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oval" w="lg" len="lg"/>
            <a:tailEnd type="oval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2" name="TekstSylinder 1"/>
          <p:cNvSpPr txBox="1"/>
          <p:nvPr/>
        </p:nvSpPr>
        <p:spPr>
          <a:xfrm>
            <a:off x="2853713" y="1819995"/>
            <a:ext cx="2296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Interface, incl. formats</a:t>
            </a:r>
          </a:p>
          <a:p>
            <a:r>
              <a:rPr lang="en-GB" dirty="0" smtClean="0"/>
              <a:t>and protocols</a:t>
            </a:r>
            <a:endParaRPr lang="en-GB" dirty="0"/>
          </a:p>
        </p:txBody>
      </p:sp>
      <p:cxnSp>
        <p:nvCxnSpPr>
          <p:cNvPr id="4" name="Rett linje 3"/>
          <p:cNvCxnSpPr>
            <a:stCxn id="9" idx="1"/>
            <a:endCxn id="2" idx="2"/>
          </p:cNvCxnSpPr>
          <p:nvPr/>
        </p:nvCxnSpPr>
        <p:spPr>
          <a:xfrm flipH="1" flipV="1">
            <a:off x="4001945" y="2466326"/>
            <a:ext cx="933063" cy="120153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Sylinder 27"/>
          <p:cNvSpPr txBox="1"/>
          <p:nvPr/>
        </p:nvSpPr>
        <p:spPr>
          <a:xfrm>
            <a:off x="5269595" y="1819994"/>
            <a:ext cx="1625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Specification of</a:t>
            </a:r>
          </a:p>
          <a:p>
            <a:r>
              <a:rPr lang="en-GB" dirty="0" err="1" smtClean="0"/>
              <a:t>funcionality</a:t>
            </a:r>
            <a:endParaRPr lang="en-GB" dirty="0"/>
          </a:p>
        </p:txBody>
      </p:sp>
      <p:cxnSp>
        <p:nvCxnSpPr>
          <p:cNvPr id="29" name="Rett linje 28"/>
          <p:cNvCxnSpPr>
            <a:stCxn id="9" idx="0"/>
            <a:endCxn id="28" idx="2"/>
          </p:cNvCxnSpPr>
          <p:nvPr/>
        </p:nvCxnSpPr>
        <p:spPr>
          <a:xfrm flipV="1">
            <a:off x="5641446" y="2466325"/>
            <a:ext cx="440679" cy="73798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2" name="Smilefjes 23551"/>
          <p:cNvSpPr/>
          <p:nvPr/>
        </p:nvSpPr>
        <p:spPr>
          <a:xfrm>
            <a:off x="1174055" y="1988840"/>
            <a:ext cx="576064" cy="576064"/>
          </a:xfrm>
          <a:prstGeom prst="smileyFac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3554" name="Rett pil 23553"/>
          <p:cNvCxnSpPr>
            <a:stCxn id="23552" idx="4"/>
            <a:endCxn id="7" idx="0"/>
          </p:cNvCxnSpPr>
          <p:nvPr/>
        </p:nvCxnSpPr>
        <p:spPr>
          <a:xfrm>
            <a:off x="1462087" y="2564904"/>
            <a:ext cx="1" cy="639402"/>
          </a:xfrm>
          <a:prstGeom prst="straightConnector1">
            <a:avLst/>
          </a:prstGeom>
          <a:ln w="127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16.11.2016</a:t>
            </a:r>
            <a:endParaRPr lang="nb-NO"/>
          </a:p>
        </p:txBody>
      </p:sp>
      <p:sp>
        <p:nvSpPr>
          <p:cNvPr id="14" name="Plassholder for lysbilde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0290-C93E-0C48-A2D1-ECDAC43544CA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63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a</a:t>
            </a:r>
            <a:r>
              <a:rPr lang="nb-NO" dirty="0" err="1" smtClean="0"/>
              <a:t>nalysis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fixed architectural elements</a:t>
            </a:r>
          </a:p>
          <a:p>
            <a:pPr lvl="1"/>
            <a:r>
              <a:rPr lang="en-GB" dirty="0" smtClean="0"/>
              <a:t>transfer formats (FGS´s)</a:t>
            </a:r>
          </a:p>
          <a:p>
            <a:pPr lvl="1"/>
            <a:r>
              <a:rPr lang="en-GB" dirty="0" smtClean="0"/>
              <a:t>communication interfaces and protocols</a:t>
            </a:r>
          </a:p>
          <a:p>
            <a:pPr lvl="1"/>
            <a:r>
              <a:rPr lang="en-GB" dirty="0" smtClean="0"/>
              <a:t>functional requirements</a:t>
            </a:r>
          </a:p>
          <a:p>
            <a:pPr lvl="1"/>
            <a:r>
              <a:rPr lang="en-GB" dirty="0" smtClean="0"/>
              <a:t>stepwise validation</a:t>
            </a:r>
          </a:p>
          <a:p>
            <a:r>
              <a:rPr lang="en-GB" dirty="0" smtClean="0"/>
              <a:t>contingent architectural choices</a:t>
            </a:r>
          </a:p>
          <a:p>
            <a:pPr lvl="1"/>
            <a:r>
              <a:rPr lang="en-GB" dirty="0" smtClean="0"/>
              <a:t>centralization</a:t>
            </a:r>
          </a:p>
          <a:p>
            <a:pPr lvl="1"/>
            <a:r>
              <a:rPr lang="en-GB" dirty="0" smtClean="0"/>
              <a:t>common components</a:t>
            </a:r>
          </a:p>
          <a:p>
            <a:pPr lvl="1"/>
            <a:r>
              <a:rPr lang="en-GB" dirty="0" smtClean="0"/>
              <a:t>combinations</a:t>
            </a:r>
          </a:p>
          <a:p>
            <a:endParaRPr lang="en-GB" dirty="0" smtClean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DLM Forum members meeting in Oslo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16.11.2016</a:t>
            </a:r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0290-C93E-0C48-A2D1-ECDAC43544CA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26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</a:t>
            </a:r>
            <a:r>
              <a:rPr lang="en-GB" dirty="0" smtClean="0"/>
              <a:t>ecisions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f</a:t>
            </a:r>
            <a:r>
              <a:rPr lang="en-GB" dirty="0" smtClean="0"/>
              <a:t>ixed</a:t>
            </a:r>
          </a:p>
          <a:p>
            <a:pPr lvl="1"/>
            <a:r>
              <a:rPr lang="en-GB" dirty="0" smtClean="0"/>
              <a:t>Distribution of functionality</a:t>
            </a:r>
          </a:p>
          <a:p>
            <a:pPr lvl="1"/>
            <a:r>
              <a:rPr lang="en-GB" dirty="0" smtClean="0"/>
              <a:t>Interfaces, protocols and transfer formats</a:t>
            </a:r>
          </a:p>
          <a:p>
            <a:pPr lvl="1"/>
            <a:r>
              <a:rPr lang="en-GB" dirty="0" smtClean="0"/>
              <a:t>preservation formats</a:t>
            </a:r>
          </a:p>
          <a:p>
            <a:r>
              <a:rPr lang="en-GB" dirty="0"/>
              <a:t>c</a:t>
            </a:r>
            <a:r>
              <a:rPr lang="en-GB" dirty="0" smtClean="0"/>
              <a:t>ontingent</a:t>
            </a:r>
          </a:p>
          <a:p>
            <a:pPr lvl="1"/>
            <a:r>
              <a:rPr lang="en-GB" dirty="0" smtClean="0"/>
              <a:t>Distribution of responsibility</a:t>
            </a:r>
          </a:p>
          <a:p>
            <a:pPr lvl="1"/>
            <a:r>
              <a:rPr lang="en-GB" dirty="0" smtClean="0"/>
              <a:t>Time of transfers </a:t>
            </a:r>
            <a:r>
              <a:rPr lang="mr-IN" dirty="0" smtClean="0"/>
              <a:t>–</a:t>
            </a:r>
            <a:r>
              <a:rPr lang="en-GB" dirty="0" smtClean="0"/>
              <a:t> quality control</a:t>
            </a:r>
          </a:p>
          <a:p>
            <a:pPr lvl="1"/>
            <a:r>
              <a:rPr lang="en-GB" dirty="0" smtClean="0"/>
              <a:t>Granularity of transfers – archival periods</a:t>
            </a:r>
          </a:p>
          <a:p>
            <a:pPr lvl="1"/>
            <a:r>
              <a:rPr lang="en-GB" dirty="0" smtClean="0"/>
              <a:t>Disposition</a:t>
            </a:r>
          </a:p>
          <a:p>
            <a:pPr lvl="1"/>
            <a:r>
              <a:rPr lang="en-GB" dirty="0" smtClean="0"/>
              <a:t>etc.</a:t>
            </a:r>
          </a:p>
          <a:p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DLM Forum members meeting in Oslo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16.11.2016</a:t>
            </a:r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0290-C93E-0C48-A2D1-ECDAC43544CA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5689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</TotalTime>
  <Words>521</Words>
  <Application>Microsoft Macintosh PowerPoint</Application>
  <PresentationFormat>Skjermfremvisning (4:3)</PresentationFormat>
  <Paragraphs>178</Paragraphs>
  <Slides>14</Slides>
  <Notes>13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9" baseType="lpstr">
      <vt:lpstr>Mangal</vt:lpstr>
      <vt:lpstr>ＭＳ Ｐゴシック</vt:lpstr>
      <vt:lpstr>Arial</vt:lpstr>
      <vt:lpstr>Calibri</vt:lpstr>
      <vt:lpstr>Office-tema</vt:lpstr>
      <vt:lpstr>An analysis model for the RM and Archiving process</vt:lpstr>
      <vt:lpstr>original needs</vt:lpstr>
      <vt:lpstr>obstacle</vt:lpstr>
      <vt:lpstr>solutions</vt:lpstr>
      <vt:lpstr>intermediate archive</vt:lpstr>
      <vt:lpstr>the Swedish model</vt:lpstr>
      <vt:lpstr>basic model</vt:lpstr>
      <vt:lpstr>analysis model</vt:lpstr>
      <vt:lpstr>decisions</vt:lpstr>
      <vt:lpstr>time of transfer / granularity</vt:lpstr>
      <vt:lpstr>distribution of functionality</vt:lpstr>
      <vt:lpstr>sharing common components</vt:lpstr>
      <vt:lpstr>combinations</vt:lpstr>
      <vt:lpstr>Combinations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Arkivets rolle i e-forvaltningen</dc:title>
  <dc:creator>Hans Fredrik Berg</dc:creator>
  <cp:lastModifiedBy>Microsoft Office-bruker</cp:lastModifiedBy>
  <cp:revision>127</cp:revision>
  <dcterms:created xsi:type="dcterms:W3CDTF">2015-04-06T22:53:57Z</dcterms:created>
  <dcterms:modified xsi:type="dcterms:W3CDTF">2016-11-17T10:43:47Z</dcterms:modified>
</cp:coreProperties>
</file>