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920" r:id="rId2"/>
  </p:sldMasterIdLst>
  <p:notesMasterIdLst>
    <p:notesMasterId r:id="rId23"/>
  </p:notesMasterIdLst>
  <p:handoutMasterIdLst>
    <p:handoutMasterId r:id="rId24"/>
  </p:handoutMasterIdLst>
  <p:sldIdLst>
    <p:sldId id="369" r:id="rId3"/>
    <p:sldId id="540" r:id="rId4"/>
    <p:sldId id="542" r:id="rId5"/>
    <p:sldId id="504" r:id="rId6"/>
    <p:sldId id="550" r:id="rId7"/>
    <p:sldId id="569" r:id="rId8"/>
    <p:sldId id="558" r:id="rId9"/>
    <p:sldId id="571" r:id="rId10"/>
    <p:sldId id="561" r:id="rId11"/>
    <p:sldId id="523" r:id="rId12"/>
    <p:sldId id="521" r:id="rId13"/>
    <p:sldId id="564" r:id="rId14"/>
    <p:sldId id="515" r:id="rId15"/>
    <p:sldId id="512" r:id="rId16"/>
    <p:sldId id="495" r:id="rId17"/>
    <p:sldId id="570" r:id="rId18"/>
    <p:sldId id="525" r:id="rId19"/>
    <p:sldId id="559" r:id="rId20"/>
    <p:sldId id="572" r:id="rId21"/>
    <p:sldId id="529" r:id="rId22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D2DEE8"/>
    <a:srgbClr val="D0E3EA"/>
    <a:srgbClr val="008080"/>
    <a:srgbClr val="002673"/>
    <a:srgbClr val="003399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66426" autoAdjust="0"/>
  </p:normalViewPr>
  <p:slideViewPr>
    <p:cSldViewPr>
      <p:cViewPr>
        <p:scale>
          <a:sx n="63" d="100"/>
          <a:sy n="63" d="100"/>
        </p:scale>
        <p:origin x="-2222" y="-67"/>
      </p:cViewPr>
      <p:guideLst>
        <p:guide orient="horz" pos="832"/>
        <p:guide orient="horz" pos="436"/>
        <p:guide orient="horz" pos="3728"/>
        <p:guide orient="horz" pos="4110"/>
        <p:guide orient="horz" pos="897"/>
        <p:guide orient="horz" pos="1162"/>
        <p:guide orient="horz" pos="2362"/>
        <p:guide pos="5602"/>
        <p:guide pos="1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5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951C6-3290-462B-AFCF-120EFEE2F8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3519A8-BACE-427C-8682-3B2D8D91BEBE}">
      <dgm:prSet phldrT="[Text]" custT="1"/>
      <dgm:spPr>
        <a:solidFill>
          <a:srgbClr val="D0E3EA"/>
        </a:solidFill>
      </dgm:spPr>
      <dgm:t>
        <a:bodyPr/>
        <a:lstStyle/>
        <a:p>
          <a:r>
            <a:rPr lang="en-US" sz="24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All </a:t>
          </a:r>
          <a:r>
            <a:rPr lang="en-US" sz="2400" b="1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electronic ECB documents </a:t>
          </a:r>
          <a:r>
            <a:rPr lang="en-US" sz="24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must be stored in </a:t>
          </a:r>
          <a:r>
            <a:rPr lang="en-US" sz="2400" b="1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DARWIN</a:t>
          </a:r>
          <a:endParaRPr lang="en-GB" sz="2400" b="1" kern="1200" dirty="0">
            <a:solidFill>
              <a:srgbClr val="585858"/>
            </a:solidFill>
            <a:latin typeface="Calibri" panose="020F0502020204030204" pitchFamily="34" charset="0"/>
            <a:ea typeface="+mn-ea"/>
            <a:cs typeface="Arial" charset="0"/>
          </a:endParaRPr>
        </a:p>
      </dgm:t>
    </dgm:pt>
    <dgm:pt modelId="{79BC04A1-1D00-4A94-BE3B-79D208A6A3F0}" type="parTrans" cxnId="{CE9FD6BD-43FF-4061-A5D8-9A2EA9563236}">
      <dgm:prSet/>
      <dgm:spPr/>
      <dgm:t>
        <a:bodyPr/>
        <a:lstStyle/>
        <a:p>
          <a:endParaRPr lang="en-GB"/>
        </a:p>
      </dgm:t>
    </dgm:pt>
    <dgm:pt modelId="{6A02E070-77A4-4448-B59F-CE987A0E2E24}" type="sibTrans" cxnId="{CE9FD6BD-43FF-4061-A5D8-9A2EA9563236}">
      <dgm:prSet/>
      <dgm:spPr/>
      <dgm:t>
        <a:bodyPr/>
        <a:lstStyle/>
        <a:p>
          <a:endParaRPr lang="en-GB"/>
        </a:p>
      </dgm:t>
    </dgm:pt>
    <dgm:pt modelId="{B8BF8C13-4080-40E4-AEF1-8BAC8E495699}">
      <dgm:prSet phldrT="[Text]" custT="1"/>
      <dgm:spPr>
        <a:solidFill>
          <a:srgbClr val="D0E3EA"/>
        </a:solidFill>
      </dgm:spPr>
      <dgm:t>
        <a:bodyPr/>
        <a:lstStyle/>
        <a:p>
          <a:r>
            <a:rPr lang="en-US" sz="24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Original legally binding </a:t>
          </a:r>
          <a:r>
            <a:rPr lang="en-US" sz="2400" b="1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paper</a:t>
          </a:r>
          <a:r>
            <a:rPr lang="en-US" sz="24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 documents, once signed, must be sent to the </a:t>
          </a:r>
          <a:r>
            <a:rPr lang="en-US" sz="2400" b="1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Archives</a:t>
          </a:r>
          <a:endParaRPr lang="en-GB" sz="2400" b="1" kern="1200" dirty="0">
            <a:solidFill>
              <a:srgbClr val="585858"/>
            </a:solidFill>
            <a:latin typeface="Calibri" panose="020F0502020204030204" pitchFamily="34" charset="0"/>
            <a:ea typeface="+mn-ea"/>
            <a:cs typeface="Arial" charset="0"/>
          </a:endParaRPr>
        </a:p>
      </dgm:t>
    </dgm:pt>
    <dgm:pt modelId="{17754552-2A5B-40B3-A566-419BF71ECCC7}" type="parTrans" cxnId="{9ECB1C9A-E12D-4BCE-8A37-AB3264EA379F}">
      <dgm:prSet/>
      <dgm:spPr/>
      <dgm:t>
        <a:bodyPr/>
        <a:lstStyle/>
        <a:p>
          <a:endParaRPr lang="en-GB"/>
        </a:p>
      </dgm:t>
    </dgm:pt>
    <dgm:pt modelId="{7D8A4370-31DB-45CF-86F7-ED2358FA5928}" type="sibTrans" cxnId="{9ECB1C9A-E12D-4BCE-8A37-AB3264EA379F}">
      <dgm:prSet/>
      <dgm:spPr/>
      <dgm:t>
        <a:bodyPr/>
        <a:lstStyle/>
        <a:p>
          <a:endParaRPr lang="en-GB"/>
        </a:p>
      </dgm:t>
    </dgm:pt>
    <dgm:pt modelId="{68488570-5472-4612-B81E-AE0D3850C7F3}">
      <dgm:prSet phldrT="[Text]" custT="1"/>
      <dgm:spPr>
        <a:solidFill>
          <a:srgbClr val="D0E3EA"/>
        </a:solidFill>
      </dgm:spPr>
      <dgm:t>
        <a:bodyPr/>
        <a:lstStyle/>
        <a:p>
          <a:r>
            <a:rPr lang="en-GB" sz="2400" b="1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Other corporate information: </a:t>
          </a:r>
        </a:p>
        <a:p>
          <a:r>
            <a:rPr lang="en-GB" sz="18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Network drives, HR system, IMAS for supervisory processes, operational databases</a:t>
          </a:r>
          <a:endParaRPr lang="en-GB" sz="1800" kern="1200" dirty="0">
            <a:solidFill>
              <a:srgbClr val="585858"/>
            </a:solidFill>
            <a:latin typeface="Calibri" panose="020F0502020204030204" pitchFamily="34" charset="0"/>
            <a:ea typeface="+mn-ea"/>
            <a:cs typeface="Arial" charset="0"/>
          </a:endParaRPr>
        </a:p>
      </dgm:t>
    </dgm:pt>
    <dgm:pt modelId="{56A00062-446F-4916-86C5-D4A40C5808D7}" type="parTrans" cxnId="{BC462DA4-3967-4902-8D09-08B4C6E008FF}">
      <dgm:prSet/>
      <dgm:spPr/>
      <dgm:t>
        <a:bodyPr/>
        <a:lstStyle/>
        <a:p>
          <a:endParaRPr lang="en-GB"/>
        </a:p>
      </dgm:t>
    </dgm:pt>
    <dgm:pt modelId="{2C3FFBC4-20D9-4102-97A0-657B62FFD4AB}" type="sibTrans" cxnId="{BC462DA4-3967-4902-8D09-08B4C6E008FF}">
      <dgm:prSet/>
      <dgm:spPr/>
      <dgm:t>
        <a:bodyPr/>
        <a:lstStyle/>
        <a:p>
          <a:endParaRPr lang="en-GB"/>
        </a:p>
      </dgm:t>
    </dgm:pt>
    <dgm:pt modelId="{0BC61435-D99B-4716-B1CE-F908D3E017A0}">
      <dgm:prSet phldrT="[Text]" custT="1"/>
      <dgm:spPr>
        <a:solidFill>
          <a:srgbClr val="D0E3EA"/>
        </a:solidFill>
      </dgm:spPr>
      <dgm:t>
        <a:bodyPr/>
        <a:lstStyle/>
        <a:p>
          <a:r>
            <a:rPr lang="en-GB" sz="2400" b="1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Personal information:</a:t>
          </a:r>
        </a:p>
        <a:p>
          <a:r>
            <a:rPr lang="en-GB" sz="18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  <a:sym typeface="Wingdings" panose="05000000000000000000" pitchFamily="2" charset="2"/>
            </a:rPr>
            <a:t>Outlook for short-lived and personal e-mails</a:t>
          </a:r>
        </a:p>
        <a:p>
          <a:r>
            <a:rPr lang="en-GB" sz="18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Personal drive/workspace</a:t>
          </a:r>
          <a:endParaRPr lang="en-GB" sz="2400" b="1" kern="1200" dirty="0">
            <a:solidFill>
              <a:srgbClr val="585858"/>
            </a:solidFill>
            <a:latin typeface="Calibri" panose="020F0502020204030204" pitchFamily="34" charset="0"/>
            <a:ea typeface="+mn-ea"/>
            <a:cs typeface="Arial" charset="0"/>
          </a:endParaRPr>
        </a:p>
      </dgm:t>
    </dgm:pt>
    <dgm:pt modelId="{1A90B708-B295-481C-9DEE-D85E5AB7AB19}" type="parTrans" cxnId="{FB198175-765C-42B4-A641-78C7AF9FDB2D}">
      <dgm:prSet/>
      <dgm:spPr/>
      <dgm:t>
        <a:bodyPr/>
        <a:lstStyle/>
        <a:p>
          <a:endParaRPr lang="en-GB"/>
        </a:p>
      </dgm:t>
    </dgm:pt>
    <dgm:pt modelId="{85283959-5DF1-4E69-B8B2-2F30DB33322C}" type="sibTrans" cxnId="{FB198175-765C-42B4-A641-78C7AF9FDB2D}">
      <dgm:prSet/>
      <dgm:spPr/>
      <dgm:t>
        <a:bodyPr/>
        <a:lstStyle/>
        <a:p>
          <a:endParaRPr lang="en-GB"/>
        </a:p>
      </dgm:t>
    </dgm:pt>
    <dgm:pt modelId="{C7AB4D4D-B804-422E-B0D8-32DD0CD9D919}" type="pres">
      <dgm:prSet presAssocID="{CEF951C6-3290-462B-AFCF-120EFEE2F8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2C7188-A78F-4AF5-8FB9-DC97DF96C403}" type="pres">
      <dgm:prSet presAssocID="{3E3519A8-BACE-427C-8682-3B2D8D91BE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517D43-7AB9-441A-9FB4-F421EF217ADE}" type="pres">
      <dgm:prSet presAssocID="{6A02E070-77A4-4448-B59F-CE987A0E2E24}" presName="sibTrans" presStyleCnt="0"/>
      <dgm:spPr/>
    </dgm:pt>
    <dgm:pt modelId="{8D3E03EA-7633-4F38-9D16-803A81A182E6}" type="pres">
      <dgm:prSet presAssocID="{B8BF8C13-4080-40E4-AEF1-8BAC8E49569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C2C3F9-8E02-43A7-9542-822F845416DB}" type="pres">
      <dgm:prSet presAssocID="{7D8A4370-31DB-45CF-86F7-ED2358FA5928}" presName="sibTrans" presStyleCnt="0"/>
      <dgm:spPr/>
    </dgm:pt>
    <dgm:pt modelId="{B54AB1E1-FB2F-4479-9F0D-14950BB0D9F1}" type="pres">
      <dgm:prSet presAssocID="{68488570-5472-4612-B81E-AE0D3850C7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7BDA15-DC92-4DF8-A1CE-68908CC45D60}" type="pres">
      <dgm:prSet presAssocID="{2C3FFBC4-20D9-4102-97A0-657B62FFD4AB}" presName="sibTrans" presStyleCnt="0"/>
      <dgm:spPr/>
    </dgm:pt>
    <dgm:pt modelId="{63EA8CA3-4219-4CDA-8089-9C5DD892285F}" type="pres">
      <dgm:prSet presAssocID="{0BC61435-D99B-4716-B1CE-F908D3E017A0}" presName="node" presStyleLbl="node1" presStyleIdx="3" presStyleCnt="4" custLinFactNeighborX="-6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EA45AD-51E2-4542-A883-230D2E272484}" type="presOf" srcId="{0BC61435-D99B-4716-B1CE-F908D3E017A0}" destId="{63EA8CA3-4219-4CDA-8089-9C5DD892285F}" srcOrd="0" destOrd="0" presId="urn:microsoft.com/office/officeart/2005/8/layout/default"/>
    <dgm:cxn modelId="{BC462DA4-3967-4902-8D09-08B4C6E008FF}" srcId="{CEF951C6-3290-462B-AFCF-120EFEE2F88E}" destId="{68488570-5472-4612-B81E-AE0D3850C7F3}" srcOrd="2" destOrd="0" parTransId="{56A00062-446F-4916-86C5-D4A40C5808D7}" sibTransId="{2C3FFBC4-20D9-4102-97A0-657B62FFD4AB}"/>
    <dgm:cxn modelId="{FB198175-765C-42B4-A641-78C7AF9FDB2D}" srcId="{CEF951C6-3290-462B-AFCF-120EFEE2F88E}" destId="{0BC61435-D99B-4716-B1CE-F908D3E017A0}" srcOrd="3" destOrd="0" parTransId="{1A90B708-B295-481C-9DEE-D85E5AB7AB19}" sibTransId="{85283959-5DF1-4E69-B8B2-2F30DB33322C}"/>
    <dgm:cxn modelId="{5364F930-6384-4729-A560-2555948DDD99}" type="presOf" srcId="{3E3519A8-BACE-427C-8682-3B2D8D91BEBE}" destId="{672C7188-A78F-4AF5-8FB9-DC97DF96C403}" srcOrd="0" destOrd="0" presId="urn:microsoft.com/office/officeart/2005/8/layout/default"/>
    <dgm:cxn modelId="{41C86272-43FE-45D7-A391-38A7296B95D4}" type="presOf" srcId="{68488570-5472-4612-B81E-AE0D3850C7F3}" destId="{B54AB1E1-FB2F-4479-9F0D-14950BB0D9F1}" srcOrd="0" destOrd="0" presId="urn:microsoft.com/office/officeart/2005/8/layout/default"/>
    <dgm:cxn modelId="{9ECB1C9A-E12D-4BCE-8A37-AB3264EA379F}" srcId="{CEF951C6-3290-462B-AFCF-120EFEE2F88E}" destId="{B8BF8C13-4080-40E4-AEF1-8BAC8E495699}" srcOrd="1" destOrd="0" parTransId="{17754552-2A5B-40B3-A566-419BF71ECCC7}" sibTransId="{7D8A4370-31DB-45CF-86F7-ED2358FA5928}"/>
    <dgm:cxn modelId="{713F4C6E-54F6-418A-83AB-B7F90493D823}" type="presOf" srcId="{CEF951C6-3290-462B-AFCF-120EFEE2F88E}" destId="{C7AB4D4D-B804-422E-B0D8-32DD0CD9D919}" srcOrd="0" destOrd="0" presId="urn:microsoft.com/office/officeart/2005/8/layout/default"/>
    <dgm:cxn modelId="{CE9FD6BD-43FF-4061-A5D8-9A2EA9563236}" srcId="{CEF951C6-3290-462B-AFCF-120EFEE2F88E}" destId="{3E3519A8-BACE-427C-8682-3B2D8D91BEBE}" srcOrd="0" destOrd="0" parTransId="{79BC04A1-1D00-4A94-BE3B-79D208A6A3F0}" sibTransId="{6A02E070-77A4-4448-B59F-CE987A0E2E24}"/>
    <dgm:cxn modelId="{706613B5-91AB-4A2B-9713-01376F1EBFEE}" type="presOf" srcId="{B8BF8C13-4080-40E4-AEF1-8BAC8E495699}" destId="{8D3E03EA-7633-4F38-9D16-803A81A182E6}" srcOrd="0" destOrd="0" presId="urn:microsoft.com/office/officeart/2005/8/layout/default"/>
    <dgm:cxn modelId="{80F04B26-219D-47D6-9D65-DFC0899D8E38}" type="presParOf" srcId="{C7AB4D4D-B804-422E-B0D8-32DD0CD9D919}" destId="{672C7188-A78F-4AF5-8FB9-DC97DF96C403}" srcOrd="0" destOrd="0" presId="urn:microsoft.com/office/officeart/2005/8/layout/default"/>
    <dgm:cxn modelId="{68DC3DD2-E1F0-4144-853A-5095170A2C6F}" type="presParOf" srcId="{C7AB4D4D-B804-422E-B0D8-32DD0CD9D919}" destId="{53517D43-7AB9-441A-9FB4-F421EF217ADE}" srcOrd="1" destOrd="0" presId="urn:microsoft.com/office/officeart/2005/8/layout/default"/>
    <dgm:cxn modelId="{BEE2AAC4-2B5C-4557-B9B5-2FFD6F3F01FB}" type="presParOf" srcId="{C7AB4D4D-B804-422E-B0D8-32DD0CD9D919}" destId="{8D3E03EA-7633-4F38-9D16-803A81A182E6}" srcOrd="2" destOrd="0" presId="urn:microsoft.com/office/officeart/2005/8/layout/default"/>
    <dgm:cxn modelId="{C108944B-74B4-4170-8600-294C7C5F3714}" type="presParOf" srcId="{C7AB4D4D-B804-422E-B0D8-32DD0CD9D919}" destId="{B0C2C3F9-8E02-43A7-9542-822F845416DB}" srcOrd="3" destOrd="0" presId="urn:microsoft.com/office/officeart/2005/8/layout/default"/>
    <dgm:cxn modelId="{0A2980D9-167D-465A-805D-9874E2B08F44}" type="presParOf" srcId="{C7AB4D4D-B804-422E-B0D8-32DD0CD9D919}" destId="{B54AB1E1-FB2F-4479-9F0D-14950BB0D9F1}" srcOrd="4" destOrd="0" presId="urn:microsoft.com/office/officeart/2005/8/layout/default"/>
    <dgm:cxn modelId="{FE2860DE-D396-4B23-9EB3-9E787929DFBB}" type="presParOf" srcId="{C7AB4D4D-B804-422E-B0D8-32DD0CD9D919}" destId="{0B7BDA15-DC92-4DF8-A1CE-68908CC45D60}" srcOrd="5" destOrd="0" presId="urn:microsoft.com/office/officeart/2005/8/layout/default"/>
    <dgm:cxn modelId="{26C823C3-E52A-4C12-923E-C16885DB4C66}" type="presParOf" srcId="{C7AB4D4D-B804-422E-B0D8-32DD0CD9D919}" destId="{63EA8CA3-4219-4CDA-8089-9C5DD892285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00C00-C69E-417E-991B-CEBAC6BCED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7C71FF-A90C-4E02-83FA-ACDB23B99C2D}">
      <dgm:prSet/>
      <dgm:spPr>
        <a:solidFill>
          <a:srgbClr val="008080"/>
        </a:solidFill>
      </dgm:spPr>
      <dgm:t>
        <a:bodyPr/>
        <a:lstStyle/>
        <a:p>
          <a:pPr rtl="0"/>
          <a:r>
            <a:rPr lang="en-GB" b="1" dirty="0" smtClean="0"/>
            <a:t>DARWIN</a:t>
          </a:r>
          <a:endParaRPr lang="en-GB" b="1" dirty="0"/>
        </a:p>
      </dgm:t>
    </dgm:pt>
    <dgm:pt modelId="{DD609643-F083-4D8C-8302-B33D2263A13E}" type="parTrans" cxnId="{56C0A51F-5A9D-4211-B7B9-34DB3774621B}">
      <dgm:prSet/>
      <dgm:spPr/>
      <dgm:t>
        <a:bodyPr/>
        <a:lstStyle/>
        <a:p>
          <a:endParaRPr lang="en-GB"/>
        </a:p>
      </dgm:t>
    </dgm:pt>
    <dgm:pt modelId="{5AB01A3F-A7AF-482A-9B97-CE155B0F6D5F}" type="sibTrans" cxnId="{56C0A51F-5A9D-4211-B7B9-34DB3774621B}">
      <dgm:prSet/>
      <dgm:spPr/>
      <dgm:t>
        <a:bodyPr/>
        <a:lstStyle/>
        <a:p>
          <a:endParaRPr lang="en-GB"/>
        </a:p>
      </dgm:t>
    </dgm:pt>
    <dgm:pt modelId="{3C7E5A48-35E9-4C94-91A6-BC2C4A084E03}">
      <dgm:prSet custT="1"/>
      <dgm:spPr>
        <a:solidFill>
          <a:srgbClr val="D0E3EA">
            <a:alpha val="90000"/>
          </a:srgbClr>
        </a:solidFill>
      </dgm:spPr>
      <dgm:t>
        <a:bodyPr/>
        <a:lstStyle/>
        <a:p>
          <a:pPr rtl="0"/>
          <a:r>
            <a:rPr lang="en-GB" sz="2000" b="1" dirty="0" smtClean="0">
              <a:latin typeface="Calibri" panose="020F0502020204030204" pitchFamily="34" charset="0"/>
            </a:rPr>
            <a:t>1.8 million emails           (out of 12 million documents)</a:t>
          </a:r>
          <a:endParaRPr lang="en-GB" sz="2000" b="1" dirty="0">
            <a:latin typeface="Calibri" panose="020F0502020204030204" pitchFamily="34" charset="0"/>
          </a:endParaRPr>
        </a:p>
      </dgm:t>
    </dgm:pt>
    <dgm:pt modelId="{C7A49713-1778-4DBA-ABF8-2F6359643428}" type="parTrans" cxnId="{99501E04-95F4-4F5C-AF8B-A3668D4B1E4B}">
      <dgm:prSet/>
      <dgm:spPr/>
      <dgm:t>
        <a:bodyPr/>
        <a:lstStyle/>
        <a:p>
          <a:endParaRPr lang="en-GB"/>
        </a:p>
      </dgm:t>
    </dgm:pt>
    <dgm:pt modelId="{40EC3532-6D3F-45DF-83C4-DB53D62C7A7D}" type="sibTrans" cxnId="{99501E04-95F4-4F5C-AF8B-A3668D4B1E4B}">
      <dgm:prSet/>
      <dgm:spPr/>
      <dgm:t>
        <a:bodyPr/>
        <a:lstStyle/>
        <a:p>
          <a:endParaRPr lang="en-GB"/>
        </a:p>
      </dgm:t>
    </dgm:pt>
    <dgm:pt modelId="{16660EE3-DD6C-4485-BBB4-7B9D0F3F07AA}" type="pres">
      <dgm:prSet presAssocID="{10300C00-C69E-417E-991B-CEBAC6BCED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0C4CB28-5BCD-4A82-9474-6B3609DBA589}" type="pres">
      <dgm:prSet presAssocID="{357C71FF-A90C-4E02-83FA-ACDB23B99C2D}" presName="linNode" presStyleCnt="0"/>
      <dgm:spPr/>
    </dgm:pt>
    <dgm:pt modelId="{0032E888-D53A-4EE3-91F5-5E921EEF96A9}" type="pres">
      <dgm:prSet presAssocID="{357C71FF-A90C-4E02-83FA-ACDB23B99C2D}" presName="parentText" presStyleLbl="node1" presStyleIdx="0" presStyleCnt="1" custScaleX="156408" custScaleY="10009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2D4DDD-90FC-4339-981C-4026F798DE83}" type="pres">
      <dgm:prSet presAssocID="{357C71FF-A90C-4E02-83FA-ACDB23B99C2D}" presName="descendantText" presStyleLbl="alignAccFollowNode1" presStyleIdx="0" presStyleCnt="1" custScaleX="158093" custScaleY="120273" custLinFactNeighborX="14639" custLinFactNeighborY="5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F39E41-DCDC-4515-A5A7-DC553B3D2498}" type="presOf" srcId="{10300C00-C69E-417E-991B-CEBAC6BCEDE6}" destId="{16660EE3-DD6C-4485-BBB4-7B9D0F3F07AA}" srcOrd="0" destOrd="0" presId="urn:microsoft.com/office/officeart/2005/8/layout/vList5"/>
    <dgm:cxn modelId="{99501E04-95F4-4F5C-AF8B-A3668D4B1E4B}" srcId="{357C71FF-A90C-4E02-83FA-ACDB23B99C2D}" destId="{3C7E5A48-35E9-4C94-91A6-BC2C4A084E03}" srcOrd="0" destOrd="0" parTransId="{C7A49713-1778-4DBA-ABF8-2F6359643428}" sibTransId="{40EC3532-6D3F-45DF-83C4-DB53D62C7A7D}"/>
    <dgm:cxn modelId="{DD1AF18B-79FF-452B-9158-23A474BA3D17}" type="presOf" srcId="{3C7E5A48-35E9-4C94-91A6-BC2C4A084E03}" destId="{C02D4DDD-90FC-4339-981C-4026F798DE83}" srcOrd="0" destOrd="0" presId="urn:microsoft.com/office/officeart/2005/8/layout/vList5"/>
    <dgm:cxn modelId="{27F2A281-55B3-4729-8C12-BE06F5E9A888}" type="presOf" srcId="{357C71FF-A90C-4E02-83FA-ACDB23B99C2D}" destId="{0032E888-D53A-4EE3-91F5-5E921EEF96A9}" srcOrd="0" destOrd="0" presId="urn:microsoft.com/office/officeart/2005/8/layout/vList5"/>
    <dgm:cxn modelId="{56C0A51F-5A9D-4211-B7B9-34DB3774621B}" srcId="{10300C00-C69E-417E-991B-CEBAC6BCEDE6}" destId="{357C71FF-A90C-4E02-83FA-ACDB23B99C2D}" srcOrd="0" destOrd="0" parTransId="{DD609643-F083-4D8C-8302-B33D2263A13E}" sibTransId="{5AB01A3F-A7AF-482A-9B97-CE155B0F6D5F}"/>
    <dgm:cxn modelId="{1CB76BA1-AFEA-4553-9D3A-F1055C5F43BB}" type="presParOf" srcId="{16660EE3-DD6C-4485-BBB4-7B9D0F3F07AA}" destId="{40C4CB28-5BCD-4A82-9474-6B3609DBA589}" srcOrd="0" destOrd="0" presId="urn:microsoft.com/office/officeart/2005/8/layout/vList5"/>
    <dgm:cxn modelId="{0A7F72F5-1716-4235-93C3-CB26169DB175}" type="presParOf" srcId="{40C4CB28-5BCD-4A82-9474-6B3609DBA589}" destId="{0032E888-D53A-4EE3-91F5-5E921EEF96A9}" srcOrd="0" destOrd="0" presId="urn:microsoft.com/office/officeart/2005/8/layout/vList5"/>
    <dgm:cxn modelId="{6FC86BC1-A232-49A0-A5CF-FEF7C690C6EF}" type="presParOf" srcId="{40C4CB28-5BCD-4A82-9474-6B3609DBA589}" destId="{C02D4DDD-90FC-4339-981C-4026F798DE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44550-5114-4655-AB12-9F2861B797F9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C6DED262-24B8-4413-99E7-C3E509FC2A89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  <a:latin typeface="Calibri" panose="020F0502020204030204" pitchFamily="34" charset="0"/>
            </a:rPr>
            <a:t>Potentially eligible in Public Access requests</a:t>
          </a:r>
        </a:p>
      </dgm:t>
    </dgm:pt>
    <dgm:pt modelId="{5991A595-F2E7-4D45-A5B4-BD39A3565482}" type="parTrans" cxnId="{7A30EBC9-07B3-4269-977A-A6EE5D31DFE4}">
      <dgm:prSet/>
      <dgm:spPr/>
      <dgm:t>
        <a:bodyPr/>
        <a:lstStyle/>
        <a:p>
          <a:endParaRPr lang="en-GB"/>
        </a:p>
      </dgm:t>
    </dgm:pt>
    <dgm:pt modelId="{1EDFD335-7402-48C8-A7D7-ABA2E9FE971B}" type="sibTrans" cxnId="{7A30EBC9-07B3-4269-977A-A6EE5D31DFE4}">
      <dgm:prSet/>
      <dgm:spPr/>
      <dgm:t>
        <a:bodyPr/>
        <a:lstStyle/>
        <a:p>
          <a:endParaRPr lang="en-GB"/>
        </a:p>
      </dgm:t>
    </dgm:pt>
    <dgm:pt modelId="{23E5C028-4C84-489E-8B11-0FEA7253DB63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  <a:latin typeface="Calibri" panose="020F0502020204030204" pitchFamily="34" charset="0"/>
            </a:rPr>
            <a:t>Data Protection Issues</a:t>
          </a:r>
          <a:endParaRPr lang="en-GB" b="1" dirty="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0814EC74-477F-4C34-9EE4-BD2F9DB5FF46}" type="parTrans" cxnId="{31E0E765-1011-479C-BEBD-2AEC9026873E}">
      <dgm:prSet/>
      <dgm:spPr/>
      <dgm:t>
        <a:bodyPr/>
        <a:lstStyle/>
        <a:p>
          <a:endParaRPr lang="en-GB"/>
        </a:p>
      </dgm:t>
    </dgm:pt>
    <dgm:pt modelId="{5ECA6BD8-5A10-4483-AE90-920A672ACF05}" type="sibTrans" cxnId="{31E0E765-1011-479C-BEBD-2AEC9026873E}">
      <dgm:prSet/>
      <dgm:spPr/>
      <dgm:t>
        <a:bodyPr/>
        <a:lstStyle/>
        <a:p>
          <a:endParaRPr lang="en-GB"/>
        </a:p>
      </dgm:t>
    </dgm:pt>
    <dgm:pt modelId="{CCF6F16B-ABD8-448A-949A-FB75B1D50BFC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  <a:latin typeface="Calibri" panose="020F0502020204030204" pitchFamily="34" charset="0"/>
            </a:rPr>
            <a:t>Big storage costs</a:t>
          </a:r>
          <a:endParaRPr lang="en-GB" b="1" dirty="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46AE85E2-BBA2-4510-A457-C96E87C583C6}" type="sibTrans" cxnId="{34309158-16F3-497E-9E37-CDCC5566FC35}">
      <dgm:prSet/>
      <dgm:spPr/>
      <dgm:t>
        <a:bodyPr/>
        <a:lstStyle/>
        <a:p>
          <a:endParaRPr lang="en-GB"/>
        </a:p>
      </dgm:t>
    </dgm:pt>
    <dgm:pt modelId="{6F5C6CE8-0F66-4F5C-9C8E-2D08D3DE310A}" type="parTrans" cxnId="{34309158-16F3-497E-9E37-CDCC5566FC35}">
      <dgm:prSet/>
      <dgm:spPr/>
      <dgm:t>
        <a:bodyPr/>
        <a:lstStyle/>
        <a:p>
          <a:endParaRPr lang="en-GB"/>
        </a:p>
      </dgm:t>
    </dgm:pt>
    <dgm:pt modelId="{87CC42AA-E91F-4213-BD66-F758A8B5B710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  <a:latin typeface="Calibri" panose="020F0502020204030204" pitchFamily="34" charset="0"/>
            </a:rPr>
            <a:t>No retention</a:t>
          </a:r>
        </a:p>
      </dgm:t>
    </dgm:pt>
    <dgm:pt modelId="{BDA2357C-F98C-4A2B-9E0D-A480392B2D08}" type="parTrans" cxnId="{1DD512CB-2D27-4DF2-A846-96989B0369FC}">
      <dgm:prSet/>
      <dgm:spPr/>
      <dgm:t>
        <a:bodyPr/>
        <a:lstStyle/>
        <a:p>
          <a:endParaRPr lang="en-GB"/>
        </a:p>
      </dgm:t>
    </dgm:pt>
    <dgm:pt modelId="{13EE0E9D-443D-4957-A82E-DE3BDA2B1450}" type="sibTrans" cxnId="{1DD512CB-2D27-4DF2-A846-96989B0369FC}">
      <dgm:prSet/>
      <dgm:spPr/>
      <dgm:t>
        <a:bodyPr/>
        <a:lstStyle/>
        <a:p>
          <a:endParaRPr lang="en-GB"/>
        </a:p>
      </dgm:t>
    </dgm:pt>
    <dgm:pt modelId="{D2C279A6-F88F-4B9C-80AB-D04CBC94C56B}" type="pres">
      <dgm:prSet presAssocID="{34F44550-5114-4655-AB12-9F2861B797F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3432CE7-C9BB-4B19-9D09-A7E369F3CD9A}" type="pres">
      <dgm:prSet presAssocID="{C6DED262-24B8-4413-99E7-C3E509FC2A89}" presName="thickLine" presStyleLbl="alignNode1" presStyleIdx="0" presStyleCnt="4"/>
      <dgm:spPr/>
    </dgm:pt>
    <dgm:pt modelId="{C54C19C0-0A35-4645-B47A-991C5FBFD94C}" type="pres">
      <dgm:prSet presAssocID="{C6DED262-24B8-4413-99E7-C3E509FC2A89}" presName="horz1" presStyleCnt="0"/>
      <dgm:spPr/>
    </dgm:pt>
    <dgm:pt modelId="{E0B739C0-24D9-4FD6-8F98-E2912179AE43}" type="pres">
      <dgm:prSet presAssocID="{C6DED262-24B8-4413-99E7-C3E509FC2A89}" presName="tx1" presStyleLbl="revTx" presStyleIdx="0" presStyleCnt="4"/>
      <dgm:spPr/>
      <dgm:t>
        <a:bodyPr/>
        <a:lstStyle/>
        <a:p>
          <a:endParaRPr lang="en-GB"/>
        </a:p>
      </dgm:t>
    </dgm:pt>
    <dgm:pt modelId="{723506B1-CE43-4A82-8204-0B5D686C66E9}" type="pres">
      <dgm:prSet presAssocID="{C6DED262-24B8-4413-99E7-C3E509FC2A89}" presName="vert1" presStyleCnt="0"/>
      <dgm:spPr/>
    </dgm:pt>
    <dgm:pt modelId="{E127250E-4979-44B8-A413-F56DF0006F2B}" type="pres">
      <dgm:prSet presAssocID="{87CC42AA-E91F-4213-BD66-F758A8B5B710}" presName="thickLine" presStyleLbl="alignNode1" presStyleIdx="1" presStyleCnt="4"/>
      <dgm:spPr/>
    </dgm:pt>
    <dgm:pt modelId="{E792B194-74D4-4BDD-9CD5-73261FECB416}" type="pres">
      <dgm:prSet presAssocID="{87CC42AA-E91F-4213-BD66-F758A8B5B710}" presName="horz1" presStyleCnt="0"/>
      <dgm:spPr/>
    </dgm:pt>
    <dgm:pt modelId="{F36ABD46-D726-4B2C-9FA9-FD4B181A4FF0}" type="pres">
      <dgm:prSet presAssocID="{87CC42AA-E91F-4213-BD66-F758A8B5B710}" presName="tx1" presStyleLbl="revTx" presStyleIdx="1" presStyleCnt="4"/>
      <dgm:spPr/>
      <dgm:t>
        <a:bodyPr/>
        <a:lstStyle/>
        <a:p>
          <a:endParaRPr lang="en-GB"/>
        </a:p>
      </dgm:t>
    </dgm:pt>
    <dgm:pt modelId="{9F5EA399-4772-4588-ABE1-8C51E09272B3}" type="pres">
      <dgm:prSet presAssocID="{87CC42AA-E91F-4213-BD66-F758A8B5B710}" presName="vert1" presStyleCnt="0"/>
      <dgm:spPr/>
    </dgm:pt>
    <dgm:pt modelId="{4FE8F80E-25AE-4BC5-8623-C747C4433D99}" type="pres">
      <dgm:prSet presAssocID="{CCF6F16B-ABD8-448A-949A-FB75B1D50BFC}" presName="thickLine" presStyleLbl="alignNode1" presStyleIdx="2" presStyleCnt="4"/>
      <dgm:spPr/>
    </dgm:pt>
    <dgm:pt modelId="{23210DB8-8F8F-489A-919F-F7322D6A51AA}" type="pres">
      <dgm:prSet presAssocID="{CCF6F16B-ABD8-448A-949A-FB75B1D50BFC}" presName="horz1" presStyleCnt="0"/>
      <dgm:spPr/>
    </dgm:pt>
    <dgm:pt modelId="{5DE2703D-C162-4E26-930E-97A1019CF10C}" type="pres">
      <dgm:prSet presAssocID="{CCF6F16B-ABD8-448A-949A-FB75B1D50BFC}" presName="tx1" presStyleLbl="revTx" presStyleIdx="2" presStyleCnt="4"/>
      <dgm:spPr/>
      <dgm:t>
        <a:bodyPr/>
        <a:lstStyle/>
        <a:p>
          <a:endParaRPr lang="en-GB"/>
        </a:p>
      </dgm:t>
    </dgm:pt>
    <dgm:pt modelId="{6361F6D1-99E8-4110-8B9F-9D61888FBDDA}" type="pres">
      <dgm:prSet presAssocID="{CCF6F16B-ABD8-448A-949A-FB75B1D50BFC}" presName="vert1" presStyleCnt="0"/>
      <dgm:spPr/>
    </dgm:pt>
    <dgm:pt modelId="{9088B26B-67F6-4BD2-8792-5150A5AB2481}" type="pres">
      <dgm:prSet presAssocID="{23E5C028-4C84-489E-8B11-0FEA7253DB63}" presName="thickLine" presStyleLbl="alignNode1" presStyleIdx="3" presStyleCnt="4"/>
      <dgm:spPr/>
    </dgm:pt>
    <dgm:pt modelId="{806DDC19-2A8D-4B41-8715-9BBC39D8DF8A}" type="pres">
      <dgm:prSet presAssocID="{23E5C028-4C84-489E-8B11-0FEA7253DB63}" presName="horz1" presStyleCnt="0"/>
      <dgm:spPr/>
    </dgm:pt>
    <dgm:pt modelId="{BBFA13E7-E248-43B5-8E6F-C64CA6B88BA8}" type="pres">
      <dgm:prSet presAssocID="{23E5C028-4C84-489E-8B11-0FEA7253DB63}" presName="tx1" presStyleLbl="revTx" presStyleIdx="3" presStyleCnt="4"/>
      <dgm:spPr/>
      <dgm:t>
        <a:bodyPr/>
        <a:lstStyle/>
        <a:p>
          <a:endParaRPr lang="en-GB"/>
        </a:p>
      </dgm:t>
    </dgm:pt>
    <dgm:pt modelId="{50FF4FBE-1CED-4E1F-9F9B-2283CCBE7928}" type="pres">
      <dgm:prSet presAssocID="{23E5C028-4C84-489E-8B11-0FEA7253DB63}" presName="vert1" presStyleCnt="0"/>
      <dgm:spPr/>
    </dgm:pt>
  </dgm:ptLst>
  <dgm:cxnLst>
    <dgm:cxn modelId="{34309158-16F3-497E-9E37-CDCC5566FC35}" srcId="{34F44550-5114-4655-AB12-9F2861B797F9}" destId="{CCF6F16B-ABD8-448A-949A-FB75B1D50BFC}" srcOrd="2" destOrd="0" parTransId="{6F5C6CE8-0F66-4F5C-9C8E-2D08D3DE310A}" sibTransId="{46AE85E2-BBA2-4510-A457-C96E87C583C6}"/>
    <dgm:cxn modelId="{1DD512CB-2D27-4DF2-A846-96989B0369FC}" srcId="{34F44550-5114-4655-AB12-9F2861B797F9}" destId="{87CC42AA-E91F-4213-BD66-F758A8B5B710}" srcOrd="1" destOrd="0" parTransId="{BDA2357C-F98C-4A2B-9E0D-A480392B2D08}" sibTransId="{13EE0E9D-443D-4957-A82E-DE3BDA2B1450}"/>
    <dgm:cxn modelId="{31E0E765-1011-479C-BEBD-2AEC9026873E}" srcId="{34F44550-5114-4655-AB12-9F2861B797F9}" destId="{23E5C028-4C84-489E-8B11-0FEA7253DB63}" srcOrd="3" destOrd="0" parTransId="{0814EC74-477F-4C34-9EE4-BD2F9DB5FF46}" sibTransId="{5ECA6BD8-5A10-4483-AE90-920A672ACF05}"/>
    <dgm:cxn modelId="{2963768D-086B-479B-9753-E60812413C55}" type="presOf" srcId="{C6DED262-24B8-4413-99E7-C3E509FC2A89}" destId="{E0B739C0-24D9-4FD6-8F98-E2912179AE43}" srcOrd="0" destOrd="0" presId="urn:microsoft.com/office/officeart/2008/layout/LinedList"/>
    <dgm:cxn modelId="{3D579A4D-1B37-43FA-9197-8DB957E7E967}" type="presOf" srcId="{CCF6F16B-ABD8-448A-949A-FB75B1D50BFC}" destId="{5DE2703D-C162-4E26-930E-97A1019CF10C}" srcOrd="0" destOrd="0" presId="urn:microsoft.com/office/officeart/2008/layout/LinedList"/>
    <dgm:cxn modelId="{7A30EBC9-07B3-4269-977A-A6EE5D31DFE4}" srcId="{34F44550-5114-4655-AB12-9F2861B797F9}" destId="{C6DED262-24B8-4413-99E7-C3E509FC2A89}" srcOrd="0" destOrd="0" parTransId="{5991A595-F2E7-4D45-A5B4-BD39A3565482}" sibTransId="{1EDFD335-7402-48C8-A7D7-ABA2E9FE971B}"/>
    <dgm:cxn modelId="{CD29DC90-D772-41F7-8322-A48FEECEBB24}" type="presOf" srcId="{87CC42AA-E91F-4213-BD66-F758A8B5B710}" destId="{F36ABD46-D726-4B2C-9FA9-FD4B181A4FF0}" srcOrd="0" destOrd="0" presId="urn:microsoft.com/office/officeart/2008/layout/LinedList"/>
    <dgm:cxn modelId="{27B7F66E-7153-4821-BF42-77C70AC9EF50}" type="presOf" srcId="{23E5C028-4C84-489E-8B11-0FEA7253DB63}" destId="{BBFA13E7-E248-43B5-8E6F-C64CA6B88BA8}" srcOrd="0" destOrd="0" presId="urn:microsoft.com/office/officeart/2008/layout/LinedList"/>
    <dgm:cxn modelId="{E17358B4-80AB-413C-822C-EAD2B951AFC0}" type="presOf" srcId="{34F44550-5114-4655-AB12-9F2861B797F9}" destId="{D2C279A6-F88F-4B9C-80AB-D04CBC94C56B}" srcOrd="0" destOrd="0" presId="urn:microsoft.com/office/officeart/2008/layout/LinedList"/>
    <dgm:cxn modelId="{2E2022A9-F28D-44E8-AFCA-646C44E8B78E}" type="presParOf" srcId="{D2C279A6-F88F-4B9C-80AB-D04CBC94C56B}" destId="{23432CE7-C9BB-4B19-9D09-A7E369F3CD9A}" srcOrd="0" destOrd="0" presId="urn:microsoft.com/office/officeart/2008/layout/LinedList"/>
    <dgm:cxn modelId="{F9EE6498-AE43-4D4E-8ECE-B321B6F485E3}" type="presParOf" srcId="{D2C279A6-F88F-4B9C-80AB-D04CBC94C56B}" destId="{C54C19C0-0A35-4645-B47A-991C5FBFD94C}" srcOrd="1" destOrd="0" presId="urn:microsoft.com/office/officeart/2008/layout/LinedList"/>
    <dgm:cxn modelId="{73E6DD15-1B23-45FC-A0D9-5A7F7AD11B82}" type="presParOf" srcId="{C54C19C0-0A35-4645-B47A-991C5FBFD94C}" destId="{E0B739C0-24D9-4FD6-8F98-E2912179AE43}" srcOrd="0" destOrd="0" presId="urn:microsoft.com/office/officeart/2008/layout/LinedList"/>
    <dgm:cxn modelId="{36D0D293-3C60-4238-80D5-5383298C04DD}" type="presParOf" srcId="{C54C19C0-0A35-4645-B47A-991C5FBFD94C}" destId="{723506B1-CE43-4A82-8204-0B5D686C66E9}" srcOrd="1" destOrd="0" presId="urn:microsoft.com/office/officeart/2008/layout/LinedList"/>
    <dgm:cxn modelId="{A2540D47-3AB6-450A-A548-BCAB4369D6E1}" type="presParOf" srcId="{D2C279A6-F88F-4B9C-80AB-D04CBC94C56B}" destId="{E127250E-4979-44B8-A413-F56DF0006F2B}" srcOrd="2" destOrd="0" presId="urn:microsoft.com/office/officeart/2008/layout/LinedList"/>
    <dgm:cxn modelId="{DF3DBC1F-92F7-4EF0-9EA3-FA15829F5075}" type="presParOf" srcId="{D2C279A6-F88F-4B9C-80AB-D04CBC94C56B}" destId="{E792B194-74D4-4BDD-9CD5-73261FECB416}" srcOrd="3" destOrd="0" presId="urn:microsoft.com/office/officeart/2008/layout/LinedList"/>
    <dgm:cxn modelId="{A0A0C54A-5A43-49F7-8EF7-D7DF516447D5}" type="presParOf" srcId="{E792B194-74D4-4BDD-9CD5-73261FECB416}" destId="{F36ABD46-D726-4B2C-9FA9-FD4B181A4FF0}" srcOrd="0" destOrd="0" presId="urn:microsoft.com/office/officeart/2008/layout/LinedList"/>
    <dgm:cxn modelId="{F881FE49-D85B-4A81-8742-2BB72B84019C}" type="presParOf" srcId="{E792B194-74D4-4BDD-9CD5-73261FECB416}" destId="{9F5EA399-4772-4588-ABE1-8C51E09272B3}" srcOrd="1" destOrd="0" presId="urn:microsoft.com/office/officeart/2008/layout/LinedList"/>
    <dgm:cxn modelId="{5FF3AA6F-7C7A-440B-9956-C4145EEB0792}" type="presParOf" srcId="{D2C279A6-F88F-4B9C-80AB-D04CBC94C56B}" destId="{4FE8F80E-25AE-4BC5-8623-C747C4433D99}" srcOrd="4" destOrd="0" presId="urn:microsoft.com/office/officeart/2008/layout/LinedList"/>
    <dgm:cxn modelId="{EF39E8ED-43F0-4715-88AB-A23B5FEFF240}" type="presParOf" srcId="{D2C279A6-F88F-4B9C-80AB-D04CBC94C56B}" destId="{23210DB8-8F8F-489A-919F-F7322D6A51AA}" srcOrd="5" destOrd="0" presId="urn:microsoft.com/office/officeart/2008/layout/LinedList"/>
    <dgm:cxn modelId="{7AF01F51-BBA8-48D8-BD9C-BE2DE902D993}" type="presParOf" srcId="{23210DB8-8F8F-489A-919F-F7322D6A51AA}" destId="{5DE2703D-C162-4E26-930E-97A1019CF10C}" srcOrd="0" destOrd="0" presId="urn:microsoft.com/office/officeart/2008/layout/LinedList"/>
    <dgm:cxn modelId="{B5D01F80-70EB-4DE9-AA88-983C3785FF42}" type="presParOf" srcId="{23210DB8-8F8F-489A-919F-F7322D6A51AA}" destId="{6361F6D1-99E8-4110-8B9F-9D61888FBDDA}" srcOrd="1" destOrd="0" presId="urn:microsoft.com/office/officeart/2008/layout/LinedList"/>
    <dgm:cxn modelId="{08809CEC-8419-4854-A546-723203EB4B8A}" type="presParOf" srcId="{D2C279A6-F88F-4B9C-80AB-D04CBC94C56B}" destId="{9088B26B-67F6-4BD2-8792-5150A5AB2481}" srcOrd="6" destOrd="0" presId="urn:microsoft.com/office/officeart/2008/layout/LinedList"/>
    <dgm:cxn modelId="{91C4D692-8463-458E-A2D9-399F5034783B}" type="presParOf" srcId="{D2C279A6-F88F-4B9C-80AB-D04CBC94C56B}" destId="{806DDC19-2A8D-4B41-8715-9BBC39D8DF8A}" srcOrd="7" destOrd="0" presId="urn:microsoft.com/office/officeart/2008/layout/LinedList"/>
    <dgm:cxn modelId="{F4BA95C3-C83C-462A-AE2F-E385F4B7100F}" type="presParOf" srcId="{806DDC19-2A8D-4B41-8715-9BBC39D8DF8A}" destId="{BBFA13E7-E248-43B5-8E6F-C64CA6B88BA8}" srcOrd="0" destOrd="0" presId="urn:microsoft.com/office/officeart/2008/layout/LinedList"/>
    <dgm:cxn modelId="{6FC9FA57-AD8C-4ED0-92D6-02B386E01107}" type="presParOf" srcId="{806DDC19-2A8D-4B41-8715-9BBC39D8DF8A}" destId="{50FF4FBE-1CED-4E1F-9F9B-2283CCBE79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300C00-C69E-417E-991B-CEBAC6BCED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7C71FF-A90C-4E02-83FA-ACDB23B99C2D}">
      <dgm:prSet/>
      <dgm:spPr>
        <a:solidFill>
          <a:srgbClr val="008080"/>
        </a:solidFill>
      </dgm:spPr>
      <dgm:t>
        <a:bodyPr/>
        <a:lstStyle/>
        <a:p>
          <a:pPr rtl="0"/>
          <a:r>
            <a:rPr lang="en-GB" b="1" dirty="0" smtClean="0"/>
            <a:t>Outlook</a:t>
          </a:r>
          <a:endParaRPr lang="en-GB" b="1" dirty="0"/>
        </a:p>
      </dgm:t>
    </dgm:pt>
    <dgm:pt modelId="{DD609643-F083-4D8C-8302-B33D2263A13E}" type="parTrans" cxnId="{56C0A51F-5A9D-4211-B7B9-34DB3774621B}">
      <dgm:prSet/>
      <dgm:spPr/>
      <dgm:t>
        <a:bodyPr/>
        <a:lstStyle/>
        <a:p>
          <a:endParaRPr lang="en-GB"/>
        </a:p>
      </dgm:t>
    </dgm:pt>
    <dgm:pt modelId="{5AB01A3F-A7AF-482A-9B97-CE155B0F6D5F}" type="sibTrans" cxnId="{56C0A51F-5A9D-4211-B7B9-34DB3774621B}">
      <dgm:prSet/>
      <dgm:spPr/>
      <dgm:t>
        <a:bodyPr/>
        <a:lstStyle/>
        <a:p>
          <a:endParaRPr lang="en-GB"/>
        </a:p>
      </dgm:t>
    </dgm:pt>
    <dgm:pt modelId="{DAC6427E-E7D4-4189-A0E6-4A3146AAD6D4}">
      <dgm:prSet custT="1"/>
      <dgm:spPr>
        <a:solidFill>
          <a:srgbClr val="D0E3EA">
            <a:alpha val="90000"/>
          </a:srgbClr>
        </a:solidFill>
      </dgm:spPr>
      <dgm:t>
        <a:bodyPr/>
        <a:lstStyle/>
        <a:p>
          <a:pPr rtl="0"/>
          <a:r>
            <a:rPr lang="en-GB" sz="2000" b="1" dirty="0" smtClean="0">
              <a:latin typeface="Calibri" panose="020F0502020204030204" pitchFamily="34" charset="0"/>
            </a:rPr>
            <a:t>200 million emails stored in Exchange mailboxes</a:t>
          </a:r>
          <a:endParaRPr lang="en-GB" sz="2000" b="1" dirty="0">
            <a:latin typeface="Calibri" panose="020F0502020204030204" pitchFamily="34" charset="0"/>
          </a:endParaRPr>
        </a:p>
      </dgm:t>
    </dgm:pt>
    <dgm:pt modelId="{83A4E4AA-B8E0-4A09-AA09-23FC76CB5F45}" type="parTrans" cxnId="{1BF081F7-85FD-4288-86E6-27E7379A3A23}">
      <dgm:prSet/>
      <dgm:spPr/>
      <dgm:t>
        <a:bodyPr/>
        <a:lstStyle/>
        <a:p>
          <a:endParaRPr lang="en-GB"/>
        </a:p>
      </dgm:t>
    </dgm:pt>
    <dgm:pt modelId="{C5AEB96B-0679-435B-85C0-5EF3FC3F9582}" type="sibTrans" cxnId="{1BF081F7-85FD-4288-86E6-27E7379A3A23}">
      <dgm:prSet/>
      <dgm:spPr/>
      <dgm:t>
        <a:bodyPr/>
        <a:lstStyle/>
        <a:p>
          <a:endParaRPr lang="en-GB"/>
        </a:p>
      </dgm:t>
    </dgm:pt>
    <dgm:pt modelId="{C48BBE73-7AFF-49B9-88E3-6D8882F72559}">
      <dgm:prSet custT="1"/>
      <dgm:spPr>
        <a:solidFill>
          <a:srgbClr val="D0E3EA">
            <a:alpha val="90000"/>
          </a:srgbClr>
        </a:solidFill>
      </dgm:spPr>
      <dgm:t>
        <a:bodyPr/>
        <a:lstStyle/>
        <a:p>
          <a:pPr rtl="0"/>
          <a:r>
            <a:rPr lang="en-GB" sz="2000" b="1" dirty="0" smtClean="0">
              <a:latin typeface="Calibri" panose="020F0502020204030204" pitchFamily="34" charset="0"/>
            </a:rPr>
            <a:t>263 million emails archived in EAS</a:t>
          </a:r>
          <a:endParaRPr lang="en-GB" sz="2000" b="1" dirty="0">
            <a:latin typeface="Calibri" panose="020F0502020204030204" pitchFamily="34" charset="0"/>
          </a:endParaRPr>
        </a:p>
      </dgm:t>
    </dgm:pt>
    <dgm:pt modelId="{EDC4C349-3FE0-43C3-8434-6750A41E993B}" type="parTrans" cxnId="{C82A6883-69AB-4F8A-B95B-75F05041AE19}">
      <dgm:prSet/>
      <dgm:spPr/>
      <dgm:t>
        <a:bodyPr/>
        <a:lstStyle/>
        <a:p>
          <a:endParaRPr lang="en-GB"/>
        </a:p>
      </dgm:t>
    </dgm:pt>
    <dgm:pt modelId="{7E86414B-3250-4F36-ABD8-1C669E589E44}" type="sibTrans" cxnId="{C82A6883-69AB-4F8A-B95B-75F05041AE19}">
      <dgm:prSet/>
      <dgm:spPr/>
      <dgm:t>
        <a:bodyPr/>
        <a:lstStyle/>
        <a:p>
          <a:endParaRPr lang="en-GB"/>
        </a:p>
      </dgm:t>
    </dgm:pt>
    <dgm:pt modelId="{EE72C5EA-EA35-4E87-AAEE-4021F8B7B8DE}">
      <dgm:prSet custT="1"/>
      <dgm:spPr>
        <a:solidFill>
          <a:srgbClr val="D0E3EA">
            <a:alpha val="90000"/>
          </a:srgbClr>
        </a:solidFill>
      </dgm:spPr>
      <dgm:t>
        <a:bodyPr/>
        <a:lstStyle/>
        <a:p>
          <a:endParaRPr lang="en-GB" sz="2000" dirty="0"/>
        </a:p>
      </dgm:t>
    </dgm:pt>
    <dgm:pt modelId="{7A3F9D82-EAD7-4017-A0FA-BCE27C0309E2}" type="parTrans" cxnId="{6B292927-0BE3-4187-9E90-3FDE96707ACD}">
      <dgm:prSet/>
      <dgm:spPr/>
      <dgm:t>
        <a:bodyPr/>
        <a:lstStyle/>
        <a:p>
          <a:endParaRPr lang="en-GB"/>
        </a:p>
      </dgm:t>
    </dgm:pt>
    <dgm:pt modelId="{C01E7867-CFFE-4FCA-92F9-7191293CC607}" type="sibTrans" cxnId="{6B292927-0BE3-4187-9E90-3FDE96707ACD}">
      <dgm:prSet/>
      <dgm:spPr/>
      <dgm:t>
        <a:bodyPr/>
        <a:lstStyle/>
        <a:p>
          <a:endParaRPr lang="en-GB"/>
        </a:p>
      </dgm:t>
    </dgm:pt>
    <dgm:pt modelId="{16660EE3-DD6C-4485-BBB4-7B9D0F3F07AA}" type="pres">
      <dgm:prSet presAssocID="{10300C00-C69E-417E-991B-CEBAC6BCED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0C4CB28-5BCD-4A82-9474-6B3609DBA589}" type="pres">
      <dgm:prSet presAssocID="{357C71FF-A90C-4E02-83FA-ACDB23B99C2D}" presName="linNode" presStyleCnt="0"/>
      <dgm:spPr/>
    </dgm:pt>
    <dgm:pt modelId="{0032E888-D53A-4EE3-91F5-5E921EEF96A9}" type="pres">
      <dgm:prSet presAssocID="{357C71FF-A90C-4E02-83FA-ACDB23B99C2D}" presName="parentText" presStyleLbl="node1" presStyleIdx="0" presStyleCnt="1" custScaleX="156408" custScaleY="10009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2D4DDD-90FC-4339-981C-4026F798DE83}" type="pres">
      <dgm:prSet presAssocID="{357C71FF-A90C-4E02-83FA-ACDB23B99C2D}" presName="descendantText" presStyleLbl="alignAccFollowNode1" presStyleIdx="0" presStyleCnt="1" custScaleX="158093" custScaleY="120273" custLinFactNeighborX="14639" custLinFactNeighborY="5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B5B727-C00F-4D1A-943D-997A7FDB93C2}" type="presOf" srcId="{DAC6427E-E7D4-4189-A0E6-4A3146AAD6D4}" destId="{C02D4DDD-90FC-4339-981C-4026F798DE83}" srcOrd="0" destOrd="0" presId="urn:microsoft.com/office/officeart/2005/8/layout/vList5"/>
    <dgm:cxn modelId="{6B292927-0BE3-4187-9E90-3FDE96707ACD}" srcId="{357C71FF-A90C-4E02-83FA-ACDB23B99C2D}" destId="{EE72C5EA-EA35-4E87-AAEE-4021F8B7B8DE}" srcOrd="1" destOrd="0" parTransId="{7A3F9D82-EAD7-4017-A0FA-BCE27C0309E2}" sibTransId="{C01E7867-CFFE-4FCA-92F9-7191293CC607}"/>
    <dgm:cxn modelId="{746874C4-D6BF-40F8-AEAE-102A54BA1DB7}" type="presOf" srcId="{EE72C5EA-EA35-4E87-AAEE-4021F8B7B8DE}" destId="{C02D4DDD-90FC-4339-981C-4026F798DE83}" srcOrd="0" destOrd="1" presId="urn:microsoft.com/office/officeart/2005/8/layout/vList5"/>
    <dgm:cxn modelId="{A556675E-FA59-48B8-9C54-47405204C6F9}" type="presOf" srcId="{C48BBE73-7AFF-49B9-88E3-6D8882F72559}" destId="{C02D4DDD-90FC-4339-981C-4026F798DE83}" srcOrd="0" destOrd="2" presId="urn:microsoft.com/office/officeart/2005/8/layout/vList5"/>
    <dgm:cxn modelId="{56C0A51F-5A9D-4211-B7B9-34DB3774621B}" srcId="{10300C00-C69E-417E-991B-CEBAC6BCEDE6}" destId="{357C71FF-A90C-4E02-83FA-ACDB23B99C2D}" srcOrd="0" destOrd="0" parTransId="{DD609643-F083-4D8C-8302-B33D2263A13E}" sibTransId="{5AB01A3F-A7AF-482A-9B97-CE155B0F6D5F}"/>
    <dgm:cxn modelId="{266A844D-7C0F-4E89-92DE-0619CBA238C9}" type="presOf" srcId="{10300C00-C69E-417E-991B-CEBAC6BCEDE6}" destId="{16660EE3-DD6C-4485-BBB4-7B9D0F3F07AA}" srcOrd="0" destOrd="0" presId="urn:microsoft.com/office/officeart/2005/8/layout/vList5"/>
    <dgm:cxn modelId="{C82A6883-69AB-4F8A-B95B-75F05041AE19}" srcId="{357C71FF-A90C-4E02-83FA-ACDB23B99C2D}" destId="{C48BBE73-7AFF-49B9-88E3-6D8882F72559}" srcOrd="2" destOrd="0" parTransId="{EDC4C349-3FE0-43C3-8434-6750A41E993B}" sibTransId="{7E86414B-3250-4F36-ABD8-1C669E589E44}"/>
    <dgm:cxn modelId="{1BF081F7-85FD-4288-86E6-27E7379A3A23}" srcId="{357C71FF-A90C-4E02-83FA-ACDB23B99C2D}" destId="{DAC6427E-E7D4-4189-A0E6-4A3146AAD6D4}" srcOrd="0" destOrd="0" parTransId="{83A4E4AA-B8E0-4A09-AA09-23FC76CB5F45}" sibTransId="{C5AEB96B-0679-435B-85C0-5EF3FC3F9582}"/>
    <dgm:cxn modelId="{C4463B2C-ED7D-4F21-AADC-23D8E1D28F56}" type="presOf" srcId="{357C71FF-A90C-4E02-83FA-ACDB23B99C2D}" destId="{0032E888-D53A-4EE3-91F5-5E921EEF96A9}" srcOrd="0" destOrd="0" presId="urn:microsoft.com/office/officeart/2005/8/layout/vList5"/>
    <dgm:cxn modelId="{15E5DB72-1B4F-4122-BE58-0559D9574A75}" type="presParOf" srcId="{16660EE3-DD6C-4485-BBB4-7B9D0F3F07AA}" destId="{40C4CB28-5BCD-4A82-9474-6B3609DBA589}" srcOrd="0" destOrd="0" presId="urn:microsoft.com/office/officeart/2005/8/layout/vList5"/>
    <dgm:cxn modelId="{EF986545-BF89-4421-BA51-E0C4E959095B}" type="presParOf" srcId="{40C4CB28-5BCD-4A82-9474-6B3609DBA589}" destId="{0032E888-D53A-4EE3-91F5-5E921EEF96A9}" srcOrd="0" destOrd="0" presId="urn:microsoft.com/office/officeart/2005/8/layout/vList5"/>
    <dgm:cxn modelId="{3225457D-4D01-4D16-89E0-E033AE117A32}" type="presParOf" srcId="{40C4CB28-5BCD-4A82-9474-6B3609DBA589}" destId="{C02D4DDD-90FC-4339-981C-4026F798DE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C7188-A78F-4AF5-8FB9-DC97DF96C403}">
      <dsp:nvSpPr>
        <dsp:cNvPr id="0" name=""/>
        <dsp:cNvSpPr/>
      </dsp:nvSpPr>
      <dsp:spPr>
        <a:xfrm>
          <a:off x="688459" y="323"/>
          <a:ext cx="3437050" cy="2062230"/>
        </a:xfrm>
        <a:prstGeom prst="rect">
          <a:avLst/>
        </a:prstGeom>
        <a:solidFill>
          <a:srgbClr val="D0E3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All </a:t>
          </a:r>
          <a:r>
            <a:rPr lang="en-US" sz="2400" b="1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electronic ECB documents </a:t>
          </a:r>
          <a:r>
            <a:rPr lang="en-US" sz="24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must be stored in </a:t>
          </a:r>
          <a:r>
            <a:rPr lang="en-US" sz="2400" b="1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DARWIN</a:t>
          </a:r>
          <a:endParaRPr lang="en-GB" sz="2400" b="1" kern="1200" dirty="0">
            <a:solidFill>
              <a:srgbClr val="585858"/>
            </a:solidFill>
            <a:latin typeface="Calibri" panose="020F0502020204030204" pitchFamily="34" charset="0"/>
            <a:ea typeface="+mn-ea"/>
            <a:cs typeface="Arial" charset="0"/>
          </a:endParaRPr>
        </a:p>
      </dsp:txBody>
      <dsp:txXfrm>
        <a:off x="688459" y="323"/>
        <a:ext cx="3437050" cy="2062230"/>
      </dsp:txXfrm>
    </dsp:sp>
    <dsp:sp modelId="{8D3E03EA-7633-4F38-9D16-803A81A182E6}">
      <dsp:nvSpPr>
        <dsp:cNvPr id="0" name=""/>
        <dsp:cNvSpPr/>
      </dsp:nvSpPr>
      <dsp:spPr>
        <a:xfrm>
          <a:off x="4469215" y="323"/>
          <a:ext cx="3437050" cy="2062230"/>
        </a:xfrm>
        <a:prstGeom prst="rect">
          <a:avLst/>
        </a:prstGeom>
        <a:solidFill>
          <a:srgbClr val="D0E3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Original legally binding </a:t>
          </a:r>
          <a:r>
            <a:rPr lang="en-US" sz="2400" b="1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paper</a:t>
          </a:r>
          <a:r>
            <a:rPr lang="en-US" sz="24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 documents, once signed, must be sent to the </a:t>
          </a:r>
          <a:r>
            <a:rPr lang="en-US" sz="2400" b="1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Archives</a:t>
          </a:r>
          <a:endParaRPr lang="en-GB" sz="2400" b="1" kern="1200" dirty="0">
            <a:solidFill>
              <a:srgbClr val="585858"/>
            </a:solidFill>
            <a:latin typeface="Calibri" panose="020F0502020204030204" pitchFamily="34" charset="0"/>
            <a:ea typeface="+mn-ea"/>
            <a:cs typeface="Arial" charset="0"/>
          </a:endParaRPr>
        </a:p>
      </dsp:txBody>
      <dsp:txXfrm>
        <a:off x="4469215" y="323"/>
        <a:ext cx="3437050" cy="2062230"/>
      </dsp:txXfrm>
    </dsp:sp>
    <dsp:sp modelId="{B54AB1E1-FB2F-4479-9F0D-14950BB0D9F1}">
      <dsp:nvSpPr>
        <dsp:cNvPr id="0" name=""/>
        <dsp:cNvSpPr/>
      </dsp:nvSpPr>
      <dsp:spPr>
        <a:xfrm>
          <a:off x="688459" y="2406259"/>
          <a:ext cx="3437050" cy="2062230"/>
        </a:xfrm>
        <a:prstGeom prst="rect">
          <a:avLst/>
        </a:prstGeom>
        <a:solidFill>
          <a:srgbClr val="D0E3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Other corporate information: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Network drives, HR system, IMAS for supervisory processes, operational databases</a:t>
          </a:r>
          <a:endParaRPr lang="en-GB" sz="1800" kern="1200" dirty="0">
            <a:solidFill>
              <a:srgbClr val="585858"/>
            </a:solidFill>
            <a:latin typeface="Calibri" panose="020F0502020204030204" pitchFamily="34" charset="0"/>
            <a:ea typeface="+mn-ea"/>
            <a:cs typeface="Arial" charset="0"/>
          </a:endParaRPr>
        </a:p>
      </dsp:txBody>
      <dsp:txXfrm>
        <a:off x="688459" y="2406259"/>
        <a:ext cx="3437050" cy="2062230"/>
      </dsp:txXfrm>
    </dsp:sp>
    <dsp:sp modelId="{63EA8CA3-4219-4CDA-8089-9C5DD892285F}">
      <dsp:nvSpPr>
        <dsp:cNvPr id="0" name=""/>
        <dsp:cNvSpPr/>
      </dsp:nvSpPr>
      <dsp:spPr>
        <a:xfrm>
          <a:off x="4446152" y="2406259"/>
          <a:ext cx="3437050" cy="2062230"/>
        </a:xfrm>
        <a:prstGeom prst="rect">
          <a:avLst/>
        </a:prstGeom>
        <a:solidFill>
          <a:srgbClr val="D0E3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Personal information: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  <a:sym typeface="Wingdings" panose="05000000000000000000" pitchFamily="2" charset="2"/>
            </a:rPr>
            <a:t>Outlook for short-lived and personal e-mails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585858"/>
              </a:solidFill>
              <a:latin typeface="Calibri" panose="020F0502020204030204" pitchFamily="34" charset="0"/>
              <a:ea typeface="+mn-ea"/>
              <a:cs typeface="Arial" charset="0"/>
            </a:rPr>
            <a:t>Personal drive/workspace</a:t>
          </a:r>
          <a:endParaRPr lang="en-GB" sz="2400" b="1" kern="1200" dirty="0">
            <a:solidFill>
              <a:srgbClr val="585858"/>
            </a:solidFill>
            <a:latin typeface="Calibri" panose="020F0502020204030204" pitchFamily="34" charset="0"/>
            <a:ea typeface="+mn-ea"/>
            <a:cs typeface="Arial" charset="0"/>
          </a:endParaRPr>
        </a:p>
      </dsp:txBody>
      <dsp:txXfrm>
        <a:off x="4446152" y="2406259"/>
        <a:ext cx="3437050" cy="2062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D4DDD-90FC-4339-981C-4026F798DE83}">
      <dsp:nvSpPr>
        <dsp:cNvPr id="0" name=""/>
        <dsp:cNvSpPr/>
      </dsp:nvSpPr>
      <dsp:spPr>
        <a:xfrm rot="5400000">
          <a:off x="2220037" y="-663730"/>
          <a:ext cx="1337822" cy="2733108"/>
        </a:xfrm>
        <a:prstGeom prst="round2SameRect">
          <a:avLst/>
        </a:prstGeom>
        <a:solidFill>
          <a:srgbClr val="D0E3E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latin typeface="Calibri" panose="020F0502020204030204" pitchFamily="34" charset="0"/>
            </a:rPr>
            <a:t>1.8 million emails           (out of 12 million documents)</a:t>
          </a:r>
          <a:endParaRPr lang="en-GB" sz="2000" b="1" kern="1200" dirty="0">
            <a:latin typeface="Calibri" panose="020F0502020204030204" pitchFamily="34" charset="0"/>
          </a:endParaRPr>
        </a:p>
      </dsp:txBody>
      <dsp:txXfrm rot="-5400000">
        <a:off x="1522395" y="99219"/>
        <a:ext cx="2667801" cy="1207208"/>
      </dsp:txXfrm>
    </dsp:sp>
    <dsp:sp modelId="{0032E888-D53A-4EE3-91F5-5E921EEF96A9}">
      <dsp:nvSpPr>
        <dsp:cNvPr id="0" name=""/>
        <dsp:cNvSpPr/>
      </dsp:nvSpPr>
      <dsp:spPr>
        <a:xfrm>
          <a:off x="703" y="679"/>
          <a:ext cx="1520987" cy="1391764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DARWIN</a:t>
          </a:r>
          <a:endParaRPr lang="en-GB" sz="2300" b="1" kern="1200" dirty="0"/>
        </a:p>
      </dsp:txBody>
      <dsp:txXfrm>
        <a:off x="68643" y="68619"/>
        <a:ext cx="1385107" cy="1255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32CE7-C9BB-4B19-9D09-A7E369F3CD9A}">
      <dsp:nvSpPr>
        <dsp:cNvPr id="0" name=""/>
        <dsp:cNvSpPr/>
      </dsp:nvSpPr>
      <dsp:spPr>
        <a:xfrm>
          <a:off x="0" y="0"/>
          <a:ext cx="41220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739C0-24D9-4FD6-8F98-E2912179AE43}">
      <dsp:nvSpPr>
        <dsp:cNvPr id="0" name=""/>
        <dsp:cNvSpPr/>
      </dsp:nvSpPr>
      <dsp:spPr>
        <a:xfrm>
          <a:off x="0" y="0"/>
          <a:ext cx="4122092" cy="774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Potentially eligible in Public Access requests</a:t>
          </a:r>
        </a:p>
      </dsp:txBody>
      <dsp:txXfrm>
        <a:off x="0" y="0"/>
        <a:ext cx="4122092" cy="774085"/>
      </dsp:txXfrm>
    </dsp:sp>
    <dsp:sp modelId="{E127250E-4979-44B8-A413-F56DF0006F2B}">
      <dsp:nvSpPr>
        <dsp:cNvPr id="0" name=""/>
        <dsp:cNvSpPr/>
      </dsp:nvSpPr>
      <dsp:spPr>
        <a:xfrm>
          <a:off x="0" y="774086"/>
          <a:ext cx="41220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ABD46-D726-4B2C-9FA9-FD4B181A4FF0}">
      <dsp:nvSpPr>
        <dsp:cNvPr id="0" name=""/>
        <dsp:cNvSpPr/>
      </dsp:nvSpPr>
      <dsp:spPr>
        <a:xfrm>
          <a:off x="0" y="774085"/>
          <a:ext cx="4122092" cy="774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No retention</a:t>
          </a:r>
        </a:p>
      </dsp:txBody>
      <dsp:txXfrm>
        <a:off x="0" y="774085"/>
        <a:ext cx="4122092" cy="774085"/>
      </dsp:txXfrm>
    </dsp:sp>
    <dsp:sp modelId="{4FE8F80E-25AE-4BC5-8623-C747C4433D99}">
      <dsp:nvSpPr>
        <dsp:cNvPr id="0" name=""/>
        <dsp:cNvSpPr/>
      </dsp:nvSpPr>
      <dsp:spPr>
        <a:xfrm>
          <a:off x="0" y="1548172"/>
          <a:ext cx="41220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2703D-C162-4E26-930E-97A1019CF10C}">
      <dsp:nvSpPr>
        <dsp:cNvPr id="0" name=""/>
        <dsp:cNvSpPr/>
      </dsp:nvSpPr>
      <dsp:spPr>
        <a:xfrm>
          <a:off x="0" y="1548171"/>
          <a:ext cx="4122092" cy="774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Big storage costs</a:t>
          </a:r>
          <a:endParaRPr lang="en-GB" sz="2100" b="1" kern="1200" dirty="0">
            <a:solidFill>
              <a:srgbClr val="FF0000"/>
            </a:solidFill>
            <a:latin typeface="Calibri" panose="020F0502020204030204" pitchFamily="34" charset="0"/>
          </a:endParaRPr>
        </a:p>
      </dsp:txBody>
      <dsp:txXfrm>
        <a:off x="0" y="1548171"/>
        <a:ext cx="4122092" cy="774085"/>
      </dsp:txXfrm>
    </dsp:sp>
    <dsp:sp modelId="{9088B26B-67F6-4BD2-8792-5150A5AB2481}">
      <dsp:nvSpPr>
        <dsp:cNvPr id="0" name=""/>
        <dsp:cNvSpPr/>
      </dsp:nvSpPr>
      <dsp:spPr>
        <a:xfrm>
          <a:off x="0" y="2322257"/>
          <a:ext cx="41220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A13E7-E248-43B5-8E6F-C64CA6B88BA8}">
      <dsp:nvSpPr>
        <dsp:cNvPr id="0" name=""/>
        <dsp:cNvSpPr/>
      </dsp:nvSpPr>
      <dsp:spPr>
        <a:xfrm>
          <a:off x="0" y="2322257"/>
          <a:ext cx="4122092" cy="774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Data Protection Issues</a:t>
          </a:r>
          <a:endParaRPr lang="en-GB" sz="2100" b="1" kern="1200" dirty="0">
            <a:solidFill>
              <a:srgbClr val="FF0000"/>
            </a:solidFill>
            <a:latin typeface="Calibri" panose="020F0502020204030204" pitchFamily="34" charset="0"/>
          </a:endParaRPr>
        </a:p>
      </dsp:txBody>
      <dsp:txXfrm>
        <a:off x="0" y="2322257"/>
        <a:ext cx="4122092" cy="774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D4DDD-90FC-4339-981C-4026F798DE83}">
      <dsp:nvSpPr>
        <dsp:cNvPr id="0" name=""/>
        <dsp:cNvSpPr/>
      </dsp:nvSpPr>
      <dsp:spPr>
        <a:xfrm rot="5400000">
          <a:off x="1511179" y="104055"/>
          <a:ext cx="2835134" cy="2770760"/>
        </a:xfrm>
        <a:prstGeom prst="round2SameRect">
          <a:avLst/>
        </a:prstGeom>
        <a:solidFill>
          <a:srgbClr val="D0E3E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latin typeface="Calibri" panose="020F0502020204030204" pitchFamily="34" charset="0"/>
            </a:rPr>
            <a:t>200 million emails stored in Exchange mailboxes</a:t>
          </a:r>
          <a:endParaRPr lang="en-GB" sz="2000" b="1" kern="1200" dirty="0"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latin typeface="Calibri" panose="020F0502020204030204" pitchFamily="34" charset="0"/>
            </a:rPr>
            <a:t>263 million emails archived in EAS</a:t>
          </a:r>
          <a:endParaRPr lang="en-GB" sz="2000" b="1" kern="1200" dirty="0">
            <a:latin typeface="Calibri" panose="020F0502020204030204" pitchFamily="34" charset="0"/>
          </a:endParaRPr>
        </a:p>
      </dsp:txBody>
      <dsp:txXfrm rot="-5400000">
        <a:off x="1543367" y="207125"/>
        <a:ext cx="2635503" cy="2564620"/>
      </dsp:txXfrm>
    </dsp:sp>
    <dsp:sp modelId="{0032E888-D53A-4EE3-91F5-5E921EEF96A9}">
      <dsp:nvSpPr>
        <dsp:cNvPr id="0" name=""/>
        <dsp:cNvSpPr/>
      </dsp:nvSpPr>
      <dsp:spPr>
        <a:xfrm>
          <a:off x="712" y="1439"/>
          <a:ext cx="1541941" cy="2949449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Outlook</a:t>
          </a:r>
          <a:endParaRPr lang="en-GB" sz="2500" b="1" kern="1200" dirty="0"/>
        </a:p>
      </dsp:txBody>
      <dsp:txXfrm>
        <a:off x="75983" y="76710"/>
        <a:ext cx="1391399" cy="2798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FD9C96-C682-4AC0-9788-DB0685D44F7E}" type="datetimeFigureOut">
              <a:rPr lang="en-GB"/>
              <a:pPr>
                <a:defRPr/>
              </a:pPr>
              <a:t>19/09/2017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E30864-5588-4378-94A0-62A5DFA8CD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81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D305F8-CC27-4732-A234-1E0ABE722366}" type="datetimeFigureOut">
              <a:rPr lang="en-GB"/>
              <a:pPr>
                <a:defRPr/>
              </a:pPr>
              <a:t>19/09/2017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EB917D-6876-4192-A148-2E7E79681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964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B917D-6876-4192-A148-2E7E7968195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890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E00D-2D90-458A-857A-21284F702C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51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2722-7307-4602-87E3-AC26170920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8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01A9097-FC01-46C2-B89D-374144FAAAE3}" type="slidenum">
              <a:rPr lang="en-GB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CE858-43B7-4FC0-889C-07D3957B779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ECB-UNRESTRICTED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09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87FDF-BD1B-4070-8E06-7970901A9BAA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79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B917D-6876-4192-A148-2E7E7968195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11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1600" kern="1200" dirty="0" smtClean="0">
              <a:solidFill>
                <a:srgbClr val="585858"/>
              </a:solidFill>
              <a:latin typeface="Calibri" panose="020F0502020204030204" pitchFamily="34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/>
            </a:pP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B917D-6876-4192-A148-2E7E7968195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43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mtClean="0">
                <a:cs typeface="Arial" pitchFamily="34" charset="0"/>
              </a:rPr>
              <a:t>Location, 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mtClean="0">
                <a:cs typeface="Arial" pitchFamily="34" charset="0"/>
              </a:rPr>
              <a:t>Name of the Author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5E2982-589E-424F-9310-EE8C485A412B}" type="slidenum">
              <a:rPr lang="de-DE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en-US" smtClean="0">
              <a:cs typeface="Arial" pitchFamily="34" charset="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E5469-98B3-4EF7-B7A5-23DABB9EBAF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B917D-6876-4192-A148-2E7E7968195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2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B917D-6876-4192-A148-2E7E7968195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66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B917D-6876-4192-A148-2E7E7968195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17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AE6C5-0B10-4FEF-ADB1-878B0F3110F0}" type="slidenum">
              <a:rPr lang="en-GB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ndero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181225"/>
            <a:ext cx="3816350" cy="3240087"/>
          </a:xfrm>
        </p:spPr>
        <p:txBody>
          <a:bodyPr/>
          <a:lstStyle>
            <a:lvl1pPr marL="0" indent="0">
              <a:buFontTx/>
              <a:buNone/>
              <a:defRPr lang="en-US" sz="16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984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59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20787" indent="0">
              <a:buFontTx/>
              <a:buNone/>
              <a:defRPr lang="en-GB" sz="16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 baseline="0">
                <a:solidFill>
                  <a:schemeClr val="tx2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0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6010095-497A-4440-BB20-B0ED07F7EC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7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AB2F6BC-A63A-427D-9FEB-3941F00DA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8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5A01A-CC68-4BB7-B126-07F406C567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64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ndero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205038"/>
            <a:ext cx="3889375" cy="32400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984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59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07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>
                <a:solidFill>
                  <a:srgbClr val="BEBEBE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3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smtClean="0"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FAEF1FC-BAD3-43B2-9497-89E106A705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14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0B0C-9A11-46D5-8B2E-9D2E00FFBD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0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872CFB0-84F0-4E2F-BDE4-34D075CED7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6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ndero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69875" y="2181225"/>
            <a:ext cx="3813175" cy="3254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3240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50000"/>
              </a:spcBef>
              <a:defRPr sz="1800" b="0">
                <a:solidFill>
                  <a:schemeClr val="bg1"/>
                </a:solidFill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Information Governance at the ECB: moving to automation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>
                <a:solidFill>
                  <a:schemeClr val="bg2"/>
                </a:solidFill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BEBE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59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151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FC77ADA3-6D51-4AE0-8FB3-5040472B0973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0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smtClean="0">
                <a:solidFill>
                  <a:srgbClr val="004B95"/>
                </a:solidFill>
              </a:rPr>
              <a:t>www.ecb.europa.eu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BB03DEB-7B94-4559-8ED5-811A0C2297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42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FE62D568-C2FD-451C-BADE-02012886A5BB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5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24E40925-BA37-42FF-9597-353ABD290004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41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FE6A04B4-7277-466F-BB5A-71F15B6F6077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58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A66686A8-0D25-432A-95A3-6172331239EE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62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76CE8C5E-6E8E-4E35-BC8F-9C8A7B926BBA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20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A3FB6525-61AA-4EBE-AA97-31E997E42F2D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15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A0FF6345-1898-4710-A7AA-C519B41F2017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86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6713" y="660400"/>
            <a:ext cx="2147887" cy="5237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875" y="660400"/>
            <a:ext cx="6294438" cy="52371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5D2FCA1E-5D15-4544-BE15-B7A5A5B471B9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5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1849BB28-3D07-4794-BA1E-62C49131EF1C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35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06955939-2FD5-4A7A-861F-B1B3C5026812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1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DF21B6A-B08D-484C-8435-7DAB101AB8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0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chart or organis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AB66E6CF-AEDF-4333-AD41-3483817CC4EC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5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212D841F-1B3F-4EB8-A680-F1FDB3B99C05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30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85858"/>
                </a:solidFill>
              </a:rPr>
              <a:t>Information Governance at the ECB: moving to automation</a:t>
            </a:r>
            <a:endParaRPr lang="de-DE">
              <a:solidFill>
                <a:srgbClr val="58585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D082BCEB-0700-4E1B-BE56-7768DE394132}" type="slidenum">
              <a:rPr lang="de-DE">
                <a:solidFill>
                  <a:srgbClr val="585858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4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677E5C1-3F86-408E-97D2-69DB07822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79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D137E7A-433A-473B-B6EB-8690174C9C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1E6F05E-1459-46F5-84C0-36C7F3D788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0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C7ED7D6-C96C-4615-91C7-FD663A51AE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7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23E4561-8C31-413E-A31C-E3A84AF57D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0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B75D847-2A99-43E7-B7E3-E9BE04ABAF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9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Mastertextformat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Mastertitelformat bearbeiten</a:t>
            </a:r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477000"/>
            <a:ext cx="32131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spcBef>
                <a:spcPct val="0"/>
              </a:spcBef>
              <a:defRPr sz="900">
                <a:solidFill>
                  <a:srgbClr val="004B95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>
                <a:solidFill>
                  <a:srgbClr val="585858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fld id="{34ADD1FA-DF42-443C-B348-83F9CB2F29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smtClean="0">
                <a:solidFill>
                  <a:srgbClr val="004B95"/>
                </a:solidFill>
              </a:rPr>
              <a:t>www.ecb.europa.eu © 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4778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897" r:id="rId12"/>
    <p:sldLayoutId id="2147483911" r:id="rId13"/>
    <p:sldLayoutId id="2147483915" r:id="rId14"/>
    <p:sldLayoutId id="2147483916" r:id="rId15"/>
    <p:sldLayoutId id="2147483955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0" fontAlgn="base" hangingPunct="0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solidFill>
                <a:srgbClr val="58585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de-DE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Organisation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3425825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1200"/>
              </a:lnSpc>
              <a:defRPr/>
            </a:pPr>
            <a:fld id="{4F6A69F0-75A6-40B0-B748-548930FA7089}" type="slidenum">
              <a:rPr lang="de-DE" altLang="en-US" sz="900">
                <a:solidFill>
                  <a:srgbClr val="585858"/>
                </a:solidFill>
                <a:cs typeface="Arial"/>
              </a:rPr>
              <a:pPr algn="ctr" eaLnBrk="1" hangingPunct="1">
                <a:lnSpc>
                  <a:spcPts val="1200"/>
                </a:lnSpc>
                <a:defRPr/>
              </a:pPr>
              <a:t>‹#›</a:t>
            </a:fld>
            <a:endParaRPr lang="de-DE" altLang="en-US" sz="900">
              <a:solidFill>
                <a:srgbClr val="585858"/>
              </a:solidFill>
              <a:cs typeface="Arial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r>
              <a:rPr lang="de-DE" altLang="en-US" sz="900">
                <a:solidFill>
                  <a:srgbClr val="004B95"/>
                </a:solidFill>
                <a:cs typeface="Arial"/>
              </a:rPr>
              <a:t>www.ecb.europa.eu ©</a:t>
            </a:r>
          </a:p>
        </p:txBody>
      </p:sp>
    </p:spTree>
    <p:extLst>
      <p:ext uri="{BB962C8B-B14F-4D97-AF65-F5344CB8AC3E}">
        <p14:creationId xmlns:p14="http://schemas.microsoft.com/office/powerpoint/2010/main" val="327464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Geneva" charset="0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 charset="0"/>
          <a:cs typeface="Arial" charset="0"/>
        </a:defRPr>
      </a:lvl5pPr>
      <a:lvl6pPr marL="457200"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Geneva" charset="0"/>
          <a:cs typeface="+mn-cs"/>
        </a:defRPr>
      </a:lvl1pPr>
      <a:lvl2pPr marL="596900" indent="-296863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2pPr>
      <a:lvl3pPr marL="914400" indent="-315913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219200" indent="-3032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1524000" indent="-303213" algn="l" rtl="0" eaLnBrk="0" fontAlgn="base" hangingPunct="0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Arial" charset="0"/>
          <a:cs typeface="+mn-cs"/>
        </a:defRPr>
      </a:lvl5pPr>
      <a:lvl6pPr marL="1981200" indent="-303213" algn="l" rtl="0" fontAlgn="base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fontAlgn="base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fontAlgn="base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fontAlgn="base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60" y="2132856"/>
            <a:ext cx="8106990" cy="4392488"/>
          </a:xfrm>
        </p:spPr>
        <p:txBody>
          <a:bodyPr/>
          <a:lstStyle/>
          <a:p>
            <a:pPr algn="ctr" eaLnBrk="1" hangingPunct="1"/>
            <a:r>
              <a:rPr lang="en-GB" dirty="0"/>
              <a:t>Information Governance at the ECB: moving to </a:t>
            </a:r>
            <a:r>
              <a:rPr lang="en-GB" dirty="0" smtClean="0"/>
              <a:t>automation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smtClean="0"/>
              <a:t>Laura Rodewald</a:t>
            </a:r>
            <a:br>
              <a:rPr lang="en-GB" sz="2000" b="0" dirty="0" smtClean="0"/>
            </a:br>
            <a:r>
              <a:rPr lang="en-GB" sz="2000" b="0" dirty="0" smtClean="0"/>
              <a:t>Marie Corien Onstwedder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altLang="en-US" sz="1600" b="0" dirty="0"/>
              <a:t>DLM-Forum Brighton Triennial &amp; ARMA International European Conference 2017</a:t>
            </a:r>
            <a:br>
              <a:rPr lang="en-GB" altLang="en-US" sz="1600" b="0" dirty="0"/>
            </a:br>
            <a:r>
              <a:rPr lang="en-GB" dirty="0"/>
              <a:t/>
            </a:r>
            <a:br>
              <a:rPr lang="en-GB" dirty="0"/>
            </a:br>
            <a:endParaRPr lang="de-DE" altLang="en-US" dirty="0" smtClean="0">
              <a:latin typeface="Arial" pitchFamily="34" charset="0"/>
            </a:endParaRPr>
          </a:p>
        </p:txBody>
      </p:sp>
      <p:sp>
        <p:nvSpPr>
          <p:cNvPr id="2" name="Classification"/>
          <p:cNvSpPr txBox="1"/>
          <p:nvPr/>
        </p:nvSpPr>
        <p:spPr>
          <a:xfrm>
            <a:off x="7092280" y="116632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DocumentStatus"/>
          <p:cNvSpPr txBox="1"/>
          <p:nvPr/>
        </p:nvSpPr>
        <p:spPr>
          <a:xfrm>
            <a:off x="7032208" y="316687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2" descr="Stahl Mülleimer. 3D-Bild. Isoliert weißen Hintergrund. Stockfoto - 129024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54" y="5204172"/>
            <a:ext cx="14573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n 22"/>
          <p:cNvSpPr>
            <a:spLocks noChangeArrowheads="1"/>
          </p:cNvSpPr>
          <p:nvPr/>
        </p:nvSpPr>
        <p:spPr bwMode="auto">
          <a:xfrm>
            <a:off x="7008813" y="5608638"/>
            <a:ext cx="1655762" cy="1085850"/>
          </a:xfrm>
          <a:prstGeom prst="can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r>
              <a:rPr lang="en-GB" dirty="0"/>
              <a:t>Case 1 </a:t>
            </a:r>
            <a:r>
              <a:rPr lang="en-GB" dirty="0" smtClean="0"/>
              <a:t>- Closure </a:t>
            </a:r>
            <a:r>
              <a:rPr lang="en-GB" dirty="0"/>
              <a:t>of network drives </a:t>
            </a:r>
          </a:p>
        </p:txBody>
      </p:sp>
      <p:sp>
        <p:nvSpPr>
          <p:cNvPr id="62469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Can 5"/>
          <p:cNvSpPr>
            <a:spLocks noChangeArrowheads="1"/>
          </p:cNvSpPr>
          <p:nvPr/>
        </p:nvSpPr>
        <p:spPr bwMode="auto">
          <a:xfrm>
            <a:off x="6823075" y="549275"/>
            <a:ext cx="1800225" cy="2376488"/>
          </a:xfrm>
          <a:prstGeom prst="can">
            <a:avLst>
              <a:gd name="adj" fmla="val 25003"/>
            </a:avLst>
          </a:prstGeom>
          <a:solidFill>
            <a:srgbClr val="D0E3EA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2472" name="Can 7"/>
          <p:cNvSpPr>
            <a:spLocks noChangeArrowheads="1"/>
          </p:cNvSpPr>
          <p:nvPr/>
        </p:nvSpPr>
        <p:spPr bwMode="auto">
          <a:xfrm>
            <a:off x="146050" y="690563"/>
            <a:ext cx="1800225" cy="3241675"/>
          </a:xfrm>
          <a:prstGeom prst="can">
            <a:avLst>
              <a:gd name="adj" fmla="val 25010"/>
            </a:avLst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2473" name="Can 9"/>
          <p:cNvSpPr>
            <a:spLocks noChangeArrowheads="1"/>
          </p:cNvSpPr>
          <p:nvPr/>
        </p:nvSpPr>
        <p:spPr bwMode="auto">
          <a:xfrm>
            <a:off x="146050" y="4746625"/>
            <a:ext cx="1800225" cy="1584325"/>
          </a:xfrm>
          <a:prstGeom prst="can">
            <a:avLst>
              <a:gd name="adj" fmla="val 25000"/>
            </a:avLst>
          </a:prstGeom>
          <a:solidFill>
            <a:schemeClr val="bg2">
              <a:lumMod val="40000"/>
              <a:lumOff val="60000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81825" y="1635125"/>
            <a:ext cx="15113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8000"/>
                </a:solidFill>
              </a:rPr>
              <a:t>DARWIN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400" b="1" dirty="0" smtClean="0">
              <a:solidFill>
                <a:srgbClr val="585858"/>
              </a:solidFill>
            </a:endParaRPr>
          </a:p>
        </p:txBody>
      </p:sp>
      <p:sp>
        <p:nvSpPr>
          <p:cNvPr id="62475" name="TextBox 12"/>
          <p:cNvSpPr txBox="1">
            <a:spLocks noChangeArrowheads="1"/>
          </p:cNvSpPr>
          <p:nvPr/>
        </p:nvSpPr>
        <p:spPr bwMode="auto">
          <a:xfrm>
            <a:off x="290513" y="1209675"/>
            <a:ext cx="15128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b="1" dirty="0" smtClean="0">
              <a:solidFill>
                <a:srgbClr val="585858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b="1" dirty="0" smtClean="0">
              <a:solidFill>
                <a:srgbClr val="585858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600" b="1" dirty="0" smtClean="0">
              <a:solidFill>
                <a:srgbClr val="008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8000"/>
                </a:solidFill>
              </a:rPr>
              <a:t>DOCUMENTS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b="1" dirty="0" smtClean="0">
              <a:solidFill>
                <a:srgbClr val="585858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8000"/>
                </a:solidFill>
              </a:rPr>
              <a:t>DATABASES</a:t>
            </a:r>
          </a:p>
        </p:txBody>
      </p:sp>
      <p:sp>
        <p:nvSpPr>
          <p:cNvPr id="14" name="Can 13"/>
          <p:cNvSpPr>
            <a:spLocks noChangeArrowheads="1"/>
          </p:cNvSpPr>
          <p:nvPr/>
        </p:nvSpPr>
        <p:spPr bwMode="auto">
          <a:xfrm>
            <a:off x="6908800" y="3007518"/>
            <a:ext cx="1657350" cy="1084263"/>
          </a:xfrm>
          <a:prstGeom prst="can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735763" y="3377566"/>
            <a:ext cx="200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rgbClr val="585858"/>
                </a:solidFill>
              </a:rPr>
              <a:t>P: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8000"/>
                </a:solidFill>
              </a:rPr>
              <a:t>New BA </a:t>
            </a:r>
            <a:r>
              <a:rPr lang="de-DE" sz="1600" b="1" dirty="0" err="1" smtClean="0">
                <a:solidFill>
                  <a:srgbClr val="008000"/>
                </a:solidFill>
              </a:rPr>
              <a:t>folders</a:t>
            </a:r>
            <a:endParaRPr lang="de-DE" sz="1600" b="1" dirty="0" smtClean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694738" y="1294922"/>
            <a:ext cx="1851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585858"/>
                </a:solidFill>
              </a:rPr>
              <a:t>ECB </a:t>
            </a:r>
            <a:r>
              <a:rPr lang="de-DE" b="1" dirty="0" err="1" smtClean="0">
                <a:solidFill>
                  <a:srgbClr val="585858"/>
                </a:solidFill>
              </a:rPr>
              <a:t>documents</a:t>
            </a:r>
            <a:endParaRPr lang="de-DE" b="1" dirty="0" smtClean="0">
              <a:solidFill>
                <a:srgbClr val="58585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 err="1" smtClean="0">
                <a:solidFill>
                  <a:srgbClr val="585858"/>
                </a:solidFill>
              </a:rPr>
              <a:t>to</a:t>
            </a:r>
            <a:r>
              <a:rPr lang="de-DE" b="1" dirty="0" smtClean="0">
                <a:solidFill>
                  <a:srgbClr val="585858"/>
                </a:solidFill>
              </a:rPr>
              <a:t> </a:t>
            </a:r>
            <a:r>
              <a:rPr lang="de-DE" b="1" dirty="0" err="1" smtClean="0">
                <a:solidFill>
                  <a:srgbClr val="585858"/>
                </a:solidFill>
              </a:rPr>
              <a:t>be</a:t>
            </a:r>
            <a:r>
              <a:rPr lang="de-DE" b="1" dirty="0" smtClean="0">
                <a:solidFill>
                  <a:srgbClr val="585858"/>
                </a:solidFill>
              </a:rPr>
              <a:t> </a:t>
            </a:r>
            <a:r>
              <a:rPr lang="de-DE" b="1" dirty="0" err="1" smtClean="0">
                <a:solidFill>
                  <a:srgbClr val="585858"/>
                </a:solidFill>
              </a:rPr>
              <a:t>retained</a:t>
            </a:r>
            <a:endParaRPr lang="en-GB" b="1" dirty="0" smtClean="0">
              <a:solidFill>
                <a:srgbClr val="585858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572000" y="3354073"/>
            <a:ext cx="1409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585858"/>
                </a:solidFill>
              </a:rPr>
              <a:t>Databases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585858"/>
                </a:solidFill>
              </a:rPr>
              <a:t>in </a:t>
            </a:r>
            <a:r>
              <a:rPr lang="de-DE" b="1" dirty="0" err="1" smtClean="0">
                <a:solidFill>
                  <a:srgbClr val="585858"/>
                </a:solidFill>
              </a:rPr>
              <a:t>use</a:t>
            </a:r>
            <a:endParaRPr lang="en-GB" b="1" dirty="0" smtClean="0">
              <a:solidFill>
                <a:srgbClr val="585858"/>
              </a:solidFill>
            </a:endParaRPr>
          </a:p>
        </p:txBody>
      </p:sp>
      <p:sp>
        <p:nvSpPr>
          <p:cNvPr id="62480" name="TextBox 40"/>
          <p:cNvSpPr txBox="1">
            <a:spLocks noChangeArrowheads="1"/>
          </p:cNvSpPr>
          <p:nvPr/>
        </p:nvSpPr>
        <p:spPr bwMode="auto">
          <a:xfrm>
            <a:off x="788193" y="3933825"/>
            <a:ext cx="515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51" name="Can 50"/>
          <p:cNvSpPr>
            <a:spLocks noChangeArrowheads="1"/>
          </p:cNvSpPr>
          <p:nvPr/>
        </p:nvSpPr>
        <p:spPr bwMode="auto">
          <a:xfrm>
            <a:off x="6967538" y="4454525"/>
            <a:ext cx="1655762" cy="1084263"/>
          </a:xfrm>
          <a:prstGeom prst="can">
            <a:avLst>
              <a:gd name="adj" fmla="val 25000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154863" y="4764088"/>
            <a:ext cx="1281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rgbClr val="585858"/>
                </a:solidFill>
              </a:rPr>
              <a:t>K: </a:t>
            </a:r>
            <a:r>
              <a:rPr lang="de-DE" sz="2000" b="1" dirty="0" err="1" smtClean="0">
                <a:solidFill>
                  <a:srgbClr val="585858"/>
                </a:solidFill>
              </a:rPr>
              <a:t>drive</a:t>
            </a:r>
            <a:endParaRPr lang="de-DE" sz="2000" b="1" dirty="0" smtClean="0">
              <a:solidFill>
                <a:srgbClr val="585858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 b="1" dirty="0" smtClean="0">
              <a:solidFill>
                <a:srgbClr val="585858"/>
              </a:solidFill>
            </a:endParaRPr>
          </a:p>
        </p:txBody>
      </p:sp>
      <p:sp>
        <p:nvSpPr>
          <p:cNvPr id="54" name="Multiply 53"/>
          <p:cNvSpPr/>
          <p:nvPr/>
        </p:nvSpPr>
        <p:spPr bwMode="auto">
          <a:xfrm>
            <a:off x="6179344" y="3812381"/>
            <a:ext cx="3397250" cy="2487613"/>
          </a:xfrm>
          <a:prstGeom prst="mathMultiply">
            <a:avLst/>
          </a:prstGeom>
          <a:solidFill>
            <a:schemeClr val="tx2">
              <a:alpha val="46000"/>
            </a:schemeClr>
          </a:solidFill>
          <a:ln w="3175" cap="flat" cmpd="dbl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585858"/>
              </a:solidFill>
              <a:ea typeface="ヒラギノ角ゴ Pro W3" pitchFamily="-64" charset="-128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237413" y="5978525"/>
            <a:ext cx="1281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smtClean="0">
                <a:solidFill>
                  <a:srgbClr val="585858"/>
                </a:solidFill>
              </a:rPr>
              <a:t>P: drive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 b="1" smtClean="0">
              <a:solidFill>
                <a:srgbClr val="585858"/>
              </a:solidFill>
            </a:endParaRPr>
          </a:p>
        </p:txBody>
      </p:sp>
      <p:sp>
        <p:nvSpPr>
          <p:cNvPr id="62487" name="TextBox 27"/>
          <p:cNvSpPr txBox="1">
            <a:spLocks noChangeArrowheads="1"/>
          </p:cNvSpPr>
          <p:nvPr/>
        </p:nvSpPr>
        <p:spPr bwMode="auto">
          <a:xfrm>
            <a:off x="303213" y="5194300"/>
            <a:ext cx="1511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8000"/>
                </a:solidFill>
              </a:rPr>
              <a:t>DOCUMENTS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8000"/>
                </a:solidFill>
              </a:rPr>
              <a:t>DATABASES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572000" y="4534693"/>
            <a:ext cx="1849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 err="1" smtClean="0">
                <a:solidFill>
                  <a:srgbClr val="585858"/>
                </a:solidFill>
              </a:rPr>
              <a:t>Outdated</a:t>
            </a:r>
            <a:r>
              <a:rPr lang="de-DE" b="1" dirty="0" smtClean="0">
                <a:solidFill>
                  <a:srgbClr val="585858"/>
                </a:solidFill>
              </a:rPr>
              <a:t> </a:t>
            </a:r>
            <a:r>
              <a:rPr lang="de-DE" b="1" dirty="0" err="1" smtClean="0">
                <a:solidFill>
                  <a:srgbClr val="585858"/>
                </a:solidFill>
              </a:rPr>
              <a:t>remaining</a:t>
            </a:r>
            <a:r>
              <a:rPr lang="de-DE" b="1" dirty="0" smtClean="0">
                <a:solidFill>
                  <a:srgbClr val="585858"/>
                </a:solidFill>
              </a:rPr>
              <a:t> </a:t>
            </a:r>
            <a:r>
              <a:rPr lang="de-DE" b="1" dirty="0" err="1" smtClean="0">
                <a:solidFill>
                  <a:srgbClr val="585858"/>
                </a:solidFill>
              </a:rPr>
              <a:t>information</a:t>
            </a:r>
            <a:endParaRPr lang="en-GB" b="1" dirty="0" smtClean="0">
              <a:solidFill>
                <a:srgbClr val="585858"/>
              </a:solidFill>
            </a:endParaRPr>
          </a:p>
        </p:txBody>
      </p:sp>
      <p:sp>
        <p:nvSpPr>
          <p:cNvPr id="62493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700" b="1" smtClean="0">
                <a:solidFill>
                  <a:srgbClr val="FFFFFF"/>
                </a:solidFill>
              </a:rPr>
              <a:t>ECB-UNRESTRICTED</a:t>
            </a:r>
          </a:p>
        </p:txBody>
      </p:sp>
      <p:sp>
        <p:nvSpPr>
          <p:cNvPr id="62495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4B95"/>
                </a:solidFill>
              </a:rPr>
              <a:t>Information Governance at the ECB: moving to automation</a:t>
            </a:r>
            <a:endParaRPr lang="en-GB" smtClean="0">
              <a:solidFill>
                <a:srgbClr val="004B95"/>
              </a:solidFill>
            </a:endParaRPr>
          </a:p>
        </p:txBody>
      </p:sp>
      <p:sp>
        <p:nvSpPr>
          <p:cNvPr id="2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0727" name="Straight Arrow Connector 30726"/>
          <p:cNvCxnSpPr/>
          <p:nvPr/>
        </p:nvCxnSpPr>
        <p:spPr bwMode="auto">
          <a:xfrm>
            <a:off x="2051720" y="1737519"/>
            <a:ext cx="2643018" cy="19365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30" name="Straight Arrow Connector 30729"/>
          <p:cNvCxnSpPr/>
          <p:nvPr/>
        </p:nvCxnSpPr>
        <p:spPr bwMode="auto">
          <a:xfrm flipV="1">
            <a:off x="2051720" y="2255837"/>
            <a:ext cx="2643018" cy="3282952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35" name="Straight Arrow Connector 30734"/>
          <p:cNvCxnSpPr>
            <a:endCxn id="34" idx="1"/>
          </p:cNvCxnSpPr>
          <p:nvPr/>
        </p:nvCxnSpPr>
        <p:spPr bwMode="auto">
          <a:xfrm>
            <a:off x="2051720" y="2564904"/>
            <a:ext cx="2520280" cy="1112225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37" name="Straight Arrow Connector 30736"/>
          <p:cNvCxnSpPr/>
          <p:nvPr/>
        </p:nvCxnSpPr>
        <p:spPr bwMode="auto">
          <a:xfrm flipV="1">
            <a:off x="2051720" y="3812381"/>
            <a:ext cx="2448272" cy="199288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3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7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5" grpId="0"/>
      <p:bldP spid="14" grpId="0" animBg="1"/>
      <p:bldP spid="32" grpId="0"/>
      <p:bldP spid="33" grpId="0"/>
      <p:bldP spid="34" grpId="0"/>
      <p:bldP spid="51" grpId="0" animBg="1"/>
      <p:bldP spid="53" grpId="0"/>
      <p:bldP spid="54" grpId="0" animBg="1"/>
      <p:bldP spid="22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3129729" y="2725708"/>
            <a:ext cx="1768590" cy="576034"/>
          </a:xfrm>
          <a:prstGeom prst="ellipse">
            <a:avLst/>
          </a:prstGeom>
          <a:solidFill>
            <a:schemeClr val="accent6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392769" y="2725708"/>
            <a:ext cx="1768590" cy="576034"/>
          </a:xfrm>
          <a:prstGeom prst="ellipse">
            <a:avLst/>
          </a:prstGeom>
          <a:solidFill>
            <a:schemeClr val="accent6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683450" y="2725708"/>
            <a:ext cx="1768590" cy="576034"/>
          </a:xfrm>
          <a:prstGeom prst="ellipse">
            <a:avLst/>
          </a:prstGeom>
          <a:solidFill>
            <a:schemeClr val="accent6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9733" y="826960"/>
            <a:ext cx="8245827" cy="207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09105" y="94166"/>
            <a:ext cx="8547100" cy="360362"/>
          </a:xfrm>
        </p:spPr>
        <p:txBody>
          <a:bodyPr>
            <a:normAutofit/>
          </a:bodyPr>
          <a:lstStyle/>
          <a:p>
            <a:r>
              <a:rPr lang="en-GB" dirty="0"/>
              <a:t>Case </a:t>
            </a:r>
            <a:r>
              <a:rPr lang="en-GB" dirty="0" smtClean="0"/>
              <a:t>1 - </a:t>
            </a:r>
            <a:r>
              <a:rPr lang="en-GB" dirty="0"/>
              <a:t>Closure of network drives </a:t>
            </a:r>
          </a:p>
          <a:p>
            <a:pPr>
              <a:defRPr/>
            </a:pPr>
            <a:endParaRPr lang="en-GB" dirty="0"/>
          </a:p>
        </p:txBody>
      </p:sp>
      <p:grpSp>
        <p:nvGrpSpPr>
          <p:cNvPr id="35855" name="Group 90"/>
          <p:cNvGrpSpPr>
            <a:grpSpLocks/>
          </p:cNvGrpSpPr>
          <p:nvPr/>
        </p:nvGrpSpPr>
        <p:grpSpPr bwMode="auto">
          <a:xfrm rot="-5400000">
            <a:off x="-800144" y="1960260"/>
            <a:ext cx="2321014" cy="361950"/>
            <a:chOff x="1050398" y="2862"/>
            <a:chExt cx="1447092" cy="361773"/>
          </a:xfrm>
        </p:grpSpPr>
        <p:sp>
          <p:nvSpPr>
            <p:cNvPr id="101" name="Rounded Rectangle 100"/>
            <p:cNvSpPr/>
            <p:nvPr/>
          </p:nvSpPr>
          <p:spPr>
            <a:xfrm>
              <a:off x="1050398" y="2862"/>
              <a:ext cx="1447092" cy="361773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Rounded Rectangle 4"/>
            <p:cNvSpPr/>
            <p:nvPr/>
          </p:nvSpPr>
          <p:spPr>
            <a:xfrm>
              <a:off x="1061348" y="13969"/>
              <a:ext cx="1425194" cy="339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smtClean="0"/>
                <a:t>Phase 1</a:t>
              </a:r>
              <a:endParaRPr lang="en-GB" dirty="0"/>
            </a:p>
          </p:txBody>
        </p:sp>
      </p:grpSp>
      <p:sp>
        <p:nvSpPr>
          <p:cNvPr id="105" name="Rounded Rectangle 4"/>
          <p:cNvSpPr/>
          <p:nvPr/>
        </p:nvSpPr>
        <p:spPr bwMode="auto">
          <a:xfrm rot="16200000">
            <a:off x="-261143" y="3807619"/>
            <a:ext cx="1239837" cy="3397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6670" tIns="26670" rIns="26670" bIns="2667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dirty="0"/>
              <a:t>Processes</a:t>
            </a:r>
          </a:p>
        </p:txBody>
      </p:sp>
      <p:sp>
        <p:nvSpPr>
          <p:cNvPr id="71" name="TextBox 53"/>
          <p:cNvSpPr txBox="1">
            <a:spLocks noChangeArrowheads="1"/>
          </p:cNvSpPr>
          <p:nvPr/>
        </p:nvSpPr>
        <p:spPr bwMode="auto">
          <a:xfrm>
            <a:off x="2332654" y="692696"/>
            <a:ext cx="444798" cy="215896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Q1</a:t>
            </a:r>
          </a:p>
        </p:txBody>
      </p:sp>
      <p:sp>
        <p:nvSpPr>
          <p:cNvPr id="86" name="Rectangle 85"/>
          <p:cNvSpPr/>
          <p:nvPr/>
        </p:nvSpPr>
        <p:spPr>
          <a:xfrm>
            <a:off x="868928" y="1052736"/>
            <a:ext cx="2676031" cy="7654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99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000" b="1" dirty="0" smtClean="0">
                <a:latin typeface="Arial" pitchFamily="34" charset="0"/>
                <a:cs typeface="Arial" pitchFamily="34" charset="0"/>
              </a:rPr>
              <a:t>Identify databases, programme files and econometric packages on network drives</a:t>
            </a:r>
            <a:endParaRPr lang="en-GB" sz="1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 90"/>
          <p:cNvGrpSpPr>
            <a:grpSpLocks/>
          </p:cNvGrpSpPr>
          <p:nvPr/>
        </p:nvGrpSpPr>
        <p:grpSpPr bwMode="auto">
          <a:xfrm rot="-5400000">
            <a:off x="-183741" y="5862904"/>
            <a:ext cx="1106947" cy="361950"/>
            <a:chOff x="4840883" y="12280"/>
            <a:chExt cx="1447092" cy="361773"/>
          </a:xfrm>
        </p:grpSpPr>
        <p:sp>
          <p:nvSpPr>
            <p:cNvPr id="65" name="Rounded Rectangle 64"/>
            <p:cNvSpPr/>
            <p:nvPr/>
          </p:nvSpPr>
          <p:spPr>
            <a:xfrm>
              <a:off x="4840883" y="12280"/>
              <a:ext cx="1447092" cy="361773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ounded Rectangle 4"/>
            <p:cNvSpPr/>
            <p:nvPr/>
          </p:nvSpPr>
          <p:spPr>
            <a:xfrm>
              <a:off x="4851832" y="12280"/>
              <a:ext cx="1425194" cy="339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smtClean="0"/>
                <a:t>Phase 3</a:t>
              </a:r>
              <a:endParaRPr lang="en-GB" dirty="0"/>
            </a:p>
          </p:txBody>
        </p:sp>
      </p:grpSp>
      <p:sp>
        <p:nvSpPr>
          <p:cNvPr id="78" name="TextBox 53"/>
          <p:cNvSpPr txBox="1">
            <a:spLocks noChangeArrowheads="1"/>
          </p:cNvSpPr>
          <p:nvPr/>
        </p:nvSpPr>
        <p:spPr bwMode="auto">
          <a:xfrm>
            <a:off x="5759204" y="474185"/>
            <a:ext cx="710723" cy="215901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12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2015</a:t>
            </a:r>
          </a:p>
        </p:txBody>
      </p:sp>
      <p:sp>
        <p:nvSpPr>
          <p:cNvPr id="80" name="TextBox 53"/>
          <p:cNvSpPr txBox="1">
            <a:spLocks noChangeArrowheads="1"/>
          </p:cNvSpPr>
          <p:nvPr/>
        </p:nvSpPr>
        <p:spPr bwMode="auto">
          <a:xfrm>
            <a:off x="2948045" y="692696"/>
            <a:ext cx="444798" cy="215896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Q2</a:t>
            </a:r>
          </a:p>
        </p:txBody>
      </p:sp>
      <p:sp>
        <p:nvSpPr>
          <p:cNvPr id="81" name="TextBox 53"/>
          <p:cNvSpPr txBox="1">
            <a:spLocks noChangeArrowheads="1"/>
          </p:cNvSpPr>
          <p:nvPr/>
        </p:nvSpPr>
        <p:spPr bwMode="auto">
          <a:xfrm>
            <a:off x="3668157" y="692696"/>
            <a:ext cx="444798" cy="215896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Q3</a:t>
            </a:r>
          </a:p>
        </p:txBody>
      </p:sp>
      <p:sp>
        <p:nvSpPr>
          <p:cNvPr id="82" name="TextBox 53"/>
          <p:cNvSpPr txBox="1">
            <a:spLocks noChangeArrowheads="1"/>
          </p:cNvSpPr>
          <p:nvPr/>
        </p:nvSpPr>
        <p:spPr bwMode="auto">
          <a:xfrm>
            <a:off x="4291451" y="692696"/>
            <a:ext cx="444798" cy="215896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Q4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3544960" y="852906"/>
            <a:ext cx="5064" cy="57809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headEnd type="diamond"/>
          </a:ln>
          <a:effectLst/>
        </p:spPr>
      </p:cxnSp>
      <p:sp>
        <p:nvSpPr>
          <p:cNvPr id="84" name="Rectangle 83"/>
          <p:cNvSpPr/>
          <p:nvPr/>
        </p:nvSpPr>
        <p:spPr>
          <a:xfrm>
            <a:off x="1612255" y="3616426"/>
            <a:ext cx="3253136" cy="7654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99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000" b="1" dirty="0" smtClean="0">
                <a:latin typeface="Arial" pitchFamily="34" charset="0"/>
                <a:cs typeface="Arial" pitchFamily="34" charset="0"/>
              </a:rPr>
              <a:t>Identify documents on network drives </a:t>
            </a:r>
          </a:p>
          <a:p>
            <a:pPr algn="ctr"/>
            <a:r>
              <a:rPr lang="en-GB" sz="1000" b="1" dirty="0" smtClean="0">
                <a:latin typeface="Arial" pitchFamily="34" charset="0"/>
                <a:cs typeface="Arial" pitchFamily="34" charset="0"/>
              </a:rPr>
              <a:t>to be migrated to DARWIN</a:t>
            </a:r>
            <a:endParaRPr lang="en-GB" sz="1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90"/>
          <p:cNvGrpSpPr>
            <a:grpSpLocks/>
          </p:cNvGrpSpPr>
          <p:nvPr/>
        </p:nvGrpSpPr>
        <p:grpSpPr bwMode="auto">
          <a:xfrm rot="-5400000">
            <a:off x="-631816" y="4238616"/>
            <a:ext cx="1981182" cy="361950"/>
            <a:chOff x="1050398" y="2862"/>
            <a:chExt cx="1447092" cy="361773"/>
          </a:xfrm>
        </p:grpSpPr>
        <p:sp>
          <p:nvSpPr>
            <p:cNvPr id="91" name="Rounded Rectangle 90"/>
            <p:cNvSpPr/>
            <p:nvPr/>
          </p:nvSpPr>
          <p:spPr>
            <a:xfrm>
              <a:off x="1050398" y="2862"/>
              <a:ext cx="1447092" cy="361773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Rounded Rectangle 4"/>
            <p:cNvSpPr/>
            <p:nvPr/>
          </p:nvSpPr>
          <p:spPr>
            <a:xfrm>
              <a:off x="1061348" y="13969"/>
              <a:ext cx="1425194" cy="339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smtClean="0"/>
                <a:t>Phase  2</a:t>
              </a:r>
              <a:endParaRPr lang="en-GB" dirty="0"/>
            </a:p>
          </p:txBody>
        </p:sp>
      </p:grpSp>
      <p:sp>
        <p:nvSpPr>
          <p:cNvPr id="94" name="TextBox 53"/>
          <p:cNvSpPr txBox="1">
            <a:spLocks noChangeArrowheads="1"/>
          </p:cNvSpPr>
          <p:nvPr/>
        </p:nvSpPr>
        <p:spPr bwMode="auto">
          <a:xfrm>
            <a:off x="5007242" y="692696"/>
            <a:ext cx="444798" cy="215896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Q1</a:t>
            </a:r>
          </a:p>
        </p:txBody>
      </p:sp>
      <p:sp>
        <p:nvSpPr>
          <p:cNvPr id="95" name="TextBox 53"/>
          <p:cNvSpPr txBox="1">
            <a:spLocks noChangeArrowheads="1"/>
          </p:cNvSpPr>
          <p:nvPr/>
        </p:nvSpPr>
        <p:spPr bwMode="auto">
          <a:xfrm>
            <a:off x="7589960" y="692696"/>
            <a:ext cx="444798" cy="215896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Q1</a:t>
            </a:r>
          </a:p>
        </p:txBody>
      </p:sp>
      <p:sp>
        <p:nvSpPr>
          <p:cNvPr id="99" name="TextBox 53"/>
          <p:cNvSpPr txBox="1">
            <a:spLocks noChangeArrowheads="1"/>
          </p:cNvSpPr>
          <p:nvPr/>
        </p:nvSpPr>
        <p:spPr bwMode="auto">
          <a:xfrm>
            <a:off x="5607229" y="692696"/>
            <a:ext cx="444798" cy="215896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Q2</a:t>
            </a:r>
          </a:p>
        </p:txBody>
      </p:sp>
      <p:sp>
        <p:nvSpPr>
          <p:cNvPr id="100" name="TextBox 53"/>
          <p:cNvSpPr txBox="1">
            <a:spLocks noChangeArrowheads="1"/>
          </p:cNvSpPr>
          <p:nvPr/>
        </p:nvSpPr>
        <p:spPr bwMode="auto">
          <a:xfrm>
            <a:off x="6187786" y="692696"/>
            <a:ext cx="444798" cy="215896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Q3</a:t>
            </a:r>
          </a:p>
        </p:txBody>
      </p:sp>
      <p:sp>
        <p:nvSpPr>
          <p:cNvPr id="103" name="TextBox 53"/>
          <p:cNvSpPr txBox="1">
            <a:spLocks noChangeArrowheads="1"/>
          </p:cNvSpPr>
          <p:nvPr/>
        </p:nvSpPr>
        <p:spPr bwMode="auto">
          <a:xfrm>
            <a:off x="6820495" y="692696"/>
            <a:ext cx="444798" cy="215896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Q4</a:t>
            </a:r>
          </a:p>
        </p:txBody>
      </p:sp>
      <p:sp>
        <p:nvSpPr>
          <p:cNvPr id="107" name="TextBox 53"/>
          <p:cNvSpPr txBox="1">
            <a:spLocks noChangeArrowheads="1"/>
          </p:cNvSpPr>
          <p:nvPr/>
        </p:nvSpPr>
        <p:spPr bwMode="auto">
          <a:xfrm>
            <a:off x="1691680" y="692696"/>
            <a:ext cx="444798" cy="215896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Q4</a:t>
            </a:r>
          </a:p>
        </p:txBody>
      </p:sp>
      <p:sp>
        <p:nvSpPr>
          <p:cNvPr id="108" name="TextBox 53"/>
          <p:cNvSpPr txBox="1">
            <a:spLocks noChangeArrowheads="1"/>
          </p:cNvSpPr>
          <p:nvPr/>
        </p:nvSpPr>
        <p:spPr bwMode="auto">
          <a:xfrm>
            <a:off x="7411732" y="474184"/>
            <a:ext cx="710723" cy="215901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12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2016</a:t>
            </a:r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190499" y="3286125"/>
            <a:ext cx="8629651" cy="15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73430" y="5410182"/>
            <a:ext cx="8646720" cy="26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206970" y="980728"/>
            <a:ext cx="8613180" cy="8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620312" y="1916832"/>
            <a:ext cx="3254801" cy="6830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99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000" b="1" dirty="0" smtClean="0">
                <a:latin typeface="Arial" pitchFamily="34" charset="0"/>
                <a:cs typeface="Arial" pitchFamily="34" charset="0"/>
              </a:rPr>
              <a:t>Move/copy databases, programme files</a:t>
            </a:r>
          </a:p>
          <a:p>
            <a:pPr algn="ctr"/>
            <a:r>
              <a:rPr lang="en-GB" sz="1000" b="1" dirty="0" smtClean="0">
                <a:latin typeface="Arial" pitchFamily="34" charset="0"/>
                <a:cs typeface="Arial" pitchFamily="34" charset="0"/>
              </a:rPr>
              <a:t>and econometric packages</a:t>
            </a:r>
          </a:p>
          <a:p>
            <a:pPr algn="ctr"/>
            <a:r>
              <a:rPr lang="en-GB" sz="1000" b="1" dirty="0" smtClean="0">
                <a:latin typeface="Arial" pitchFamily="34" charset="0"/>
                <a:cs typeface="Arial" pitchFamily="34" charset="0"/>
              </a:rPr>
              <a:t>to new dedicated BA folder on P: </a:t>
            </a:r>
            <a:endParaRPr lang="en-GB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Connector 117"/>
          <p:cNvCxnSpPr/>
          <p:nvPr/>
        </p:nvCxnSpPr>
        <p:spPr bwMode="auto">
          <a:xfrm>
            <a:off x="7382990" y="847662"/>
            <a:ext cx="106" cy="57748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headEnd type="diamon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8167457" y="861284"/>
            <a:ext cx="0" cy="57611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headEnd type="diamon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H="1">
            <a:off x="4865391" y="852906"/>
            <a:ext cx="15618" cy="578097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headEnd type="diamond"/>
          </a:ln>
          <a:effectLst/>
        </p:spPr>
      </p:cxnSp>
      <p:sp>
        <p:nvSpPr>
          <p:cNvPr id="19" name="Oval 18"/>
          <p:cNvSpPr/>
          <p:nvPr/>
        </p:nvSpPr>
        <p:spPr>
          <a:xfrm>
            <a:off x="3972264" y="2707257"/>
            <a:ext cx="1768590" cy="576034"/>
          </a:xfrm>
          <a:prstGeom prst="ellipse">
            <a:avLst/>
          </a:prstGeom>
          <a:solidFill>
            <a:schemeClr val="accent6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Freezing of network drives</a:t>
            </a:r>
          </a:p>
        </p:txBody>
      </p:sp>
      <p:cxnSp>
        <p:nvCxnSpPr>
          <p:cNvPr id="123" name="Straight Connector 122"/>
          <p:cNvCxnSpPr/>
          <p:nvPr/>
        </p:nvCxnSpPr>
        <p:spPr>
          <a:xfrm flipV="1">
            <a:off x="173429" y="6604017"/>
            <a:ext cx="8646721" cy="36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177799" y="3420621"/>
            <a:ext cx="8642351" cy="16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73429" y="5473647"/>
            <a:ext cx="8646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208258" y="4597400"/>
            <a:ext cx="4174838" cy="7654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99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000" b="1" dirty="0" smtClean="0">
                <a:latin typeface="Arial" pitchFamily="34" charset="0"/>
                <a:cs typeface="Arial" pitchFamily="34" charset="0"/>
              </a:rPr>
              <a:t>Migrate identified documents to DARWIN</a:t>
            </a:r>
            <a:endParaRPr lang="en-GB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20150" y="984917"/>
            <a:ext cx="0" cy="5744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7208413" y="5579293"/>
            <a:ext cx="1828084" cy="802035"/>
          </a:xfrm>
          <a:prstGeom prst="ellipse">
            <a:avLst/>
          </a:prstGeom>
          <a:solidFill>
            <a:schemeClr val="accent6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Deletion of information and decommissioning of K: </a:t>
            </a:r>
            <a:endParaRPr lang="en-GB" sz="1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53"/>
          <p:cNvSpPr txBox="1">
            <a:spLocks noChangeArrowheads="1"/>
          </p:cNvSpPr>
          <p:nvPr/>
        </p:nvSpPr>
        <p:spPr bwMode="auto">
          <a:xfrm>
            <a:off x="3151389" y="474185"/>
            <a:ext cx="710723" cy="215901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12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2014</a:t>
            </a:r>
          </a:p>
        </p:txBody>
      </p:sp>
      <p:sp>
        <p:nvSpPr>
          <p:cNvPr id="51" name="TextBox 53"/>
          <p:cNvSpPr txBox="1">
            <a:spLocks noChangeArrowheads="1"/>
          </p:cNvSpPr>
          <p:nvPr/>
        </p:nvSpPr>
        <p:spPr bwMode="auto">
          <a:xfrm>
            <a:off x="868928" y="474185"/>
            <a:ext cx="710723" cy="215901"/>
          </a:xfrm>
          <a:prstGeom prst="rect">
            <a:avLst/>
          </a:prstGeom>
          <a:solidFill>
            <a:srgbClr val="0070C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1200" b="1" dirty="0" smtClean="0">
                <a:solidFill>
                  <a:srgbClr val="FFFFFF"/>
                </a:solidFill>
                <a:latin typeface="Gill Sans MT" pitchFamily="34" charset="0"/>
                <a:cs typeface="+mn-cs"/>
              </a:rPr>
              <a:t>2013</a:t>
            </a:r>
          </a:p>
        </p:txBody>
      </p:sp>
      <p:sp>
        <p:nvSpPr>
          <p:cNvPr id="3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06970" y="6637803"/>
            <a:ext cx="3213100" cy="1889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Information Governance at the ECB: moving to automation</a:t>
            </a:r>
            <a:endParaRPr lang="en-GB" dirty="0"/>
          </a:p>
        </p:txBody>
      </p:sp>
      <p:sp>
        <p:nvSpPr>
          <p:cNvPr id="10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9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ECB Filing and Retention Plan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</a:rPr>
              <a:t>sets </a:t>
            </a:r>
            <a:r>
              <a:rPr lang="en-GB" sz="2000" dirty="0">
                <a:latin typeface="Calibri" panose="020F0502020204030204" pitchFamily="34" charset="0"/>
              </a:rPr>
              <a:t>out how long ECB information should be kept and when it should be disposed of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sz="2000" b="1" dirty="0">
                <a:latin typeface="Calibri" panose="020F0502020204030204" pitchFamily="34" charset="0"/>
              </a:rPr>
              <a:t>Why </a:t>
            </a:r>
            <a:r>
              <a:rPr lang="en-GB" sz="2000" b="1" dirty="0" smtClean="0">
                <a:latin typeface="Calibri" panose="020F0502020204030204" pitchFamily="34" charset="0"/>
              </a:rPr>
              <a:t>automate </a:t>
            </a:r>
            <a:r>
              <a:rPr lang="en-GB" sz="2000" b="1" dirty="0">
                <a:latin typeface="Calibri" panose="020F0502020204030204" pitchFamily="34" charset="0"/>
              </a:rPr>
              <a:t>retention? </a:t>
            </a:r>
            <a:endParaRPr lang="en-GB" sz="2000" b="1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en-GB" sz="2000" dirty="0">
                <a:latin typeface="Calibri" panose="020F0502020204030204" pitchFamily="34" charset="0"/>
              </a:rPr>
              <a:t>Reduces manual effort - formerly was not deleted (unless users did so manually) 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en-GB" sz="2000" dirty="0">
                <a:latin typeface="Calibri" panose="020F0502020204030204" pitchFamily="34" charset="0"/>
              </a:rPr>
              <a:t>Ensures what needs to be kept is identified and retained to serve current and future business needs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en-GB" sz="2000" dirty="0">
                <a:latin typeface="Calibri" panose="020F0502020204030204" pitchFamily="34" charset="0"/>
              </a:rPr>
              <a:t>Allows us comply with legal/regulatory requirements (e.g. data protection)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en-GB" sz="2000" dirty="0">
                <a:latin typeface="Calibri" panose="020F0502020204030204" pitchFamily="34" charset="0"/>
              </a:rPr>
              <a:t>Minimises risks of legal discovery and cost of storage, retrieval and migration</a:t>
            </a:r>
          </a:p>
          <a:p>
            <a:pPr lvl="1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2" indent="0">
              <a:spcBef>
                <a:spcPct val="30000"/>
              </a:spcBef>
              <a:buClr>
                <a:schemeClr val="tx2"/>
              </a:buClr>
              <a:buNone/>
            </a:pPr>
            <a:r>
              <a:rPr lang="en-GB" dirty="0"/>
              <a:t>Case </a:t>
            </a:r>
            <a:r>
              <a:rPr lang="en-GB" dirty="0" smtClean="0"/>
              <a:t>2 - </a:t>
            </a:r>
            <a:r>
              <a:rPr lang="en-GB" sz="2000" dirty="0">
                <a:latin typeface="Calibri" panose="020F0502020204030204" pitchFamily="34" charset="0"/>
              </a:rPr>
              <a:t>Implementation of automatic retention in DARWIN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8"/>
          <a:stretch/>
        </p:blipFill>
        <p:spPr bwMode="auto">
          <a:xfrm>
            <a:off x="467543" y="2204864"/>
            <a:ext cx="6530727" cy="1237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4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smtClean="0">
                <a:solidFill>
                  <a:srgbClr val="004B95"/>
                </a:solidFill>
              </a:rPr>
              <a:t>Information Governance at the ECB: moving to automation</a:t>
            </a:r>
            <a:endParaRPr lang="en-GB" smtClean="0">
              <a:solidFill>
                <a:srgbClr val="004B95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52288" y="93693"/>
            <a:ext cx="8547100" cy="360362"/>
          </a:xfrm>
        </p:spPr>
        <p:txBody>
          <a:bodyPr/>
          <a:lstStyle/>
          <a:p>
            <a:pPr marL="0" lvl="2" indent="0">
              <a:spcBef>
                <a:spcPct val="30000"/>
              </a:spcBef>
              <a:buClr>
                <a:schemeClr val="tx2"/>
              </a:buClr>
              <a:buNone/>
            </a:pPr>
            <a:r>
              <a:rPr lang="en-GB" dirty="0"/>
              <a:t>Case 2 </a:t>
            </a:r>
            <a:r>
              <a:rPr lang="en-GB" dirty="0" smtClean="0"/>
              <a:t>- </a:t>
            </a:r>
            <a:r>
              <a:rPr lang="en-GB" sz="2000" dirty="0" smtClean="0">
                <a:latin typeface="Calibri" panose="020F0502020204030204" pitchFamily="34" charset="0"/>
              </a:rPr>
              <a:t>Implementation </a:t>
            </a:r>
            <a:r>
              <a:rPr lang="en-GB" sz="2000" dirty="0">
                <a:latin typeface="Calibri" panose="020F0502020204030204" pitchFamily="34" charset="0"/>
              </a:rPr>
              <a:t>of automatic retention in DARWIN</a:t>
            </a:r>
          </a:p>
        </p:txBody>
      </p:sp>
      <p:sp>
        <p:nvSpPr>
          <p:cNvPr id="19463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64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65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700" b="1">
                <a:solidFill>
                  <a:srgbClr val="FFFFFF"/>
                </a:solidFill>
              </a:rPr>
              <a:t>ECB-UNRESTRICTED</a:t>
            </a: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4" y="2701975"/>
            <a:ext cx="6814914" cy="303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84" y="5517356"/>
            <a:ext cx="3779838" cy="215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>
              <a:ea typeface="ヒラギノ角ゴ Pro W3"/>
              <a:cs typeface="ヒラギノ角ゴ Pro W3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31432" y="2701975"/>
            <a:ext cx="1889125" cy="215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>
              <a:ea typeface="ヒラギノ角ゴ Pro W3"/>
              <a:cs typeface="ヒラギノ角ゴ Pro W3"/>
            </a:endParaRPr>
          </a:p>
        </p:txBody>
      </p:sp>
      <p:sp>
        <p:nvSpPr>
          <p:cNvPr id="2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2288" y="548680"/>
            <a:ext cx="8712200" cy="129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Aft>
                <a:spcPct val="20000"/>
              </a:spcAft>
              <a:buFontTx/>
              <a:buNone/>
              <a:defRPr/>
            </a:pPr>
            <a:r>
              <a:rPr lang="en-GB" sz="2000" b="1" kern="0" dirty="0" smtClean="0">
                <a:solidFill>
                  <a:schemeClr val="tx2"/>
                </a:solidFill>
                <a:latin typeface="+mj-lt"/>
              </a:rPr>
              <a:t>How we implement automation in DARWIN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  <a:defRPr/>
            </a:pPr>
            <a:endParaRPr lang="en-GB" sz="2000" kern="0" dirty="0" smtClean="0"/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  <a:defRPr/>
            </a:pPr>
            <a:endParaRPr lang="en-GB" sz="2000" kern="0" dirty="0"/>
          </a:p>
          <a:p>
            <a:pPr marL="400050" indent="-342900" eaLnBrk="1" hangingPunct="1">
              <a:spcAft>
                <a:spcPct val="20000"/>
              </a:spcAft>
            </a:pPr>
            <a:r>
              <a:rPr lang="en-GB" sz="1800" b="1" dirty="0">
                <a:latin typeface="Calibri" panose="020F0502020204030204" pitchFamily="34" charset="0"/>
              </a:rPr>
              <a:t>Retention actions </a:t>
            </a:r>
            <a:r>
              <a:rPr lang="en-GB" sz="1800" dirty="0">
                <a:latin typeface="Calibri" panose="020F0502020204030204" pitchFamily="34" charset="0"/>
              </a:rPr>
              <a:t>(Record Series Identifiers – RSIs) are </a:t>
            </a:r>
            <a:r>
              <a:rPr lang="en-GB" sz="1800" b="1" dirty="0">
                <a:latin typeface="Calibri" panose="020F0502020204030204" pitchFamily="34" charset="0"/>
              </a:rPr>
              <a:t>directly applied </a:t>
            </a:r>
            <a:r>
              <a:rPr lang="en-GB" sz="1800" dirty="0">
                <a:latin typeface="Calibri" panose="020F0502020204030204" pitchFamily="34" charset="0"/>
              </a:rPr>
              <a:t>to business area </a:t>
            </a:r>
            <a:r>
              <a:rPr lang="en-GB" sz="1800" b="1" dirty="0">
                <a:latin typeface="Calibri" panose="020F0502020204030204" pitchFamily="34" charset="0"/>
              </a:rPr>
              <a:t>folders in DARWIN</a:t>
            </a:r>
          </a:p>
          <a:p>
            <a:pPr marL="400050" indent="-342900" eaLnBrk="1" hangingPunct="1">
              <a:spcAft>
                <a:spcPct val="20000"/>
              </a:spcAft>
            </a:pPr>
            <a:endParaRPr lang="en-GB" sz="1800" dirty="0" smtClean="0"/>
          </a:p>
          <a:p>
            <a:pPr marL="400050" indent="-342900" eaLnBrk="1" hangingPunct="1">
              <a:spcAft>
                <a:spcPct val="20000"/>
              </a:spcAft>
            </a:pPr>
            <a:endParaRPr lang="en-GB" sz="1800" dirty="0"/>
          </a:p>
          <a:p>
            <a:pPr marL="400050" indent="-342900" eaLnBrk="1" hangingPunct="1">
              <a:spcAft>
                <a:spcPct val="20000"/>
              </a:spcAft>
            </a:pPr>
            <a:endParaRPr lang="en-GB" sz="1800" dirty="0" smtClean="0"/>
          </a:p>
          <a:p>
            <a:pPr marL="400050" indent="-342900" eaLnBrk="1" hangingPunct="1">
              <a:spcAft>
                <a:spcPct val="20000"/>
              </a:spcAft>
            </a:pPr>
            <a:endParaRPr lang="en-GB" sz="1800" dirty="0"/>
          </a:p>
          <a:p>
            <a:pPr marL="400050" indent="-342900" eaLnBrk="1" hangingPunct="1">
              <a:spcAft>
                <a:spcPct val="20000"/>
              </a:spcAft>
            </a:pPr>
            <a:endParaRPr lang="en-GB" sz="1800" dirty="0" smtClean="0"/>
          </a:p>
          <a:p>
            <a:pPr marL="400050" indent="-342900" eaLnBrk="1" hangingPunct="1">
              <a:spcAft>
                <a:spcPct val="20000"/>
              </a:spcAft>
            </a:pPr>
            <a:endParaRPr lang="en-GB" sz="1800" dirty="0"/>
          </a:p>
          <a:p>
            <a:pPr marL="400050" indent="-342900" eaLnBrk="1" hangingPunct="1">
              <a:spcAft>
                <a:spcPct val="20000"/>
              </a:spcAft>
            </a:pPr>
            <a:endParaRPr lang="en-GB" sz="1800" dirty="0" smtClean="0"/>
          </a:p>
          <a:p>
            <a:pPr marL="400050" indent="-342900" eaLnBrk="1" hangingPunct="1">
              <a:spcAft>
                <a:spcPct val="20000"/>
              </a:spcAft>
            </a:pPr>
            <a:endParaRPr lang="en-GB" sz="1800" dirty="0"/>
          </a:p>
          <a:p>
            <a:pPr marL="400050" indent="-342900" eaLnBrk="1" hangingPunct="1">
              <a:spcAft>
                <a:spcPct val="20000"/>
              </a:spcAft>
            </a:pPr>
            <a:r>
              <a:rPr lang="en-GB" sz="1800" dirty="0">
                <a:latin typeface="Calibri" panose="020F0502020204030204" pitchFamily="34" charset="0"/>
              </a:rPr>
              <a:t>The system </a:t>
            </a:r>
            <a:r>
              <a:rPr lang="en-GB" sz="1800" b="1" dirty="0">
                <a:latin typeface="Calibri" panose="020F0502020204030204" pitchFamily="34" charset="0"/>
              </a:rPr>
              <a:t>automatically</a:t>
            </a:r>
            <a:r>
              <a:rPr lang="en-GB" sz="1800" dirty="0">
                <a:latin typeface="Calibri" panose="020F0502020204030204" pitchFamily="34" charset="0"/>
              </a:rPr>
              <a:t> performs retention activities – deletion or preservation</a:t>
            </a:r>
          </a:p>
          <a:p>
            <a:pPr marL="0" indent="0" eaLnBrk="1" hangingPunct="1">
              <a:spcAft>
                <a:spcPct val="20000"/>
              </a:spcAft>
              <a:buNone/>
              <a:defRPr/>
            </a:pPr>
            <a:endParaRPr lang="en-GB" sz="2000" kern="0" dirty="0"/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  <a:defRPr/>
            </a:pPr>
            <a:endParaRPr lang="en-GB" sz="2000" kern="0" dirty="0" smtClean="0"/>
          </a:p>
          <a:p>
            <a:pPr marL="0" indent="0" eaLnBrk="1" hangingPunct="1">
              <a:spcAft>
                <a:spcPct val="20000"/>
              </a:spcAft>
              <a:buFontTx/>
              <a:buNone/>
              <a:defRPr/>
            </a:pPr>
            <a:endParaRPr lang="en-GB" sz="2000" b="1" kern="0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  <a:defRPr/>
            </a:pPr>
            <a:endParaRPr lang="en-GB" sz="1800" kern="0" dirty="0" smtClean="0"/>
          </a:p>
          <a:p>
            <a:pPr eaLnBrk="1" hangingPunct="1">
              <a:spcAft>
                <a:spcPct val="20000"/>
              </a:spcAft>
              <a:buFontTx/>
              <a:buNone/>
              <a:defRPr/>
            </a:pPr>
            <a:r>
              <a:rPr lang="en-GB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eaLnBrk="1" hangingPunct="1">
              <a:spcAft>
                <a:spcPct val="20000"/>
              </a:spcAft>
              <a:buFontTx/>
              <a:buNone/>
              <a:defRPr/>
            </a:pPr>
            <a:endParaRPr lang="en-GB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20000"/>
              </a:spcAft>
              <a:buFontTx/>
              <a:buNone/>
              <a:defRPr/>
            </a:pPr>
            <a:endParaRPr lang="en-GB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-891480"/>
            <a:ext cx="8594725" cy="44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9029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549275"/>
            <a:ext cx="8594725" cy="628650"/>
          </a:xfrm>
        </p:spPr>
        <p:txBody>
          <a:bodyPr/>
          <a:lstStyle/>
          <a:p>
            <a:pPr eaLnBrk="1" hangingPunct="1"/>
            <a:r>
              <a:rPr lang="en-GB" sz="2000" b="1" dirty="0">
                <a:ea typeface="+mn-ea"/>
                <a:cs typeface="+mn-cs"/>
              </a:rPr>
              <a:t>How retention works in DARWIN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48712" cy="4897437"/>
          </a:xfrm>
        </p:spPr>
        <p:txBody>
          <a:bodyPr/>
          <a:lstStyle/>
          <a:p>
            <a:pPr marL="444500" indent="-342900" eaLnBrk="1" hangingPunct="1">
              <a:spcAft>
                <a:spcPts val="600"/>
              </a:spcAft>
            </a:pPr>
            <a:r>
              <a:rPr lang="en-GB" sz="1800" dirty="0">
                <a:latin typeface="Calibri" panose="020F0502020204030204" pitchFamily="34" charset="0"/>
              </a:rPr>
              <a:t>Retention is activated upon </a:t>
            </a:r>
            <a:r>
              <a:rPr lang="en-GB" sz="1800" b="1" dirty="0">
                <a:latin typeface="Calibri" panose="020F0502020204030204" pitchFamily="34" charset="0"/>
              </a:rPr>
              <a:t>finalization as records in DARWIN</a:t>
            </a:r>
          </a:p>
          <a:p>
            <a:pPr marL="742950" lvl="1" indent="-342900" eaLnBrk="1" hangingPunct="1">
              <a:spcAft>
                <a:spcPts val="600"/>
              </a:spcAft>
            </a:pPr>
            <a:r>
              <a:rPr lang="en-GB" sz="1600" dirty="0" smtClean="0">
                <a:latin typeface="Calibri" panose="020F0502020204030204" pitchFamily="34" charset="0"/>
              </a:rPr>
              <a:t>of </a:t>
            </a:r>
            <a:r>
              <a:rPr lang="en-GB" sz="1600" dirty="0">
                <a:latin typeface="Calibri" panose="020F0502020204030204" pitchFamily="34" charset="0"/>
              </a:rPr>
              <a:t>documents for </a:t>
            </a:r>
            <a:r>
              <a:rPr lang="en-GB" sz="1600" b="1" dirty="0">
                <a:latin typeface="Calibri" panose="020F0502020204030204" pitchFamily="34" charset="0"/>
                <a:ea typeface="+mn-ea"/>
              </a:rPr>
              <a:t>time-based activities </a:t>
            </a:r>
            <a:endParaRPr lang="en-GB" sz="1600" dirty="0" smtClean="0">
              <a:latin typeface="Calibri" panose="020F0502020204030204" pitchFamily="34" charset="0"/>
            </a:endParaRPr>
          </a:p>
          <a:p>
            <a:pPr marL="1060450" lvl="2" indent="-342900" eaLnBrk="1" hangingPunct="1">
              <a:spcAft>
                <a:spcPts val="600"/>
              </a:spcAft>
            </a:pPr>
            <a:r>
              <a:rPr lang="en-GB" sz="1400" dirty="0" smtClean="0">
                <a:latin typeface="Calibri" panose="020F0502020204030204" pitchFamily="34" charset="0"/>
              </a:rPr>
              <a:t>ongoing activities, no clear end date, e.g. monitoring, reporting</a:t>
            </a:r>
          </a:p>
          <a:p>
            <a:pPr marL="1060450" lvl="2" indent="-342900" eaLnBrk="1" hangingPunct="1">
              <a:spcAft>
                <a:spcPts val="600"/>
              </a:spcAft>
            </a:pPr>
            <a:r>
              <a:rPr lang="en-GB" sz="1400" dirty="0">
                <a:latin typeface="Calibri" panose="020F0502020204030204" pitchFamily="34" charset="0"/>
              </a:rPr>
              <a:t>DARWIN automatically finalizes documents after 2 years after last editing action, if they have not already been finalized in the course of business</a:t>
            </a:r>
          </a:p>
          <a:p>
            <a:pPr marL="717550" lvl="2" indent="0" eaLnBrk="1" hangingPunct="1">
              <a:spcAft>
                <a:spcPts val="600"/>
              </a:spcAft>
              <a:buNone/>
            </a:pPr>
            <a:endParaRPr lang="en-GB" sz="1000" i="1" dirty="0"/>
          </a:p>
          <a:p>
            <a:pPr marL="742950" lvl="1" indent="-342900" eaLnBrk="1" hangingPunct="1"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</a:rPr>
              <a:t>of folders for </a:t>
            </a:r>
            <a:r>
              <a:rPr lang="en-GB" sz="1600" b="1" dirty="0">
                <a:latin typeface="Calibri" panose="020F0502020204030204" pitchFamily="34" charset="0"/>
              </a:rPr>
              <a:t>event-based activities </a:t>
            </a:r>
            <a:endParaRPr lang="en-GB" sz="1600" dirty="0">
              <a:latin typeface="Calibri" panose="020F0502020204030204" pitchFamily="34" charset="0"/>
            </a:endParaRPr>
          </a:p>
          <a:p>
            <a:pPr marL="1060450" lvl="2" indent="-342900" eaLnBrk="1" hangingPunct="1">
              <a:spcAft>
                <a:spcPts val="600"/>
              </a:spcAft>
            </a:pPr>
            <a:r>
              <a:rPr lang="en-GB" sz="1400" dirty="0" smtClean="0">
                <a:latin typeface="Calibri" panose="020F0502020204030204" pitchFamily="34" charset="0"/>
              </a:rPr>
              <a:t>activities </a:t>
            </a:r>
            <a:r>
              <a:rPr lang="en-GB" sz="1400" dirty="0">
                <a:latin typeface="Calibri" panose="020F0502020204030204" pitchFamily="34" charset="0"/>
              </a:rPr>
              <a:t>with clear start and end date, e.g. procurement/ legal advice files/ audit missions/ IT projects, etc</a:t>
            </a:r>
            <a:r>
              <a:rPr lang="en-GB" sz="1400" dirty="0" smtClean="0">
                <a:latin typeface="Calibri" panose="020F0502020204030204" pitchFamily="34" charset="0"/>
              </a:rPr>
              <a:t>.</a:t>
            </a:r>
            <a:endParaRPr lang="en-GB" sz="1400" dirty="0">
              <a:latin typeface="Calibri" panose="020F0502020204030204" pitchFamily="34" charset="0"/>
            </a:endParaRPr>
          </a:p>
          <a:p>
            <a:pPr marL="1060450" lvl="2" indent="-342900" eaLnBrk="1" hangingPunct="1">
              <a:spcAft>
                <a:spcPts val="600"/>
              </a:spcAft>
            </a:pPr>
            <a:r>
              <a:rPr lang="en-GB" sz="1400" dirty="0">
                <a:latin typeface="Calibri" panose="020F0502020204030204" pitchFamily="34" charset="0"/>
              </a:rPr>
              <a:t>manual finalization of folders by BA staff is required</a:t>
            </a:r>
          </a:p>
          <a:p>
            <a:pPr marL="717550" lvl="2" indent="0" eaLnBrk="1" hangingPunct="1">
              <a:spcAft>
                <a:spcPts val="600"/>
              </a:spcAft>
              <a:buNone/>
            </a:pPr>
            <a:endParaRPr lang="en-GB" sz="1000" i="1" dirty="0"/>
          </a:p>
          <a:p>
            <a:pPr marL="444500" indent="-342900" eaLnBrk="1" hangingPunct="1">
              <a:spcAft>
                <a:spcPts val="300"/>
              </a:spcAft>
            </a:pPr>
            <a:r>
              <a:rPr lang="en-GB" sz="1800" dirty="0">
                <a:latin typeface="Calibri" panose="020F0502020204030204" pitchFamily="34" charset="0"/>
              </a:rPr>
              <a:t>Retention is </a:t>
            </a:r>
            <a:r>
              <a:rPr lang="en-GB" sz="1800" dirty="0" smtClean="0">
                <a:latin typeface="Calibri" panose="020F0502020204030204" pitchFamily="34" charset="0"/>
              </a:rPr>
              <a:t>calculated from </a:t>
            </a:r>
            <a:r>
              <a:rPr lang="en-GB" sz="1800" dirty="0">
                <a:latin typeface="Calibri" panose="020F0502020204030204" pitchFamily="34" charset="0"/>
              </a:rPr>
              <a:t>date of </a:t>
            </a:r>
            <a:r>
              <a:rPr lang="en-GB" sz="1800" b="1" dirty="0">
                <a:latin typeface="Calibri" panose="020F0502020204030204" pitchFamily="34" charset="0"/>
              </a:rPr>
              <a:t>last version added </a:t>
            </a:r>
            <a:r>
              <a:rPr lang="en-GB" sz="1800" dirty="0">
                <a:latin typeface="Calibri" panose="020F0502020204030204" pitchFamily="34" charset="0"/>
              </a:rPr>
              <a:t>(documents</a:t>
            </a:r>
            <a:r>
              <a:rPr lang="en-GB" sz="1800" dirty="0" smtClean="0">
                <a:latin typeface="Calibri" panose="020F0502020204030204" pitchFamily="34" charset="0"/>
              </a:rPr>
              <a:t>) or from </a:t>
            </a:r>
            <a:r>
              <a:rPr lang="en-GB" sz="1800" b="1" dirty="0">
                <a:latin typeface="Calibri" panose="020F0502020204030204" pitchFamily="34" charset="0"/>
              </a:rPr>
              <a:t>date of finalisation </a:t>
            </a:r>
            <a:r>
              <a:rPr lang="en-GB" sz="1800" dirty="0">
                <a:latin typeface="Calibri" panose="020F0502020204030204" pitchFamily="34" charset="0"/>
              </a:rPr>
              <a:t>(folders)</a:t>
            </a:r>
          </a:p>
          <a:p>
            <a:pPr marL="444500" indent="-342900" eaLnBrk="1" hangingPunct="1">
              <a:spcAft>
                <a:spcPts val="300"/>
              </a:spcAft>
            </a:pPr>
            <a:r>
              <a:rPr lang="en-GB" sz="1800" dirty="0">
                <a:latin typeface="Calibri" panose="020F0502020204030204" pitchFamily="34" charset="0"/>
              </a:rPr>
              <a:t>DARWIN destruction reports generated for </a:t>
            </a:r>
            <a:r>
              <a:rPr lang="en-GB" sz="1800" dirty="0" smtClean="0">
                <a:latin typeface="Calibri" panose="020F0502020204030204" pitchFamily="34" charset="0"/>
              </a:rPr>
              <a:t>approval</a:t>
            </a:r>
            <a:endParaRPr lang="en-GB" sz="1800" dirty="0">
              <a:latin typeface="Calibri" panose="020F0502020204030204" pitchFamily="34" charset="0"/>
            </a:endParaRPr>
          </a:p>
          <a:p>
            <a:pPr marL="444500" indent="-342900" eaLnBrk="1" hangingPunct="1">
              <a:spcAft>
                <a:spcPts val="300"/>
              </a:spcAft>
            </a:pPr>
            <a:r>
              <a:rPr lang="en-GB" sz="1800" dirty="0">
                <a:latin typeface="Calibri" panose="020F0502020204030204" pitchFamily="34" charset="0"/>
              </a:rPr>
              <a:t>Evidence of destruction is kept permanently in DARWIN</a:t>
            </a:r>
          </a:p>
          <a:p>
            <a:pPr marL="444500" indent="-342900" eaLnBrk="1" hangingPunct="1">
              <a:spcAft>
                <a:spcPts val="300"/>
              </a:spcAft>
            </a:pPr>
            <a:r>
              <a:rPr lang="en-GB" sz="1800" dirty="0">
                <a:latin typeface="Calibri" panose="020F0502020204030204" pitchFamily="34" charset="0"/>
              </a:rPr>
              <a:t>Use of “holds” to temporarily exclude records from scheduled destruction (only upon request </a:t>
            </a:r>
            <a:r>
              <a:rPr lang="en-GB" sz="1800" dirty="0" smtClean="0">
                <a:latin typeface="Calibri" panose="020F0502020204030204" pitchFamily="34" charset="0"/>
              </a:rPr>
              <a:t>for </a:t>
            </a:r>
            <a:r>
              <a:rPr lang="en-GB" sz="1800" dirty="0">
                <a:latin typeface="Calibri" panose="020F0502020204030204" pitchFamily="34" charset="0"/>
              </a:rPr>
              <a:t>specific procedures)</a:t>
            </a:r>
          </a:p>
          <a:p>
            <a:pPr marL="444500" indent="-342900" eaLnBrk="1" hangingPunct="1">
              <a:spcAft>
                <a:spcPts val="300"/>
              </a:spcAft>
            </a:pPr>
            <a:endParaRPr lang="en-GB" sz="1800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dirty="0" smtClean="0">
                <a:solidFill>
                  <a:srgbClr val="004B95"/>
                </a:solidFill>
              </a:rPr>
              <a:t>Information Governance at the ECB: moving to automation</a:t>
            </a:r>
            <a:endParaRPr lang="en-GB" dirty="0" smtClean="0">
              <a:solidFill>
                <a:srgbClr val="004B95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marL="0" lvl="2" indent="0">
              <a:spcBef>
                <a:spcPct val="30000"/>
              </a:spcBef>
              <a:buClr>
                <a:schemeClr val="tx2"/>
              </a:buClr>
              <a:buNone/>
            </a:pPr>
            <a:r>
              <a:rPr lang="en-GB" dirty="0"/>
              <a:t>Case </a:t>
            </a:r>
            <a:r>
              <a:rPr lang="en-GB" dirty="0" smtClean="0"/>
              <a:t>2 - </a:t>
            </a:r>
            <a:r>
              <a:rPr lang="en-GB" sz="2000" dirty="0">
                <a:latin typeface="Calibri" panose="020F0502020204030204" pitchFamily="34" charset="0"/>
              </a:rPr>
              <a:t>Implementation of automatic retention in DARWIN</a:t>
            </a:r>
          </a:p>
        </p:txBody>
      </p:sp>
      <p:sp>
        <p:nvSpPr>
          <p:cNvPr id="20487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89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700" b="1">
                <a:solidFill>
                  <a:srgbClr val="FFFFFF"/>
                </a:solidFill>
              </a:rPr>
              <a:t>ECB-UNRESTRICTED</a:t>
            </a:r>
          </a:p>
        </p:txBody>
      </p:sp>
      <p:sp>
        <p:nvSpPr>
          <p:cNvPr id="2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432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ea typeface="+mn-ea"/>
                <a:cs typeface="+mn-cs"/>
              </a:rPr>
              <a:t>ECB exchange mailboxes – some facts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>
                <a:latin typeface="Arial" pitchFamily="34" charset="0"/>
              </a:rPr>
              <a:t>Information Governance at the ECB: moving to automation</a:t>
            </a:r>
            <a:endParaRPr lang="en-US" noProof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40960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7"/>
            <a:ext cx="7632848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20819" y="1700807"/>
            <a:ext cx="1444625" cy="1420813"/>
            <a:chOff x="5468484" y="3284984"/>
            <a:chExt cx="1444625" cy="142081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484" y="3284984"/>
              <a:ext cx="1444625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193087"/>
              <a:ext cx="792088" cy="28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51366"/>
              </p:ext>
            </p:extLst>
          </p:nvPr>
        </p:nvGraphicFramePr>
        <p:xfrm>
          <a:off x="755576" y="1772816"/>
          <a:ext cx="2624744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45"/>
                <a:gridCol w="110069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Mailboxes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Personal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n-GB" sz="16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828</a:t>
                      </a:r>
                      <a:endParaRPr lang="en-GB" sz="16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Shared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Various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966</a:t>
                      </a:r>
                    </a:p>
                  </a:txBody>
                  <a:tcPr marL="18000" marR="18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10 787</a:t>
                      </a:r>
                    </a:p>
                  </a:txBody>
                  <a:tcPr marL="18000" marR="18000" marT="18000" marB="18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44385"/>
              </p:ext>
            </p:extLst>
          </p:nvPr>
        </p:nvGraphicFramePr>
        <p:xfrm>
          <a:off x="3995936" y="4077072"/>
          <a:ext cx="4428321" cy="18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121"/>
                <a:gridCol w="1524505"/>
                <a:gridCol w="1669695"/>
              </a:tblGrid>
              <a:tr h="45005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Source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Sent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Received</a:t>
                      </a:r>
                      <a:endParaRPr lang="en-GB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Internal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3 400 000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---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CoreNet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358 000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200 000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Internet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507</a:t>
                      </a:r>
                      <a:r>
                        <a:rPr lang="en-GB" sz="2000" baseline="0" dirty="0" smtClean="0">
                          <a:latin typeface="Calibri" panose="020F0502020204030204" pitchFamily="34" charset="0"/>
                        </a:rPr>
                        <a:t> 000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1 000 000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065372" y="579597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r>
              <a:rPr lang="en-GB" b="1" dirty="0" smtClean="0"/>
              <a:t>per month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23" y="2515546"/>
            <a:ext cx="1279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3"/>
          <p:cNvSpPr txBox="1">
            <a:spLocks/>
          </p:cNvSpPr>
          <p:nvPr/>
        </p:nvSpPr>
        <p:spPr>
          <a:xfrm>
            <a:off x="22221" y="47007"/>
            <a:ext cx="8547048" cy="360040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>
              <a:spcBef>
                <a:spcPct val="30000"/>
              </a:spcBef>
              <a:buClr>
                <a:schemeClr val="tx2"/>
              </a:buClr>
              <a:buNone/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pitchFamily="-64" charset="-128"/>
              </a:rPr>
              <a:t>Case </a:t>
            </a:r>
            <a:r>
              <a:rPr lang="en-GB" sz="20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pitchFamily="-64" charset="-128"/>
              </a:rPr>
              <a:t>3 - Retention of e-mails</a:t>
            </a: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ea typeface="ヒラギノ角ゴ Pro W3" pitchFamily="-64" charset="-128"/>
            </a:endParaRPr>
          </a:p>
        </p:txBody>
      </p:sp>
      <p:sp>
        <p:nvSpPr>
          <p:cNvPr id="22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6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ea typeface="+mn-ea"/>
                <a:cs typeface="+mn-cs"/>
              </a:rPr>
              <a:t>Email Management: current situation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728915"/>
              </p:ext>
            </p:extLst>
          </p:nvPr>
        </p:nvGraphicFramePr>
        <p:xfrm>
          <a:off x="280493" y="1127649"/>
          <a:ext cx="4255503" cy="1393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490943"/>
              </p:ext>
            </p:extLst>
          </p:nvPr>
        </p:nvGraphicFramePr>
        <p:xfrm>
          <a:off x="4770388" y="3140968"/>
          <a:ext cx="412209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1" hangingPunct="1"/>
            <a:r>
              <a:rPr lang="en-US" dirty="0"/>
              <a:t>Information Governance at the ECB: moving to automation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35DC1D-D556-4C86-AEAB-4439047F8A2A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-36512" y="2708920"/>
            <a:ext cx="9145016" cy="0"/>
          </a:xfrm>
          <a:prstGeom prst="line">
            <a:avLst/>
          </a:prstGeom>
          <a:solidFill>
            <a:schemeClr val="tx2"/>
          </a:solidFill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4657917" y="1268760"/>
            <a:ext cx="4285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cs typeface="+mn-cs"/>
              </a:rPr>
              <a:t>Retention &amp; Protection according to ECB Filing and Retention Plan</a:t>
            </a:r>
            <a:endParaRPr lang="en-US" sz="2400" dirty="0"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586348"/>
              </p:ext>
            </p:extLst>
          </p:nvPr>
        </p:nvGraphicFramePr>
        <p:xfrm>
          <a:off x="216024" y="3140968"/>
          <a:ext cx="4314127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Text Placeholder 3"/>
          <p:cNvSpPr txBox="1">
            <a:spLocks/>
          </p:cNvSpPr>
          <p:nvPr/>
        </p:nvSpPr>
        <p:spPr>
          <a:xfrm>
            <a:off x="22221" y="47007"/>
            <a:ext cx="8547048" cy="360040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>
              <a:spcBef>
                <a:spcPct val="30000"/>
              </a:spcBef>
              <a:buClr>
                <a:schemeClr val="tx2"/>
              </a:buClr>
              <a:buNone/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pitchFamily="-64" charset="-128"/>
              </a:rPr>
              <a:t>Case 3 - Retention of e-mails</a:t>
            </a:r>
          </a:p>
        </p:txBody>
      </p:sp>
      <p:sp>
        <p:nvSpPr>
          <p:cNvPr id="14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886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ea typeface="+mn-ea"/>
                <a:cs typeface="+mn-cs"/>
              </a:rPr>
              <a:t>Emails =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196752"/>
            <a:ext cx="8594725" cy="4468813"/>
          </a:xfrm>
        </p:spPr>
        <p:txBody>
          <a:bodyPr/>
          <a:lstStyle/>
          <a:p>
            <a:r>
              <a:rPr lang="en-US" altLang="en-US" sz="1800" dirty="0"/>
              <a:t>Business </a:t>
            </a:r>
            <a:r>
              <a:rPr lang="en-US" altLang="en-US" sz="1800" dirty="0" smtClean="0"/>
              <a:t>e-mails </a:t>
            </a:r>
            <a:r>
              <a:rPr lang="en-US" altLang="en-US" sz="1800" dirty="0"/>
              <a:t>are ECB </a:t>
            </a:r>
            <a:r>
              <a:rPr lang="en-US" altLang="en-US" sz="1800" dirty="0" smtClean="0"/>
              <a:t>documents </a:t>
            </a:r>
            <a:r>
              <a:rPr lang="en-US" altLang="en-US" sz="1800" dirty="0"/>
              <a:t>and should be </a:t>
            </a:r>
            <a:r>
              <a:rPr lang="en-US" altLang="en-US" sz="1800" dirty="0" smtClean="0"/>
              <a:t>stored </a:t>
            </a:r>
            <a:r>
              <a:rPr lang="en-US" altLang="en-US" sz="1800" dirty="0"/>
              <a:t>in </a:t>
            </a:r>
            <a:r>
              <a:rPr lang="en-US" altLang="en-US" sz="1800" dirty="0" smtClean="0"/>
              <a:t>DARWIN, where considered relevant</a:t>
            </a:r>
            <a:endParaRPr lang="en-US" altLang="en-US" sz="1800" dirty="0"/>
          </a:p>
          <a:p>
            <a:endParaRPr lang="en-US" altLang="en-US" sz="1800" dirty="0" smtClean="0"/>
          </a:p>
          <a:p>
            <a:r>
              <a:rPr lang="en-US" altLang="en-US" sz="1800" dirty="0"/>
              <a:t>Emails </a:t>
            </a:r>
            <a:r>
              <a:rPr lang="en-US" altLang="en-US" sz="1800" dirty="0" smtClean="0"/>
              <a:t>stored </a:t>
            </a:r>
            <a:r>
              <a:rPr lang="en-US" altLang="en-US" sz="1800" dirty="0"/>
              <a:t>in DARWIN will be </a:t>
            </a:r>
            <a:r>
              <a:rPr lang="en-US" altLang="en-US" sz="1800" dirty="0" smtClean="0"/>
              <a:t>automatically </a:t>
            </a:r>
            <a:r>
              <a:rPr lang="en-US" altLang="en-US" sz="1800" dirty="0"/>
              <a:t>retained or destroyed in accordance with the ECB Filing and Retention Plan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Short-lived </a:t>
            </a:r>
            <a:r>
              <a:rPr lang="en-US" altLang="en-US" sz="1800" dirty="0"/>
              <a:t>or </a:t>
            </a:r>
            <a:r>
              <a:rPr lang="en-US" altLang="en-US" sz="1800" dirty="0" smtClean="0"/>
              <a:t>private e-mails </a:t>
            </a:r>
            <a:r>
              <a:rPr lang="en-US" altLang="en-US" sz="1800" dirty="0"/>
              <a:t>should not be </a:t>
            </a:r>
            <a:r>
              <a:rPr lang="en-US" altLang="en-US" sz="1800" dirty="0" smtClean="0"/>
              <a:t>stored </a:t>
            </a:r>
            <a:r>
              <a:rPr lang="en-US" altLang="en-US" sz="1800" dirty="0"/>
              <a:t>in </a:t>
            </a:r>
            <a:r>
              <a:rPr lang="en-US" altLang="en-US" sz="1800" dirty="0" smtClean="0"/>
              <a:t>DARWIN; they should </a:t>
            </a:r>
            <a:r>
              <a:rPr lang="en-US" altLang="en-US" sz="1800" dirty="0"/>
              <a:t>be deleted as soon as possible after they have lost their </a:t>
            </a:r>
            <a:r>
              <a:rPr lang="en-US" altLang="en-US" sz="1800" dirty="0" smtClean="0"/>
              <a:t>value</a:t>
            </a:r>
          </a:p>
          <a:p>
            <a:endParaRPr lang="en-US" altLang="en-US" sz="1800" dirty="0"/>
          </a:p>
          <a:p>
            <a:r>
              <a:rPr lang="en-US" altLang="en-US" sz="1800" dirty="0" smtClean="0"/>
              <a:t>E-mails remaining in Outlook will, therefore, be deleted after 12 months</a:t>
            </a:r>
            <a:endParaRPr lang="en-US" altLang="en-US" sz="1800" dirty="0"/>
          </a:p>
          <a:p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1982201" cy="15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 Governance at the ECB: moving to automation</a:t>
            </a:r>
            <a:endParaRPr lang="en-GB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2221" y="47007"/>
            <a:ext cx="8547048" cy="360040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>
              <a:spcBef>
                <a:spcPct val="30000"/>
              </a:spcBef>
              <a:buClr>
                <a:schemeClr val="tx2"/>
              </a:buClr>
              <a:buNone/>
            </a:pPr>
            <a:r>
              <a:rPr lang="en-GB" sz="20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pitchFamily="-64" charset="-128"/>
              </a:rPr>
              <a:t>Case 3 - Retention of e-mails</a:t>
            </a: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ea typeface="ヒラギノ角ゴ Pro W3" pitchFamily="-64" charset="-128"/>
            </a:endParaRPr>
          </a:p>
        </p:txBody>
      </p:sp>
      <p:sp>
        <p:nvSpPr>
          <p:cNvPr id="8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7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wrap up…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3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5512"/>
            <a:ext cx="5530594" cy="287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7944" y="2276872"/>
            <a:ext cx="390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412776"/>
            <a:ext cx="61926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+mn-cs"/>
              </a:rPr>
              <a:t>Moving towards automation means</a:t>
            </a:r>
            <a:r>
              <a:rPr lang="en-GB" sz="2400" b="1" dirty="0" smtClean="0">
                <a:latin typeface="Calibri" panose="020F0502020204030204" pitchFamily="34" charset="0"/>
                <a:cs typeface="+mn-cs"/>
              </a:rPr>
              <a:t>:</a:t>
            </a:r>
          </a:p>
          <a:p>
            <a:pPr marL="285750" indent="-285750">
              <a:buFontTx/>
              <a:buChar char="-"/>
            </a:pPr>
            <a:endParaRPr lang="en-GB" dirty="0" smtClean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More centralised control over document-centric processes and ECB information</a:t>
            </a:r>
            <a:r>
              <a:rPr lang="en-GB" dirty="0" smtClean="0">
                <a:latin typeface="Calibri" panose="020F0502020204030204" pitchFamily="34" charset="0"/>
              </a:rPr>
              <a:t>;</a:t>
            </a:r>
          </a:p>
          <a:p>
            <a:pPr marL="285750" lvl="1" indent="-285750">
              <a:buFontTx/>
              <a:buChar char="-"/>
            </a:pPr>
            <a:endParaRPr lang="en-GB" dirty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r>
              <a:rPr lang="en-GB" dirty="0" smtClean="0">
                <a:latin typeface="Calibri" panose="020F0502020204030204" pitchFamily="34" charset="0"/>
              </a:rPr>
              <a:t>Ensuring </a:t>
            </a:r>
            <a:r>
              <a:rPr lang="en-GB" dirty="0">
                <a:latin typeface="Calibri" panose="020F0502020204030204" pitchFamily="34" charset="0"/>
              </a:rPr>
              <a:t>that all ECB information is managed in a controlled environment (DARWIN) where Information Management policies are applied, controlled and monitored;</a:t>
            </a:r>
          </a:p>
          <a:p>
            <a:pPr marL="285750" indent="-285750">
              <a:buFontTx/>
              <a:buChar char="-"/>
            </a:pPr>
            <a:endParaRPr lang="en-GB" dirty="0" smtClean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Implementing automated control </a:t>
            </a:r>
            <a:r>
              <a:rPr lang="en-GB" dirty="0" smtClean="0">
                <a:latin typeface="Calibri" panose="020F0502020204030204" pitchFamily="34" charset="0"/>
              </a:rPr>
              <a:t>on the </a:t>
            </a:r>
            <a:r>
              <a:rPr lang="en-GB" dirty="0">
                <a:latin typeface="Calibri" panose="020F0502020204030204" pitchFamily="34" charset="0"/>
              </a:rPr>
              <a:t>(growing) amount of </a:t>
            </a:r>
            <a:r>
              <a:rPr lang="en-GB" dirty="0" smtClean="0">
                <a:latin typeface="Calibri" panose="020F0502020204030204" pitchFamily="34" charset="0"/>
              </a:rPr>
              <a:t>content, in particular: a </a:t>
            </a:r>
            <a:r>
              <a:rPr lang="en-GB" dirty="0">
                <a:latin typeface="Calibri" panose="020F0502020204030204" pitchFamily="34" charset="0"/>
              </a:rPr>
              <a:t>way to start reducing information which has lost its value;</a:t>
            </a:r>
          </a:p>
          <a:p>
            <a:pPr marL="285750" indent="-285750">
              <a:buFontTx/>
              <a:buChar char="-"/>
            </a:pPr>
            <a:endParaRPr lang="en-GB" dirty="0" smtClean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alibri" panose="020F0502020204030204" pitchFamily="34" charset="0"/>
              </a:rPr>
              <a:t>Reducing manual efforts in managing ECB information – making resources available for other projects.</a:t>
            </a:r>
            <a:endParaRPr lang="en-GB" dirty="0">
              <a:latin typeface="Calibri" panose="020F0502020204030204" pitchFamily="34" charset="0"/>
            </a:endParaRPr>
          </a:p>
          <a:p>
            <a:endParaRPr lang="en-GB" sz="2400" b="1" dirty="0">
              <a:latin typeface="Calibri" panose="020F0502020204030204" pitchFamily="34" charset="0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000" b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20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6000" b="1" dirty="0" smtClean="0">
                <a:latin typeface="Calibri" panose="020F0502020204030204" pitchFamily="34" charset="0"/>
              </a:rPr>
              <a:t>- THANK YOU - </a:t>
            </a:r>
            <a:endParaRPr lang="en-GB" sz="6000" dirty="0"/>
          </a:p>
        </p:txBody>
      </p:sp>
      <p:sp>
        <p:nvSpPr>
          <p:cNvPr id="16" name="Classification"/>
          <p:cNvSpPr txBox="1"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latin typeface="Arial"/>
              </a:rPr>
              <a:t>ECB-UNRESTRICTED</a:t>
            </a:r>
            <a:endParaRPr lang="en-GB" sz="700" b="1" dirty="0">
              <a:latin typeface="Arial"/>
            </a:endParaRPr>
          </a:p>
        </p:txBody>
      </p:sp>
      <p:sp>
        <p:nvSpPr>
          <p:cNvPr id="17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3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1875"/>
            <a:ext cx="818911" cy="81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Information Governance at the ECB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 Governance at the ECB: moving to automation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2" y="3650050"/>
            <a:ext cx="8553429" cy="59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25" y="1163903"/>
            <a:ext cx="1938337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8412"/>
            <a:ext cx="1777874" cy="15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5" y="4371030"/>
            <a:ext cx="125571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6619" y="1772816"/>
            <a:ext cx="184422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Geneva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585858"/>
                </a:solidFill>
                <a:ea typeface="ヒラギノ角ゴ Pro W3"/>
                <a:cs typeface="ヒラギノ角ゴ Pro W3"/>
              </a:rPr>
              <a:t>1998 – Frankfurt am Main (Germany)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585858"/>
                </a:solidFill>
                <a:ea typeface="ヒラギノ角ゴ Pro W3"/>
                <a:cs typeface="ヒラギノ角ゴ Pro W3"/>
              </a:rPr>
              <a:t>2002 – Introduction of the €</a:t>
            </a:r>
            <a:r>
              <a:rPr lang="en-US" altLang="en-US" sz="1400" dirty="0" smtClean="0">
                <a:solidFill>
                  <a:srgbClr val="585858"/>
                </a:solidFill>
                <a:ea typeface="ヒラギノ角ゴ Pro W3"/>
                <a:cs typeface="ヒラギノ角ゴ Pro W3"/>
              </a:rPr>
              <a:t>uro</a:t>
            </a: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639" y="5501741"/>
            <a:ext cx="1957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Geneva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585858"/>
                </a:solidFill>
                <a:ea typeface="ヒラギノ角ゴ Pro W3"/>
                <a:cs typeface="ヒラギノ角ゴ Pro W3"/>
              </a:rPr>
              <a:t>A</a:t>
            </a:r>
            <a:r>
              <a:rPr lang="en-US" altLang="en-US" sz="1400" dirty="0" smtClean="0">
                <a:solidFill>
                  <a:srgbClr val="585858"/>
                </a:solidFill>
                <a:ea typeface="ヒラギノ角ゴ Pro W3"/>
                <a:cs typeface="ヒラギノ角ゴ Pro W3"/>
              </a:rPr>
              <a:t> </a:t>
            </a:r>
            <a:r>
              <a:rPr lang="en-US" altLang="en-US" sz="1400" dirty="0">
                <a:solidFill>
                  <a:srgbClr val="585858"/>
                </a:solidFill>
                <a:ea typeface="ヒラギノ角ゴ Pro W3"/>
                <a:cs typeface="ヒラギノ角ゴ Pro W3"/>
              </a:rPr>
              <a:t>knowledge </a:t>
            </a:r>
            <a:r>
              <a:rPr lang="en-US" altLang="en-US" sz="1400" dirty="0" smtClean="0">
                <a:solidFill>
                  <a:srgbClr val="585858"/>
                </a:solidFill>
                <a:ea typeface="ヒラギノ角ゴ Pro W3"/>
                <a:cs typeface="ヒラギノ角ゴ Pro W3"/>
              </a:rPr>
              <a:t>organization </a:t>
            </a:r>
          </a:p>
        </p:txBody>
      </p:sp>
      <p:sp>
        <p:nvSpPr>
          <p:cNvPr id="13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55488" y="1295762"/>
            <a:ext cx="18870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Geneva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en-US" sz="1400" dirty="0" smtClean="0">
                <a:solidFill>
                  <a:srgbClr val="585858"/>
                </a:solidFill>
                <a:ea typeface="ヒラギノ角ゴ Pro W3"/>
                <a:cs typeface="ヒラギノ角ゴ Pro W3"/>
              </a:rPr>
              <a:t>At </a:t>
            </a:r>
            <a:r>
              <a:rPr lang="en-US" altLang="en-US" sz="1400" dirty="0">
                <a:solidFill>
                  <a:srgbClr val="585858"/>
                </a:solidFill>
                <a:ea typeface="ヒラギノ角ゴ Pro W3"/>
                <a:cs typeface="ヒラギノ角ゴ Pro W3"/>
              </a:rPr>
              <a:t>the heart of the </a:t>
            </a:r>
            <a:r>
              <a:rPr lang="en-US" altLang="en-US" sz="1400" dirty="0" err="1">
                <a:solidFill>
                  <a:srgbClr val="585858"/>
                </a:solidFill>
                <a:ea typeface="ヒラギノ角ゴ Pro W3"/>
                <a:cs typeface="ヒラギノ角ゴ Pro W3"/>
              </a:rPr>
              <a:t>Eurosystem</a:t>
            </a:r>
            <a:r>
              <a:rPr lang="en-US" altLang="en-US" sz="1400" dirty="0">
                <a:solidFill>
                  <a:srgbClr val="585858"/>
                </a:solidFill>
                <a:ea typeface="ヒラギノ角ゴ Pro W3"/>
                <a:cs typeface="ヒラギノ角ゴ Pro W3"/>
              </a:rPr>
              <a:t> and the Single Supervisory Mechanism</a:t>
            </a:r>
          </a:p>
        </p:txBody>
      </p:sp>
      <p:cxnSp>
        <p:nvCxnSpPr>
          <p:cNvPr id="16" name="Gerade Verbindung 35"/>
          <p:cNvCxnSpPr>
            <a:cxnSpLocks noChangeShapeType="1"/>
          </p:cNvCxnSpPr>
          <p:nvPr/>
        </p:nvCxnSpPr>
        <p:spPr bwMode="auto">
          <a:xfrm flipV="1">
            <a:off x="899592" y="2940121"/>
            <a:ext cx="0" cy="5034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Gerade Verbindung 35"/>
          <p:cNvCxnSpPr>
            <a:cxnSpLocks noChangeShapeType="1"/>
          </p:cNvCxnSpPr>
          <p:nvPr/>
        </p:nvCxnSpPr>
        <p:spPr bwMode="auto">
          <a:xfrm>
            <a:off x="1432407" y="4461982"/>
            <a:ext cx="0" cy="937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Gerade Verbindung 35"/>
          <p:cNvCxnSpPr>
            <a:cxnSpLocks noChangeShapeType="1"/>
          </p:cNvCxnSpPr>
          <p:nvPr/>
        </p:nvCxnSpPr>
        <p:spPr bwMode="auto">
          <a:xfrm>
            <a:off x="6392322" y="2433623"/>
            <a:ext cx="6700" cy="1009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35972" y="4784563"/>
            <a:ext cx="19573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Geneva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rgbClr val="585858"/>
                </a:solidFill>
                <a:ea typeface="ヒラギノ角ゴ Pro W3"/>
                <a:cs typeface="ヒラギノ角ゴ Pro W3"/>
              </a:rPr>
              <a:t>Information is key to prepare decisions and perform our assigned tasks</a:t>
            </a:r>
          </a:p>
        </p:txBody>
      </p:sp>
      <p:cxnSp>
        <p:nvCxnSpPr>
          <p:cNvPr id="21" name="Gerade Verbindung 35"/>
          <p:cNvCxnSpPr>
            <a:cxnSpLocks noChangeShapeType="1"/>
          </p:cNvCxnSpPr>
          <p:nvPr/>
        </p:nvCxnSpPr>
        <p:spPr bwMode="auto">
          <a:xfrm>
            <a:off x="4859650" y="4304036"/>
            <a:ext cx="0" cy="57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017640" y="4910296"/>
            <a:ext cx="2715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400" dirty="0">
                <a:solidFill>
                  <a:srgbClr val="585858"/>
                </a:solidFill>
                <a:ea typeface="ヒラギノ角ゴ Pro W3"/>
                <a:cs typeface="ヒラギノ角ゴ Pro W3"/>
              </a:rPr>
              <a:t>Transparency </a:t>
            </a:r>
            <a:r>
              <a:rPr lang="en-GB" sz="1400" dirty="0" smtClean="0">
                <a:solidFill>
                  <a:srgbClr val="585858"/>
                </a:solidFill>
                <a:ea typeface="ヒラギノ角ゴ Pro W3"/>
                <a:cs typeface="ヒラギノ角ゴ Pro W3"/>
              </a:rPr>
              <a:t>to the EU citizens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997137" y="6024961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585858"/>
                </a:solidFill>
                <a:ea typeface="ヒラギノ角ゴ Pro W3"/>
                <a:cs typeface="ヒラギノ角ゴ Pro W3"/>
              </a:rPr>
              <a:t>Compliance with EU law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5156" y="4901010"/>
            <a:ext cx="1583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85858"/>
                </a:solidFill>
                <a:ea typeface="ヒラギノ角ゴ Pro W3"/>
                <a:cs typeface="ヒラギノ角ゴ Pro W3"/>
              </a:rPr>
              <a:t>Accountability</a:t>
            </a:r>
            <a:endParaRPr lang="en-US" sz="1400" dirty="0">
              <a:solidFill>
                <a:srgbClr val="585858"/>
              </a:solidFill>
              <a:ea typeface="ヒラギノ角ゴ Pro W3"/>
              <a:cs typeface="ヒラギノ角ゴ Pro W3"/>
            </a:endParaRPr>
          </a:p>
          <a:p>
            <a:endParaRPr lang="en-GB" dirty="0"/>
          </a:p>
        </p:txBody>
      </p:sp>
      <p:cxnSp>
        <p:nvCxnSpPr>
          <p:cNvPr id="27" name="Gerade Verbindung 35"/>
          <p:cNvCxnSpPr>
            <a:cxnSpLocks noChangeShapeType="1"/>
          </p:cNvCxnSpPr>
          <p:nvPr/>
        </p:nvCxnSpPr>
        <p:spPr bwMode="auto">
          <a:xfrm>
            <a:off x="7297414" y="4320985"/>
            <a:ext cx="0" cy="589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Gerade Verbindung 35"/>
          <p:cNvCxnSpPr>
            <a:cxnSpLocks noChangeShapeType="1"/>
          </p:cNvCxnSpPr>
          <p:nvPr/>
        </p:nvCxnSpPr>
        <p:spPr bwMode="auto">
          <a:xfrm>
            <a:off x="5868144" y="4509391"/>
            <a:ext cx="0" cy="1515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Gerade Verbindung 35"/>
          <p:cNvCxnSpPr>
            <a:cxnSpLocks noChangeShapeType="1"/>
          </p:cNvCxnSpPr>
          <p:nvPr/>
        </p:nvCxnSpPr>
        <p:spPr bwMode="auto">
          <a:xfrm>
            <a:off x="2868649" y="4320985"/>
            <a:ext cx="0" cy="3814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934988" y="2987636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>
                <a:solidFill>
                  <a:srgbClr val="585858"/>
                </a:solidFill>
                <a:ea typeface="ヒラギノ角ゴ Pro W3"/>
                <a:cs typeface="ヒラギノ角ゴ Pro W3"/>
              </a:rPr>
              <a:t>2014 – Supervisory </a:t>
            </a:r>
            <a:r>
              <a:rPr lang="en-US" altLang="en-US" sz="1400" dirty="0" smtClean="0">
                <a:solidFill>
                  <a:srgbClr val="585858"/>
                </a:solidFill>
                <a:ea typeface="ヒラギノ角ゴ Pro W3"/>
                <a:cs typeface="ヒラギノ角ゴ Pro W3"/>
              </a:rPr>
              <a:t>role </a:t>
            </a:r>
            <a:endParaRPr lang="en-US" altLang="en-US" sz="1400" dirty="0">
              <a:solidFill>
                <a:srgbClr val="585858"/>
              </a:solidFill>
              <a:ea typeface="ヒラギノ角ゴ Pro W3"/>
              <a:cs typeface="ヒラギノ角ゴ Pro W3"/>
            </a:endParaRPr>
          </a:p>
          <a:p>
            <a:endParaRPr lang="en-GB" dirty="0"/>
          </a:p>
        </p:txBody>
      </p:sp>
      <p:cxnSp>
        <p:nvCxnSpPr>
          <p:cNvPr id="26" name="Gerade Verbindung 35"/>
          <p:cNvCxnSpPr>
            <a:cxnSpLocks noChangeShapeType="1"/>
          </p:cNvCxnSpPr>
          <p:nvPr/>
        </p:nvCxnSpPr>
        <p:spPr bwMode="auto">
          <a:xfrm>
            <a:off x="4824947" y="3334581"/>
            <a:ext cx="0" cy="2179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3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reach us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8450" lvl="1" indent="0">
              <a:buNone/>
            </a:pPr>
            <a:endParaRPr lang="en-US" sz="2400" b="1" dirty="0" smtClean="0">
              <a:latin typeface="Calibri" panose="020F0502020204030204" pitchFamily="34" charset="0"/>
            </a:endParaRPr>
          </a:p>
          <a:p>
            <a:pPr marL="298450" lvl="1" indent="0">
              <a:buNone/>
            </a:pPr>
            <a:endParaRPr lang="en-US" sz="2400" b="1" dirty="0">
              <a:latin typeface="Calibri" panose="020F0502020204030204" pitchFamily="34" charset="0"/>
            </a:endParaRPr>
          </a:p>
          <a:p>
            <a:pPr marL="298450" lvl="1" indent="0"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Laura </a:t>
            </a:r>
            <a:r>
              <a:rPr lang="en-US" sz="2400" b="1" dirty="0">
                <a:latin typeface="Calibri" panose="020F0502020204030204" pitchFamily="34" charset="0"/>
              </a:rPr>
              <a:t>Rodewald</a:t>
            </a:r>
          </a:p>
          <a:p>
            <a:pPr marL="317500" lvl="2" indent="0">
              <a:spcBef>
                <a:spcPct val="30000"/>
              </a:spcBef>
              <a:buClr>
                <a:schemeClr val="tx2"/>
              </a:buClr>
              <a:buNone/>
            </a:pPr>
            <a:r>
              <a:rPr lang="en-GB" sz="2000" dirty="0">
                <a:latin typeface="Calibri" panose="020F0502020204030204" pitchFamily="34" charset="0"/>
              </a:rPr>
              <a:t>Principal Information Management Expert</a:t>
            </a:r>
          </a:p>
          <a:p>
            <a:pPr marL="317500" lvl="2" indent="0">
              <a:spcBef>
                <a:spcPct val="30000"/>
              </a:spcBef>
              <a:buClr>
                <a:schemeClr val="tx2"/>
              </a:buClr>
              <a:buNone/>
            </a:pPr>
            <a:r>
              <a:rPr lang="en-US" sz="2000" dirty="0">
                <a:latin typeface="Calibri" panose="020F0502020204030204" pitchFamily="34" charset="0"/>
              </a:rPr>
              <a:t>E-mail: Laura.Rodewald@ecb.europa.eu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98450" lvl="1" indent="0">
              <a:buNone/>
            </a:pPr>
            <a:endParaRPr lang="en-US" sz="2400" b="1" dirty="0">
              <a:latin typeface="Calibri" panose="020F0502020204030204" pitchFamily="34" charset="0"/>
            </a:endParaRPr>
          </a:p>
          <a:p>
            <a:pPr marL="298450" lvl="1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Marie Corien Onstwedder</a:t>
            </a:r>
          </a:p>
          <a:p>
            <a:pPr marL="317500" lvl="2" indent="0">
              <a:spcBef>
                <a:spcPct val="30000"/>
              </a:spcBef>
              <a:buClr>
                <a:schemeClr val="tx2"/>
              </a:buClr>
              <a:buNone/>
            </a:pPr>
            <a:r>
              <a:rPr lang="en-US" sz="2000" dirty="0">
                <a:latin typeface="Calibri" panose="020F0502020204030204" pitchFamily="34" charset="0"/>
              </a:rPr>
              <a:t>Senior Information Management Expert</a:t>
            </a:r>
          </a:p>
          <a:p>
            <a:pPr marL="317500" lvl="2" indent="0">
              <a:spcBef>
                <a:spcPct val="30000"/>
              </a:spcBef>
              <a:buClr>
                <a:schemeClr val="tx2"/>
              </a:buClr>
              <a:buNone/>
            </a:pPr>
            <a:r>
              <a:rPr lang="en-US" sz="2000" dirty="0">
                <a:latin typeface="Calibri" panose="020F0502020204030204" pitchFamily="34" charset="0"/>
              </a:rPr>
              <a:t>E-mail: </a:t>
            </a:r>
            <a:r>
              <a:rPr lang="en-US" sz="2000" dirty="0" smtClean="0">
                <a:latin typeface="Calibri" panose="020F0502020204030204" pitchFamily="34" charset="0"/>
              </a:rPr>
              <a:t>Marie_Corien.Onstwedder@ecb.europa.eu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6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4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are 				</a:t>
            </a: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/>
              <a:t>what we </a:t>
            </a:r>
            <a:r>
              <a:rPr lang="en-US" dirty="0" smtClean="0"/>
              <a:t>do</a:t>
            </a:r>
            <a:r>
              <a:rPr lang="en-US" b="1" kern="1200" dirty="0" smtClean="0">
                <a:solidFill>
                  <a:srgbClr val="585858"/>
                </a:solidFill>
                <a:latin typeface="Calibri" panose="020F0502020204030204" pitchFamily="34" charset="0"/>
              </a:rPr>
              <a:t> </a:t>
            </a:r>
            <a:r>
              <a:rPr lang="en-US" b="1" kern="1200" dirty="0">
                <a:solidFill>
                  <a:srgbClr val="585858"/>
                </a:solidFill>
                <a:latin typeface="Calibri" panose="020F0502020204030204" pitchFamily="34" charset="0"/>
              </a:rPr>
              <a:t/>
            </a:r>
            <a:br>
              <a:rPr lang="en-US" b="1" kern="1200" dirty="0">
                <a:solidFill>
                  <a:srgbClr val="585858"/>
                </a:solidFill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1520" y="4077072"/>
            <a:ext cx="8610600" cy="2376686"/>
          </a:xfrm>
        </p:spPr>
        <p:txBody>
          <a:bodyPr/>
          <a:lstStyle/>
          <a:p>
            <a:pPr>
              <a:lnSpc>
                <a:spcPts val="2700"/>
              </a:lnSpc>
              <a:defRPr/>
            </a:pPr>
            <a:r>
              <a:rPr lang="en-US" kern="12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Provide </a:t>
            </a:r>
            <a:r>
              <a:rPr lang="en-US" kern="1200" dirty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b="1" kern="1200" dirty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framework for the effective </a:t>
            </a:r>
            <a:r>
              <a:rPr lang="en-US" b="1" kern="12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governance </a:t>
            </a:r>
            <a:r>
              <a:rPr lang="en-US" b="1" kern="1200" dirty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of </a:t>
            </a:r>
            <a:r>
              <a:rPr lang="en-US" b="1" kern="12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ECB information</a:t>
            </a:r>
            <a:r>
              <a:rPr lang="en-US" kern="12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: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Ensure the systematic and efficient creation, management and retrieval of information throughout its lifecycle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Support collaboration and efficient access to timely and relevant information;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Ensure compliance with legal, accountability and transparency rules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Safeguard ECB’s institutional memory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 Governance at the ECB: moving to automation</a:t>
            </a:r>
            <a:endParaRPr lang="en-GB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127"/>
            <a:ext cx="6552728" cy="341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7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5716"/>
            <a:ext cx="4117687" cy="37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govern ECB information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 Governance at the ECB: moving to automation</a:t>
            </a:r>
            <a:endParaRPr lang="en-GB" dirty="0"/>
          </a:p>
        </p:txBody>
      </p:sp>
      <p:sp>
        <p:nvSpPr>
          <p:cNvPr id="29699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altLang="en-US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00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altLang="en-US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4788024" y="1133912"/>
            <a:ext cx="4248472" cy="38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GB" sz="1800" b="1" dirty="0" smtClean="0">
                <a:solidFill>
                  <a:srgbClr val="585858"/>
                </a:solidFill>
                <a:latin typeface="Calibri" panose="020F0502020204030204" pitchFamily="34" charset="0"/>
                <a:ea typeface="+mj-ea"/>
                <a:cs typeface="+mj-cs"/>
              </a:rPr>
              <a:t>ECB </a:t>
            </a:r>
            <a:r>
              <a:rPr lang="en-GB" sz="1800" b="1" dirty="0">
                <a:solidFill>
                  <a:srgbClr val="585858"/>
                </a:solidFill>
                <a:latin typeface="Calibri" panose="020F0502020204030204" pitchFamily="34" charset="0"/>
                <a:ea typeface="+mj-ea"/>
                <a:cs typeface="+mj-cs"/>
              </a:rPr>
              <a:t>Information </a:t>
            </a:r>
            <a:r>
              <a:rPr lang="en-GB" sz="1800" b="1" dirty="0" smtClean="0">
                <a:solidFill>
                  <a:srgbClr val="585858"/>
                </a:solidFill>
                <a:latin typeface="Calibri" panose="020F0502020204030204" pitchFamily="34" charset="0"/>
                <a:ea typeface="+mj-ea"/>
                <a:cs typeface="+mj-cs"/>
              </a:rPr>
              <a:t>Governance Framework  </a:t>
            </a:r>
            <a:endParaRPr lang="en-GB" sz="1800" b="1" dirty="0">
              <a:solidFill>
                <a:srgbClr val="585858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444500" indent="-285750">
              <a:lnSpc>
                <a:spcPts val="27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Explains how ECB information is governed</a:t>
            </a:r>
          </a:p>
          <a:p>
            <a:pPr marL="444500" indent="-285750">
              <a:lnSpc>
                <a:spcPts val="27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Defines </a:t>
            </a:r>
            <a:r>
              <a:rPr lang="en-GB" sz="1600" dirty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GB" sz="16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principles </a:t>
            </a:r>
            <a:r>
              <a:rPr lang="en-GB" sz="1600" dirty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which guide the ECB’s desirable behaviour in creation, storage, use, management and deletion of </a:t>
            </a:r>
            <a:r>
              <a:rPr lang="en-GB" sz="16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information</a:t>
            </a:r>
            <a:endParaRPr lang="en-GB" sz="1200" dirty="0">
              <a:solidFill>
                <a:srgbClr val="585858"/>
              </a:solidFill>
              <a:latin typeface="Calibri" panose="020F0502020204030204" pitchFamily="34" charset="0"/>
              <a:cs typeface="Arial" charset="0"/>
            </a:endParaRPr>
          </a:p>
          <a:p>
            <a:pPr marL="444500" indent="-285750">
              <a:lnSpc>
                <a:spcPts val="27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Describes </a:t>
            </a:r>
            <a:r>
              <a:rPr lang="en-GB" sz="1600" dirty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information environment within which ECB operates (applicable legislation, international standards and policies)</a:t>
            </a:r>
          </a:p>
          <a:p>
            <a:pPr marL="0" indent="0">
              <a:buFontTx/>
              <a:buNone/>
              <a:defRPr/>
            </a:pPr>
            <a:endParaRPr lang="en-GB" sz="1600" kern="0" dirty="0"/>
          </a:p>
        </p:txBody>
      </p:sp>
      <p:sp>
        <p:nvSpPr>
          <p:cNvPr id="2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4304209" y="4162800"/>
            <a:ext cx="317482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44500" indent="-285750">
              <a:lnSpc>
                <a:spcPts val="27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585858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GB" sz="160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544628" y="4797151"/>
            <a:ext cx="8568952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 eaLnBrk="0" hangingPunct="0">
              <a:lnSpc>
                <a:spcPts val="2700"/>
              </a:lnSpc>
              <a:spcBef>
                <a:spcPct val="30000"/>
              </a:spcBef>
              <a:buClr>
                <a:schemeClr val="accent2"/>
              </a:buClr>
              <a:defRPr/>
            </a:pPr>
            <a:r>
              <a:rPr lang="en-GB" b="1" dirty="0">
                <a:solidFill>
                  <a:srgbClr val="585858"/>
                </a:solidFill>
                <a:latin typeface="Calibri" panose="020F0502020204030204" pitchFamily="34" charset="0"/>
                <a:ea typeface="+mj-ea"/>
                <a:cs typeface="+mj-cs"/>
              </a:rPr>
              <a:t>EIM Strategy </a:t>
            </a:r>
          </a:p>
          <a:p>
            <a:pPr marL="444500" indent="-285750" eaLnBrk="0" hangingPunct="0">
              <a:lnSpc>
                <a:spcPts val="2700"/>
              </a:lnSpc>
              <a:spcBef>
                <a:spcPct val="3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Outlines </a:t>
            </a:r>
            <a:r>
              <a:rPr lang="en-GB" sz="1600" dirty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strategic direction, key strengths and challenges of </a:t>
            </a:r>
            <a:r>
              <a:rPr lang="en-GB" sz="1600" dirty="0" smtClean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Information Management </a:t>
            </a:r>
            <a:endParaRPr lang="en-GB" sz="1600" dirty="0">
              <a:solidFill>
                <a:srgbClr val="585858"/>
              </a:solidFill>
              <a:latin typeface="Calibri" panose="020F0502020204030204" pitchFamily="34" charset="0"/>
              <a:cs typeface="Arial" charset="0"/>
            </a:endParaRPr>
          </a:p>
          <a:p>
            <a:pPr marL="444500" indent="-285750" eaLnBrk="0" hangingPunct="0">
              <a:lnSpc>
                <a:spcPts val="2700"/>
              </a:lnSpc>
              <a:spcBef>
                <a:spcPct val="3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Establishes high level plan with key activities</a:t>
            </a:r>
          </a:p>
          <a:p>
            <a:pPr marL="444500" indent="-285750" eaLnBrk="0" hangingPunct="0">
              <a:lnSpc>
                <a:spcPts val="2700"/>
              </a:lnSpc>
              <a:spcBef>
                <a:spcPct val="3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585858"/>
                </a:solidFill>
                <a:latin typeface="Calibri" panose="020F0502020204030204" pitchFamily="34" charset="0"/>
                <a:cs typeface="Arial" charset="0"/>
              </a:rPr>
              <a:t>Sets out responsibilities</a:t>
            </a:r>
          </a:p>
        </p:txBody>
      </p:sp>
      <p:sp>
        <p:nvSpPr>
          <p:cNvPr id="9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3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476250"/>
            <a:ext cx="8151813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1050" b="0" dirty="0" smtClean="0">
              <a:solidFill>
                <a:srgbClr val="10569D"/>
              </a:solidFill>
              <a:latin typeface="Gill Sans MT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971057" y="4611687"/>
            <a:ext cx="3957637" cy="1700212"/>
          </a:xfrm>
          <a:custGeom>
            <a:avLst/>
            <a:gdLst>
              <a:gd name="connsiteX0" fmla="*/ 0 w 3431427"/>
              <a:gd name="connsiteY0" fmla="*/ 0 h 1475253"/>
              <a:gd name="connsiteX1" fmla="*/ 3431427 w 3431427"/>
              <a:gd name="connsiteY1" fmla="*/ 0 h 1475253"/>
              <a:gd name="connsiteX2" fmla="*/ 3431427 w 3431427"/>
              <a:gd name="connsiteY2" fmla="*/ 1475253 h 1475253"/>
              <a:gd name="connsiteX3" fmla="*/ 0 w 3431427"/>
              <a:gd name="connsiteY3" fmla="*/ 1475253 h 1475253"/>
              <a:gd name="connsiteX4" fmla="*/ 0 w 3431427"/>
              <a:gd name="connsiteY4" fmla="*/ 0 h 147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1427" h="1475253">
                <a:moveTo>
                  <a:pt x="0" y="0"/>
                </a:moveTo>
                <a:lnTo>
                  <a:pt x="3431427" y="0"/>
                </a:lnTo>
                <a:lnTo>
                  <a:pt x="3431427" y="1475253"/>
                </a:lnTo>
                <a:lnTo>
                  <a:pt x="0" y="147525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8096" tIns="53340" rIns="53340" bIns="53340" spcCol="127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dirty="0" smtClean="0"/>
              <a:t>Training &amp; Support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Decentralised Key Users per Business Area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Records Management Specialists &amp; DARWIN Support for Key Users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Training for all Newcomers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Dedicated seminars, 1-2-1 training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Change </a:t>
            </a:r>
            <a:r>
              <a:rPr lang="en-GB" sz="1200" dirty="0" smtClean="0"/>
              <a:t>management &amp; communication</a:t>
            </a:r>
            <a:endParaRPr lang="en-GB" sz="1200" dirty="0"/>
          </a:p>
        </p:txBody>
      </p:sp>
      <p:sp>
        <p:nvSpPr>
          <p:cNvPr id="3" name="Freeform 2"/>
          <p:cNvSpPr/>
          <p:nvPr/>
        </p:nvSpPr>
        <p:spPr bwMode="auto">
          <a:xfrm>
            <a:off x="4970463" y="2781300"/>
            <a:ext cx="3957637" cy="1562100"/>
          </a:xfrm>
          <a:custGeom>
            <a:avLst/>
            <a:gdLst>
              <a:gd name="connsiteX0" fmla="*/ 0 w 3459151"/>
              <a:gd name="connsiteY0" fmla="*/ 0 h 1333163"/>
              <a:gd name="connsiteX1" fmla="*/ 3459151 w 3459151"/>
              <a:gd name="connsiteY1" fmla="*/ 0 h 1333163"/>
              <a:gd name="connsiteX2" fmla="*/ 3459151 w 3459151"/>
              <a:gd name="connsiteY2" fmla="*/ 1333163 h 1333163"/>
              <a:gd name="connsiteX3" fmla="*/ 0 w 3459151"/>
              <a:gd name="connsiteY3" fmla="*/ 1333163 h 1333163"/>
              <a:gd name="connsiteX4" fmla="*/ 0 w 3459151"/>
              <a:gd name="connsiteY4" fmla="*/ 0 h 133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151" h="1333163">
                <a:moveTo>
                  <a:pt x="0" y="0"/>
                </a:moveTo>
                <a:lnTo>
                  <a:pt x="3459151" y="0"/>
                </a:lnTo>
                <a:lnTo>
                  <a:pt x="3459151" y="1333163"/>
                </a:lnTo>
                <a:lnTo>
                  <a:pt x="0" y="13331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8096" tIns="53340" rIns="53340" bIns="53340" spcCol="127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dirty="0"/>
              <a:t>Preservation or deletion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solidFill>
                  <a:srgbClr val="00B050"/>
                </a:solidFill>
              </a:rPr>
              <a:t>Keep what we need </a:t>
            </a:r>
            <a:r>
              <a:rPr lang="en-GB" sz="1200" dirty="0"/>
              <a:t>- in line with the </a:t>
            </a:r>
            <a:r>
              <a:rPr lang="en-GB" sz="1200" dirty="0" smtClean="0"/>
              <a:t>ECB Filing &amp; Retention Plan</a:t>
            </a:r>
            <a:endParaRPr lang="en-GB" sz="1200" dirty="0"/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solidFill>
                  <a:srgbClr val="FF0000"/>
                </a:solidFill>
              </a:rPr>
              <a:t>Dispose of the rest </a:t>
            </a:r>
            <a:r>
              <a:rPr lang="en-GB" sz="1200" dirty="0"/>
              <a:t>-  superseded documents and convenience copies securely asap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Automate retention where possible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762500" y="3081338"/>
            <a:ext cx="935038" cy="113665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 bwMode="auto">
          <a:xfrm>
            <a:off x="4970463" y="981075"/>
            <a:ext cx="3957637" cy="1690688"/>
          </a:xfrm>
          <a:custGeom>
            <a:avLst/>
            <a:gdLst>
              <a:gd name="connsiteX0" fmla="*/ 0 w 3467135"/>
              <a:gd name="connsiteY0" fmla="*/ 0 h 1488170"/>
              <a:gd name="connsiteX1" fmla="*/ 3467135 w 3467135"/>
              <a:gd name="connsiteY1" fmla="*/ 0 h 1488170"/>
              <a:gd name="connsiteX2" fmla="*/ 3467135 w 3467135"/>
              <a:gd name="connsiteY2" fmla="*/ 1488170 h 1488170"/>
              <a:gd name="connsiteX3" fmla="*/ 0 w 3467135"/>
              <a:gd name="connsiteY3" fmla="*/ 1488170 h 1488170"/>
              <a:gd name="connsiteX4" fmla="*/ 0 w 3467135"/>
              <a:gd name="connsiteY4" fmla="*/ 0 h 14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7135" h="1488170">
                <a:moveTo>
                  <a:pt x="0" y="0"/>
                </a:moveTo>
                <a:lnTo>
                  <a:pt x="3467135" y="0"/>
                </a:lnTo>
                <a:lnTo>
                  <a:pt x="3467135" y="1488170"/>
                </a:lnTo>
                <a:lnTo>
                  <a:pt x="0" y="1488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8096" tIns="53340" rIns="53340" bIns="53340" spcCol="127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dirty="0"/>
              <a:t>Capture &amp; storage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Capture all ECB documents (incl. e-mail records) in DARWIN with a meaningful name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Declare documents as records once they are final to avoid unwanted deletion or alteration and to apply retention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Send final signed documents to Archives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775200" y="1247775"/>
            <a:ext cx="833438" cy="6604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 bwMode="auto">
          <a:xfrm>
            <a:off x="381000" y="981075"/>
            <a:ext cx="4260850" cy="1562100"/>
          </a:xfrm>
          <a:custGeom>
            <a:avLst/>
            <a:gdLst>
              <a:gd name="connsiteX0" fmla="*/ 0 w 3889708"/>
              <a:gd name="connsiteY0" fmla="*/ 0 h 1355741"/>
              <a:gd name="connsiteX1" fmla="*/ 3889708 w 3889708"/>
              <a:gd name="connsiteY1" fmla="*/ 0 h 1355741"/>
              <a:gd name="connsiteX2" fmla="*/ 3889708 w 3889708"/>
              <a:gd name="connsiteY2" fmla="*/ 1355741 h 1355741"/>
              <a:gd name="connsiteX3" fmla="*/ 0 w 3889708"/>
              <a:gd name="connsiteY3" fmla="*/ 1355741 h 1355741"/>
              <a:gd name="connsiteX4" fmla="*/ 0 w 3889708"/>
              <a:gd name="connsiteY4" fmla="*/ 0 h 135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9708" h="1355741">
                <a:moveTo>
                  <a:pt x="0" y="0"/>
                </a:moveTo>
                <a:lnTo>
                  <a:pt x="3889708" y="0"/>
                </a:lnTo>
                <a:lnTo>
                  <a:pt x="3889708" y="1355741"/>
                </a:lnTo>
                <a:lnTo>
                  <a:pt x="0" y="13557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8096" tIns="53340" rIns="53340" bIns="53340" spcCol="127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dirty="0" smtClean="0"/>
              <a:t>Creation </a:t>
            </a:r>
            <a:endParaRPr lang="en-GB" sz="1400" b="1" dirty="0"/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Use official ECB templates to create ECB documents and apply metadata in systems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&gt; Author, organisation, date, status,</a:t>
            </a:r>
            <a:br>
              <a:rPr lang="en-GB" sz="1200" dirty="0"/>
            </a:br>
            <a:r>
              <a:rPr lang="en-GB" sz="1200" dirty="0"/>
              <a:t>   classification…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&gt; ECB format &amp; design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23031" y="1215390"/>
            <a:ext cx="665162" cy="96202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 bwMode="auto">
          <a:xfrm>
            <a:off x="-411163" y="2827179"/>
            <a:ext cx="1733551" cy="1290638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 bwMode="auto">
          <a:xfrm>
            <a:off x="455612" y="4565348"/>
            <a:ext cx="4210274" cy="1700212"/>
          </a:xfrm>
          <a:custGeom>
            <a:avLst/>
            <a:gdLst>
              <a:gd name="connsiteX0" fmla="*/ 0 w 3858464"/>
              <a:gd name="connsiteY0" fmla="*/ 0 h 1475253"/>
              <a:gd name="connsiteX1" fmla="*/ 3858464 w 3858464"/>
              <a:gd name="connsiteY1" fmla="*/ 0 h 1475253"/>
              <a:gd name="connsiteX2" fmla="*/ 3858464 w 3858464"/>
              <a:gd name="connsiteY2" fmla="*/ 1475253 h 1475253"/>
              <a:gd name="connsiteX3" fmla="*/ 0 w 3858464"/>
              <a:gd name="connsiteY3" fmla="*/ 1475253 h 1475253"/>
              <a:gd name="connsiteX4" fmla="*/ 0 w 3858464"/>
              <a:gd name="connsiteY4" fmla="*/ 0 h 147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464" h="1475253">
                <a:moveTo>
                  <a:pt x="0" y="0"/>
                </a:moveTo>
                <a:lnTo>
                  <a:pt x="3858464" y="0"/>
                </a:lnTo>
                <a:lnTo>
                  <a:pt x="3858464" y="1475253"/>
                </a:lnTo>
                <a:lnTo>
                  <a:pt x="0" y="14752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8096" tIns="53340" rIns="53340" bIns="53340" spcCol="127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dirty="0"/>
              <a:t>Responsibilities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Staff member creates or receives information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Key user grants access, maintains folder structure, provides advice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Manager authorises access and distribution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 smtClean="0"/>
              <a:t>IGO </a:t>
            </a:r>
            <a:r>
              <a:rPr lang="en-GB" sz="1200" dirty="0"/>
              <a:t>guides, provides support and monitoring </a:t>
            </a:r>
            <a:endParaRPr lang="en-GB" sz="1200" b="1" dirty="0"/>
          </a:p>
        </p:txBody>
      </p:sp>
      <p:sp>
        <p:nvSpPr>
          <p:cNvPr id="379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43016" name="Object 6"/>
          <p:cNvGraphicFramePr>
            <a:graphicFrameLocks noChangeAspect="1"/>
          </p:cNvGraphicFramePr>
          <p:nvPr/>
        </p:nvGraphicFramePr>
        <p:xfrm>
          <a:off x="4876800" y="1908175"/>
          <a:ext cx="4857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Bitmap Image" r:id="rId8" imgW="1267002" imgH="1352381" progId="Paint.Picture">
                  <p:embed/>
                </p:oleObj>
              </mc:Choice>
              <mc:Fallback>
                <p:oleObj name="Bitmap Image" r:id="rId8" imgW="1267002" imgH="13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08175"/>
                        <a:ext cx="4857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6" name="Text Placeholder 15"/>
          <p:cNvSpPr txBox="1">
            <a:spLocks/>
          </p:cNvSpPr>
          <p:nvPr/>
        </p:nvSpPr>
        <p:spPr bwMode="auto">
          <a:xfrm>
            <a:off x="273050" y="44450"/>
            <a:ext cx="8547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8287" y="498386"/>
            <a:ext cx="8607425" cy="647700"/>
          </a:xfrm>
        </p:spPr>
        <p:txBody>
          <a:bodyPr/>
          <a:lstStyle/>
          <a:p>
            <a:r>
              <a:rPr lang="en-GB" dirty="0" smtClean="0"/>
              <a:t>Policies and People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FDCE1E2-0895-45A7-84E4-8EFA7A358054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1" y="4725144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072599"/>
              </p:ext>
            </p:extLst>
          </p:nvPr>
        </p:nvGraphicFramePr>
        <p:xfrm>
          <a:off x="561506" y="5146214"/>
          <a:ext cx="4016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Bitmap Image" r:id="rId11" imgW="581106" imgH="581106" progId="Paint.Picture">
                  <p:embed/>
                </p:oleObj>
              </mc:Choice>
              <mc:Fallback>
                <p:oleObj name="Bitmap Image" r:id="rId11" imgW="581106" imgH="58110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506" y="5146214"/>
                        <a:ext cx="4016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2" y="5578474"/>
            <a:ext cx="420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1" y="5889323"/>
            <a:ext cx="3683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altLang="en-US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14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altLang="en-US" sz="7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Footer Placeholder 4"/>
          <p:cNvSpPr txBox="1">
            <a:spLocks/>
          </p:cNvSpPr>
          <p:nvPr/>
        </p:nvSpPr>
        <p:spPr>
          <a:xfrm>
            <a:off x="269875" y="6495256"/>
            <a:ext cx="32131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lnSpc>
                <a:spcPts val="1200"/>
              </a:lnSpc>
              <a:defRPr sz="900">
                <a:solidFill>
                  <a:srgbClr val="585858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Information Governance at the ECB: moving to automation</a:t>
            </a:r>
            <a:endParaRPr lang="en-GB" dirty="0"/>
          </a:p>
        </p:txBody>
      </p:sp>
      <p:sp>
        <p:nvSpPr>
          <p:cNvPr id="29" name="Freeform 28"/>
          <p:cNvSpPr/>
          <p:nvPr/>
        </p:nvSpPr>
        <p:spPr bwMode="auto">
          <a:xfrm>
            <a:off x="405036" y="2717006"/>
            <a:ext cx="4260850" cy="1690688"/>
          </a:xfrm>
          <a:custGeom>
            <a:avLst/>
            <a:gdLst>
              <a:gd name="connsiteX0" fmla="*/ 0 w 3876753"/>
              <a:gd name="connsiteY0" fmla="*/ 0 h 1465977"/>
              <a:gd name="connsiteX1" fmla="*/ 3876753 w 3876753"/>
              <a:gd name="connsiteY1" fmla="*/ 0 h 1465977"/>
              <a:gd name="connsiteX2" fmla="*/ 3876753 w 3876753"/>
              <a:gd name="connsiteY2" fmla="*/ 1465977 h 1465977"/>
              <a:gd name="connsiteX3" fmla="*/ 0 w 3876753"/>
              <a:gd name="connsiteY3" fmla="*/ 1465977 h 1465977"/>
              <a:gd name="connsiteX4" fmla="*/ 0 w 3876753"/>
              <a:gd name="connsiteY4" fmla="*/ 0 h 146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6753" h="1465977">
                <a:moveTo>
                  <a:pt x="0" y="0"/>
                </a:moveTo>
                <a:lnTo>
                  <a:pt x="3876753" y="0"/>
                </a:lnTo>
                <a:lnTo>
                  <a:pt x="3876753" y="1465977"/>
                </a:lnTo>
                <a:lnTo>
                  <a:pt x="0" y="14659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8096" tIns="53340" rIns="53340" bIns="53340" spcCol="127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dirty="0" smtClean="0"/>
              <a:t>Distribution</a:t>
            </a:r>
            <a:endParaRPr lang="en-GB" sz="1400" b="1" dirty="0"/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Classify (5 </a:t>
            </a:r>
            <a:r>
              <a:rPr lang="en-GB" sz="1200" dirty="0" smtClean="0"/>
              <a:t>levels) – ECB Confidentiality Regime</a:t>
            </a:r>
            <a:endParaRPr lang="en-GB" sz="1200" dirty="0"/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Share where possible, protect where necessary</a:t>
            </a:r>
            <a:br>
              <a:rPr lang="en-GB" sz="1200" dirty="0"/>
            </a:br>
            <a:r>
              <a:rPr lang="en-GB" sz="1200" dirty="0"/>
              <a:t>in line with information’s </a:t>
            </a:r>
            <a:r>
              <a:rPr lang="en-GB" sz="1200" dirty="0" smtClean="0"/>
              <a:t>sensitivity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 smtClean="0"/>
              <a:t>Always send links instead of attachments</a:t>
            </a:r>
            <a:endParaRPr lang="en-GB" sz="12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5005653"/>
            <a:ext cx="1011238" cy="62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dirty="0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5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5" grpId="0" animBg="1"/>
      <p:bldP spid="10" grpId="0" animBg="1"/>
      <p:bldP spid="14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&amp; Processes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520792"/>
              </p:ext>
            </p:extLst>
          </p:nvPr>
        </p:nvGraphicFramePr>
        <p:xfrm>
          <a:off x="269875" y="1428750"/>
          <a:ext cx="8594725" cy="446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7" name="Classification"/>
          <p:cNvSpPr txBox="1"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latin typeface="Arial"/>
              </a:rPr>
              <a:t>ECB-UNRESTRICTED</a:t>
            </a:r>
            <a:endParaRPr lang="en-GB" sz="700" b="1" dirty="0">
              <a:latin typeface="Arial"/>
            </a:endParaRPr>
          </a:p>
        </p:txBody>
      </p:sp>
      <p:sp>
        <p:nvSpPr>
          <p:cNvPr id="8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93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challenge for IG at the ECB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 Governance at the ECB: moving to automation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556792"/>
            <a:ext cx="4464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Calibri" panose="020F0502020204030204" pitchFamily="34" charset="0"/>
                <a:cs typeface="+mn-cs"/>
              </a:rPr>
              <a:t>Explosion </a:t>
            </a:r>
          </a:p>
          <a:p>
            <a:r>
              <a:rPr lang="en-GB" sz="2800" b="1" dirty="0" smtClean="0">
                <a:latin typeface="Calibri" panose="020F0502020204030204" pitchFamily="34" charset="0"/>
                <a:cs typeface="+mn-cs"/>
              </a:rPr>
              <a:t>– of information and users!</a:t>
            </a:r>
            <a:endParaRPr lang="en-GB" sz="2800" dirty="0"/>
          </a:p>
        </p:txBody>
      </p:sp>
      <p:sp>
        <p:nvSpPr>
          <p:cNvPr id="11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53832"/>
              </p:ext>
            </p:extLst>
          </p:nvPr>
        </p:nvGraphicFramePr>
        <p:xfrm>
          <a:off x="323528" y="3328000"/>
          <a:ext cx="8532564" cy="262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2564"/>
              </a:tblGrid>
              <a:tr h="134291"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None/>
                      </a:pPr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Some numbers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287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+ 21,5000 users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</a:t>
                      </a:r>
                      <a:r>
                        <a:rPr lang="en-GB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- 5,900 ECB users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   - 15,700 non- ECB users</a:t>
                      </a:r>
                    </a:p>
                  </a:txBody>
                  <a:tcPr/>
                </a:tc>
              </a:tr>
              <a:tr h="23021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21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+ 12 million items (e.g. documents and e-mails)</a:t>
                      </a:r>
                    </a:p>
                  </a:txBody>
                  <a:tcPr/>
                </a:tc>
              </a:tr>
              <a:tr h="230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1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~ 300 workflows, 300 communities and 500 blogs</a:t>
                      </a:r>
                    </a:p>
                  </a:txBody>
                  <a:tcPr/>
                </a:tc>
              </a:tr>
              <a:tr h="12949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21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~ 3200 daily ECB users and 2800 daily non-ECB  users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97" y="1183517"/>
            <a:ext cx="3383856" cy="219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90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88" y="3785537"/>
            <a:ext cx="2828924" cy="253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 smtClean="0"/>
              <a:t>How to ensure sound governance of this growing amount of content and with an expanding user-base?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428750"/>
            <a:ext cx="8766621" cy="5096594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By </a:t>
            </a:r>
            <a:r>
              <a:rPr lang="en-GB" b="1" dirty="0">
                <a:latin typeface="Calibri" panose="020F0502020204030204" pitchFamily="34" charset="0"/>
              </a:rPr>
              <a:t>moving towards automation</a:t>
            </a:r>
          </a:p>
          <a:p>
            <a:pPr lvl="1"/>
            <a:endParaRPr lang="en-GB" dirty="0" smtClean="0"/>
          </a:p>
          <a:p>
            <a:pPr marL="300037" lvl="1" indent="0">
              <a:buNone/>
            </a:pPr>
            <a:endParaRPr lang="en-GB" dirty="0" smtClean="0"/>
          </a:p>
          <a:p>
            <a:r>
              <a:rPr lang="en-GB" dirty="0" smtClean="0">
                <a:latin typeface="Calibri" panose="020F0502020204030204" pitchFamily="34" charset="0"/>
              </a:rPr>
              <a:t>3 </a:t>
            </a:r>
            <a:r>
              <a:rPr lang="en-GB" dirty="0">
                <a:latin typeface="Calibri" panose="020F0502020204030204" pitchFamily="34" charset="0"/>
              </a:rPr>
              <a:t>cases to demonstrate this: </a:t>
            </a:r>
          </a:p>
          <a:p>
            <a:pPr marL="774700" lvl="2" indent="-45720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+mn-ea"/>
              </a:rPr>
              <a:t>Project ‘Closure of network drives’</a:t>
            </a:r>
          </a:p>
          <a:p>
            <a:pPr marL="774700" lvl="2" indent="-45720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+mn-ea"/>
              </a:rPr>
              <a:t>Implementation of automatic retention in </a:t>
            </a:r>
            <a:r>
              <a:rPr lang="en-GB" sz="2000" dirty="0" smtClean="0">
                <a:latin typeface="Calibri" panose="020F0502020204030204" pitchFamily="34" charset="0"/>
                <a:ea typeface="+mn-ea"/>
              </a:rPr>
              <a:t>DARWIN</a:t>
            </a:r>
          </a:p>
          <a:p>
            <a:pPr marL="774700" lvl="2" indent="-45720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GB" sz="2000" dirty="0" smtClean="0">
                <a:latin typeface="Calibri" panose="020F0502020204030204" pitchFamily="34" charset="0"/>
                <a:ea typeface="+mn-ea"/>
              </a:rPr>
              <a:t>Retention of e-mails</a:t>
            </a:r>
            <a:endParaRPr lang="en-GB" sz="2000" dirty="0">
              <a:latin typeface="Calibri" panose="020F0502020204030204" pitchFamily="34" charset="0"/>
              <a:ea typeface="+mn-ea"/>
            </a:endParaRPr>
          </a:p>
          <a:p>
            <a:endParaRPr lang="en-GB" dirty="0" smtClean="0"/>
          </a:p>
          <a:p>
            <a:pPr marL="300037" lvl="1" indent="0">
              <a:buNone/>
            </a:pPr>
            <a:endParaRPr lang="en-GB" dirty="0"/>
          </a:p>
          <a:p>
            <a:pPr marL="300037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7" name="Classification"/>
          <p:cNvSpPr txBox="1"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latin typeface="Arial"/>
              </a:rPr>
              <a:t>ECB-UNRESTRICTED</a:t>
            </a:r>
            <a:endParaRPr lang="en-GB" sz="700" b="1" dirty="0">
              <a:latin typeface="Arial"/>
            </a:endParaRPr>
          </a:p>
        </p:txBody>
      </p:sp>
      <p:sp>
        <p:nvSpPr>
          <p:cNvPr id="8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7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and risks of using network </a:t>
            </a:r>
            <a:r>
              <a:rPr lang="en-GB" dirty="0" smtClean="0"/>
              <a:t>drives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Lack of control </a:t>
            </a:r>
            <a:r>
              <a:rPr lang="en-GB" dirty="0">
                <a:latin typeface="Calibri" panose="020F0502020204030204" pitchFamily="34" charset="0"/>
              </a:rPr>
              <a:t>in managing information on network drives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No version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No relevant metadata applied</a:t>
            </a:r>
          </a:p>
          <a:p>
            <a:pPr marL="300037" lvl="1" indent="0">
              <a:buNone/>
            </a:pPr>
            <a:endParaRPr lang="en-GB" b="1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Reduced security</a:t>
            </a:r>
            <a:r>
              <a:rPr lang="en-GB" dirty="0">
                <a:latin typeface="Calibri" panose="020F0502020204030204" pitchFamily="34" charset="0"/>
              </a:rPr>
              <a:t>: non-transparent access rights, no audit trail, no reconciliation procedures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alibri" panose="020F0502020204030204" pitchFamily="34" charset="0"/>
              </a:rPr>
              <a:t>Retention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is not applied, e.g. information is kept longer than due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alibri" panose="020F0502020204030204" pitchFamily="34" charset="0"/>
              </a:rPr>
              <a:t>Additional </a:t>
            </a:r>
            <a:r>
              <a:rPr lang="en-GB" b="1" dirty="0">
                <a:latin typeface="Calibri" panose="020F0502020204030204" pitchFamily="34" charset="0"/>
              </a:rPr>
              <a:t>time to search </a:t>
            </a:r>
            <a:r>
              <a:rPr lang="en-GB" dirty="0">
                <a:latin typeface="Calibri" panose="020F0502020204030204" pitchFamily="34" charset="0"/>
              </a:rPr>
              <a:t>on multiple repositories for retrieval (e.g. public access requests)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Case 1 Closure of network drives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Governance at the ECB: moving to automation</a:t>
            </a:r>
            <a:endParaRPr lang="en-GB"/>
          </a:p>
        </p:txBody>
      </p:sp>
      <p:sp>
        <p:nvSpPr>
          <p:cNvPr id="6" name="Classification"/>
          <p:cNvSpPr txBox="1"/>
          <p:nvPr/>
        </p:nvSpPr>
        <p:spPr>
          <a:xfrm>
            <a:off x="7019925" y="127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ECB-UNRESTRICTED</a:t>
            </a:r>
            <a:endParaRPr lang="en-GB" sz="7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DocumentStatus"/>
          <p:cNvSpPr txBox="1"/>
          <p:nvPr/>
        </p:nvSpPr>
        <p:spPr>
          <a:xfrm>
            <a:off x="7019925" y="254000"/>
            <a:ext cx="1908175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GB" sz="700" b="1" smtClean="0">
                <a:solidFill>
                  <a:srgbClr val="FFFFFF"/>
                </a:solidFill>
                <a:latin typeface="Arial"/>
              </a:rPr>
              <a:t>FINAL</a:t>
            </a:r>
            <a:endParaRPr lang="en-GB" sz="700" b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heme/theme1.xml><?xml version="1.0" encoding="utf-8"?>
<a:theme xmlns:a="http://schemas.openxmlformats.org/drawingml/2006/main" name="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B Organisation">
  <a:themeElements>
    <a:clrScheme name="Economics example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4078B8"/>
      </a:accent1>
      <a:accent2>
        <a:srgbClr val="000066"/>
      </a:accent2>
      <a:accent3>
        <a:srgbClr val="DDDDDD"/>
      </a:accent3>
      <a:accent4>
        <a:srgbClr val="4A4A4A"/>
      </a:accent4>
      <a:accent5>
        <a:srgbClr val="AFBED8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4968</TotalTime>
  <Words>1573</Words>
  <Application>Microsoft Office PowerPoint</Application>
  <PresentationFormat>On-screen Show (4:3)</PresentationFormat>
  <Paragraphs>361</Paragraphs>
  <Slides>20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ECB Default</vt:lpstr>
      <vt:lpstr>ECB Organisation</vt:lpstr>
      <vt:lpstr>Bitmap Image</vt:lpstr>
      <vt:lpstr>Information Governance at the ECB: moving to automation   Laura Rodewald Marie Corien Onstwedder   DLM-Forum Brighton Triennial &amp; ARMA International European Conference 2017  </vt:lpstr>
      <vt:lpstr>Why Information Governance at the ECB</vt:lpstr>
      <vt:lpstr>Who we are     and what we do  </vt:lpstr>
      <vt:lpstr>How we govern ECB information</vt:lpstr>
      <vt:lpstr>Policies and People</vt:lpstr>
      <vt:lpstr>Technology &amp; Processes</vt:lpstr>
      <vt:lpstr>Key challenge for IG at the ECB</vt:lpstr>
      <vt:lpstr>How to ensure sound governance of this growing amount of content and with an expanding user-base?</vt:lpstr>
      <vt:lpstr>Issues and risks of using network drives </vt:lpstr>
      <vt:lpstr>PowerPoint Presentation</vt:lpstr>
      <vt:lpstr>PowerPoint Presentation</vt:lpstr>
      <vt:lpstr>ECB Filing and Retention Plan </vt:lpstr>
      <vt:lpstr>PowerPoint Presentation</vt:lpstr>
      <vt:lpstr>How retention works in DARWIN </vt:lpstr>
      <vt:lpstr>ECB exchange mailboxes – some facts</vt:lpstr>
      <vt:lpstr>Email Management: current situation</vt:lpstr>
      <vt:lpstr>Emails = documents</vt:lpstr>
      <vt:lpstr>To wrap up…</vt:lpstr>
      <vt:lpstr>PowerPoint Presentation</vt:lpstr>
      <vt:lpstr>How to reach us</vt:lpstr>
    </vt:vector>
  </TitlesOfParts>
  <Company>European Central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Plaza, Juan</dc:creator>
  <cp:lastModifiedBy>Onstwedder, Marie Corine</cp:lastModifiedBy>
  <cp:revision>290</cp:revision>
  <cp:lastPrinted>2017-06-12T07:54:28Z</cp:lastPrinted>
  <dcterms:created xsi:type="dcterms:W3CDTF">2013-04-23T12:27:02Z</dcterms:created>
  <dcterms:modified xsi:type="dcterms:W3CDTF">2017-09-19T08:41:06Z</dcterms:modified>
</cp:coreProperties>
</file>