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304" r:id="rId6"/>
    <p:sldId id="322" r:id="rId7"/>
    <p:sldId id="321" r:id="rId8"/>
    <p:sldId id="306" r:id="rId9"/>
    <p:sldId id="307" r:id="rId10"/>
    <p:sldId id="308" r:id="rId11"/>
    <p:sldId id="319" r:id="rId12"/>
    <p:sldId id="320" r:id="rId13"/>
    <p:sldId id="309" r:id="rId14"/>
    <p:sldId id="312" r:id="rId15"/>
    <p:sldId id="325" r:id="rId16"/>
    <p:sldId id="313" r:id="rId17"/>
    <p:sldId id="326" r:id="rId18"/>
    <p:sldId id="327" r:id="rId19"/>
    <p:sldId id="311" r:id="rId20"/>
    <p:sldId id="316" r:id="rId21"/>
    <p:sldId id="329" r:id="rId22"/>
    <p:sldId id="330" r:id="rId23"/>
    <p:sldId id="328" r:id="rId24"/>
  </p:sldIdLst>
  <p:sldSz cx="9144000" cy="5143500" type="screen16x9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LM esitys" id="{FE373872-4E55-4AE7-9E1B-50B69AC3665D}">
          <p14:sldIdLst>
            <p14:sldId id="256"/>
            <p14:sldId id="304"/>
            <p14:sldId id="322"/>
            <p14:sldId id="321"/>
            <p14:sldId id="306"/>
            <p14:sldId id="307"/>
            <p14:sldId id="308"/>
            <p14:sldId id="319"/>
            <p14:sldId id="320"/>
            <p14:sldId id="309"/>
            <p14:sldId id="312"/>
            <p14:sldId id="325"/>
            <p14:sldId id="313"/>
            <p14:sldId id="326"/>
            <p14:sldId id="327"/>
            <p14:sldId id="311"/>
            <p14:sldId id="316"/>
            <p14:sldId id="329"/>
            <p14:sldId id="330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9B"/>
    <a:srgbClr val="0D699A"/>
    <a:srgbClr val="007DAB"/>
    <a:srgbClr val="287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2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6B64C-AA5A-4F4E-ABF7-F506563FE2C8}" type="datetimeFigureOut">
              <a:rPr lang="fi-FI"/>
              <a:pPr>
                <a:defRPr/>
              </a:pPr>
              <a:t>26.10.2017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ECE59F-0C4C-1C45-A0B2-FB4E43DC4A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402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.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xamk_logo_tiivis_si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5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386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1201" y="1525673"/>
            <a:ext cx="77216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11201" y="2728140"/>
            <a:ext cx="7721599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21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. Brändi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5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. 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1750" y="38100"/>
            <a:ext cx="9074150" cy="5068888"/>
          </a:xfrm>
          <a:prstGeom prst="rect">
            <a:avLst/>
          </a:prstGeom>
          <a:noFill/>
          <a:ln w="76200" cap="sq" cmpd="sng">
            <a:solidFill>
              <a:srgbClr val="FFFF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3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58738" y="2430463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926513" y="2420938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421188" y="42863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6"/>
          <a:stretch>
            <a:fillRect/>
          </a:stretch>
        </p:blipFill>
        <p:spPr bwMode="auto">
          <a:xfrm>
            <a:off x="4421188" y="4956175"/>
            <a:ext cx="304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816100"/>
            <a:ext cx="4483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6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. Sisältödia valkoise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xamk_logo_tiivis_si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5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386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1200" y="771526"/>
            <a:ext cx="7721590" cy="8572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1200" y="1797672"/>
            <a:ext cx="7721590" cy="254317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623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. Sisältödia sinisellä taustalla">
    <p:bg>
      <p:bgPr>
        <a:solidFill>
          <a:srgbClr val="0D69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538663"/>
            <a:ext cx="424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4525963"/>
            <a:ext cx="96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1200" y="769410"/>
            <a:ext cx="7721601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1200" y="1786579"/>
            <a:ext cx="7721601" cy="254317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84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. Sisältödi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 descr="xamk_logo_tiivis_si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5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386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4882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4882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71526"/>
            <a:ext cx="8229600" cy="8572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33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 descr="xamk_logo_tiivis_si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5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386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500" y="767043"/>
            <a:ext cx="4821767" cy="85725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4499" y="1724037"/>
            <a:ext cx="4821767" cy="21037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5506403" y="341313"/>
            <a:ext cx="3192463" cy="1879600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16" name="Kuvan paikkamerkki 12"/>
          <p:cNvSpPr>
            <a:spLocks noGrp="1"/>
          </p:cNvSpPr>
          <p:nvPr>
            <p:ph type="pic" sz="quarter" idx="11"/>
          </p:nvPr>
        </p:nvSpPr>
        <p:spPr>
          <a:xfrm>
            <a:off x="5506403" y="2267473"/>
            <a:ext cx="3192463" cy="1879600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4268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Sisältö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 descr="xamk_logo_tiivis_si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5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386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1200" y="3446769"/>
            <a:ext cx="7171256" cy="853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372467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711200" y="2487018"/>
            <a:ext cx="6815666" cy="868391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883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Otsikko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xamk_logo_tiivis_si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5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386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309533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267" y="2189878"/>
            <a:ext cx="6815666" cy="46468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04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Väli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538663"/>
            <a:ext cx="424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4525963"/>
            <a:ext cx="96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267" y="2189878"/>
            <a:ext cx="6815666" cy="464680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9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xamk_logo_tiivis_si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75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386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309533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79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7975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9756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DAB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DAB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DAB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DAB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DAB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DAB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DAB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ora.talsi@mamk.fi" TargetMode="External"/><Relationship Id="rId2" Type="http://schemas.openxmlformats.org/officeDocument/2006/relationships/hyperlink" Target="mailto:mikko.lampi@xamk.fi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iia.kosonen@xamk.fi" TargetMode="External"/><Relationship Id="rId4" Type="http://schemas.openxmlformats.org/officeDocument/2006/relationships/hyperlink" Target="https://www.xamk.fi/en/rdi/digitalia-research-center-digital-information-manageme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tsikko 1"/>
          <p:cNvSpPr>
            <a:spLocks noGrp="1"/>
          </p:cNvSpPr>
          <p:nvPr>
            <p:ph type="ctrTitle"/>
          </p:nvPr>
        </p:nvSpPr>
        <p:spPr>
          <a:xfrm>
            <a:off x="711200" y="822121"/>
            <a:ext cx="7721600" cy="2410724"/>
          </a:xfrm>
        </p:spPr>
        <p:txBody>
          <a:bodyPr/>
          <a:lstStyle/>
          <a:p>
            <a:r>
              <a:rPr lang="en-US" sz="5400" dirty="0" smtClean="0">
                <a:latin typeface="Arial" charset="0"/>
              </a:rPr>
              <a:t>Citizen Archive</a:t>
            </a:r>
            <a:r>
              <a:rPr lang="en-US" dirty="0" smtClean="0">
                <a:latin typeface="Arial" charset="0"/>
              </a:rPr>
              <a:t> </a:t>
            </a:r>
            <a:br>
              <a:rPr lang="en-US" dirty="0" smtClean="0">
                <a:latin typeface="Arial" charset="0"/>
              </a:rPr>
            </a:br>
            <a:r>
              <a:rPr lang="en-US" b="0" dirty="0" smtClean="0">
                <a:latin typeface="Arial" charset="0"/>
              </a:rPr>
              <a:t>as a Case Study in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Personal Information Management, </a:t>
            </a:r>
            <a:r>
              <a:rPr lang="en-US" dirty="0" err="1" smtClean="0">
                <a:latin typeface="Arial" charset="0"/>
              </a:rPr>
              <a:t>MyData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0" dirty="0" smtClean="0">
                <a:latin typeface="Arial" charset="0"/>
              </a:rPr>
              <a:t>and</a:t>
            </a:r>
            <a:r>
              <a:rPr lang="en-US" dirty="0" smtClean="0">
                <a:latin typeface="Arial" charset="0"/>
              </a:rPr>
              <a:t> Personal Digital Archiving</a:t>
            </a:r>
            <a:endParaRPr lang="fi-FI" sz="1800" dirty="0">
              <a:latin typeface="Arial" charset="0"/>
            </a:endParaRPr>
          </a:p>
        </p:txBody>
      </p:sp>
      <p:sp>
        <p:nvSpPr>
          <p:cNvPr id="13314" name="Alaotsikko 2"/>
          <p:cNvSpPr>
            <a:spLocks noGrp="1"/>
          </p:cNvSpPr>
          <p:nvPr>
            <p:ph type="subTitle" idx="1"/>
          </p:nvPr>
        </p:nvSpPr>
        <p:spPr>
          <a:xfrm>
            <a:off x="711200" y="3232845"/>
            <a:ext cx="7721600" cy="1150376"/>
          </a:xfrm>
        </p:spPr>
        <p:txBody>
          <a:bodyPr/>
          <a:lstStyle/>
          <a:p>
            <a:endParaRPr lang="fi-FI" sz="1600" b="1" dirty="0" smtClean="0">
              <a:latin typeface="Arial" charset="0"/>
            </a:endParaRPr>
          </a:p>
          <a:p>
            <a:r>
              <a:rPr lang="fi-FI" sz="1600" b="1" dirty="0" smtClean="0">
                <a:latin typeface="Arial" charset="0"/>
              </a:rPr>
              <a:t>Mikko Lampi</a:t>
            </a:r>
            <a:r>
              <a:rPr lang="fi-FI" sz="1600" dirty="0" smtClean="0">
                <a:latin typeface="Arial" charset="0"/>
              </a:rPr>
              <a:t> @</a:t>
            </a:r>
            <a:r>
              <a:rPr lang="fi-FI" sz="1600" dirty="0" err="1" smtClean="0">
                <a:latin typeface="Arial" charset="0"/>
              </a:rPr>
              <a:t>jotudin</a:t>
            </a:r>
            <a:r>
              <a:rPr lang="fi-FI" sz="1600" dirty="0" smtClean="0">
                <a:latin typeface="Arial" charset="0"/>
              </a:rPr>
              <a:t>, </a:t>
            </a:r>
            <a:r>
              <a:rPr lang="fi-FI" sz="1600" b="1" dirty="0" smtClean="0">
                <a:latin typeface="Arial" charset="0"/>
              </a:rPr>
              <a:t>Noora Talsi</a:t>
            </a:r>
            <a:r>
              <a:rPr lang="fi-FI" sz="1600" dirty="0" smtClean="0">
                <a:latin typeface="Arial" charset="0"/>
              </a:rPr>
              <a:t> &amp; </a:t>
            </a:r>
            <a:r>
              <a:rPr lang="fi-FI" sz="1600" b="1" dirty="0" smtClean="0">
                <a:latin typeface="Arial" charset="0"/>
              </a:rPr>
              <a:t>Miia Kosonen</a:t>
            </a:r>
            <a:r>
              <a:rPr lang="fi-FI" sz="1600" dirty="0" smtClean="0">
                <a:latin typeface="Arial" charset="0"/>
              </a:rPr>
              <a:t> </a:t>
            </a:r>
            <a:r>
              <a:rPr lang="fi-FI" sz="1600" dirty="0">
                <a:latin typeface="Arial" charset="0"/>
              </a:rPr>
              <a:t>@</a:t>
            </a:r>
            <a:r>
              <a:rPr lang="fi-FI" sz="1600" dirty="0" err="1">
                <a:latin typeface="Arial" charset="0"/>
              </a:rPr>
              <a:t>MiiaKosonen</a:t>
            </a:r>
            <a:endParaRPr lang="fi-FI" sz="1600" dirty="0">
              <a:latin typeface="Arial" charset="0"/>
            </a:endParaRPr>
          </a:p>
        </p:txBody>
      </p:sp>
      <p:pic>
        <p:nvPicPr>
          <p:cNvPr id="4" name="Picture 2" descr="https://www.rakennerahastot.fi/documents/10179/54846/EU_EAKR_EN_vertical_20mm_rgb.png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77" y="4435036"/>
            <a:ext cx="579872" cy="6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rakennerahastot.fi/documents/10179/55439/leverageEU_2014_2020_rgb.png/b11f6314-7fc6-4f6a-92e4-5ff04f93e5ed?t=1404911207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05" y="4350208"/>
            <a:ext cx="955950" cy="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smtClean="0">
                <a:latin typeface="Arial" charset="0"/>
              </a:rPr>
              <a:t>Three </a:t>
            </a:r>
            <a:r>
              <a:rPr lang="fi-FI" sz="5400" dirty="0" err="1" smtClean="0">
                <a:latin typeface="Arial" charset="0"/>
              </a:rPr>
              <a:t>approaches</a:t>
            </a:r>
            <a:r>
              <a:rPr lang="fi-FI" sz="5400" dirty="0" smtClean="0">
                <a:latin typeface="Arial" charset="0"/>
              </a:rPr>
              <a:t> into </a:t>
            </a:r>
            <a:r>
              <a:rPr lang="fi-FI" sz="5400" dirty="0" err="1" smtClean="0">
                <a:latin typeface="Arial" charset="0"/>
              </a:rPr>
              <a:t>personal</a:t>
            </a:r>
            <a:r>
              <a:rPr lang="fi-FI" sz="5400" dirty="0" smtClean="0">
                <a:latin typeface="Arial" charset="0"/>
              </a:rPr>
              <a:t> </a:t>
            </a:r>
            <a:r>
              <a:rPr lang="fi-FI" sz="5400" dirty="0" err="1">
                <a:latin typeface="Arial" charset="0"/>
              </a:rPr>
              <a:t>digital</a:t>
            </a:r>
            <a:r>
              <a:rPr lang="fi-FI" sz="5400" dirty="0" smtClean="0">
                <a:latin typeface="Arial" charset="0"/>
              </a:rPr>
              <a:t/>
            </a:r>
            <a:br>
              <a:rPr lang="fi-FI" sz="5400" dirty="0" smtClean="0">
                <a:latin typeface="Arial" charset="0"/>
              </a:rPr>
            </a:br>
            <a:r>
              <a:rPr lang="fi-FI" sz="5400" dirty="0" err="1" smtClean="0">
                <a:latin typeface="Arial" charset="0"/>
              </a:rPr>
              <a:t>archiving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183748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64674"/>
            <a:ext cx="4038600" cy="2029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 smtClean="0"/>
              <a:t>Why we archive</a:t>
            </a:r>
          </a:p>
          <a:p>
            <a:pPr marL="400050">
              <a:buFont typeface="+mj-lt"/>
              <a:buAutoNum type="arabicPeriod"/>
            </a:pPr>
            <a:r>
              <a:rPr lang="fi-FI" sz="1400" dirty="0" err="1"/>
              <a:t>Finding</a:t>
            </a:r>
            <a:r>
              <a:rPr lang="fi-FI" sz="1400" dirty="0"/>
              <a:t> </a:t>
            </a:r>
            <a:r>
              <a:rPr lang="fi-FI" sz="1400" dirty="0" err="1" smtClean="0"/>
              <a:t>stuff</a:t>
            </a:r>
            <a:r>
              <a:rPr lang="fi-FI" sz="1400" dirty="0" smtClean="0"/>
              <a:t> </a:t>
            </a:r>
            <a:r>
              <a:rPr lang="fi-FI" sz="1400" dirty="0" err="1" smtClean="0"/>
              <a:t>later</a:t>
            </a:r>
            <a:endParaRPr lang="fi-FI" sz="1400" dirty="0" smtClean="0"/>
          </a:p>
          <a:p>
            <a:pPr marL="400050">
              <a:buFont typeface="+mj-lt"/>
              <a:buAutoNum type="arabicPeriod"/>
            </a:pPr>
            <a:r>
              <a:rPr lang="fi-FI" sz="1400" dirty="0" err="1"/>
              <a:t>Fears</a:t>
            </a:r>
            <a:r>
              <a:rPr lang="fi-FI" sz="1400" dirty="0"/>
              <a:t> of </a:t>
            </a:r>
            <a:r>
              <a:rPr lang="fi-FI" sz="1400" dirty="0" err="1" smtClean="0"/>
              <a:t>loss</a:t>
            </a:r>
            <a:endParaRPr lang="fi-FI" sz="1400" dirty="0" smtClean="0"/>
          </a:p>
          <a:p>
            <a:pPr marL="400050">
              <a:buFont typeface="+mj-lt"/>
              <a:buAutoNum type="arabicPeriod"/>
            </a:pPr>
            <a:r>
              <a:rPr lang="fi-FI" sz="1400" dirty="0" err="1"/>
              <a:t>Sharing</a:t>
            </a:r>
            <a:r>
              <a:rPr lang="fi-FI" sz="1400" dirty="0"/>
              <a:t> </a:t>
            </a:r>
            <a:r>
              <a:rPr lang="fi-FI" sz="1400" dirty="0" err="1"/>
              <a:t>r</a:t>
            </a:r>
            <a:r>
              <a:rPr lang="fi-FI" sz="1400" dirty="0" err="1" smtClean="0"/>
              <a:t>esources</a:t>
            </a:r>
            <a:endParaRPr lang="fi-FI" sz="1400" dirty="0" smtClean="0"/>
          </a:p>
          <a:p>
            <a:pPr marL="400050">
              <a:buFont typeface="+mj-lt"/>
              <a:buAutoNum type="arabicPeriod"/>
            </a:pPr>
            <a:r>
              <a:rPr lang="fi-FI" sz="1400" dirty="0"/>
              <a:t>Building a </a:t>
            </a:r>
            <a:r>
              <a:rPr lang="fi-FI" sz="1400" dirty="0" err="1" smtClean="0"/>
              <a:t>legacy</a:t>
            </a:r>
            <a:endParaRPr lang="fi-FI" sz="1400" dirty="0" smtClean="0"/>
          </a:p>
          <a:p>
            <a:pPr marL="400050">
              <a:buFont typeface="+mj-lt"/>
              <a:buAutoNum type="arabicPeriod"/>
            </a:pPr>
            <a:r>
              <a:rPr lang="fi-FI" sz="1400" dirty="0" err="1" smtClean="0"/>
              <a:t>Constructing</a:t>
            </a:r>
            <a:r>
              <a:rPr lang="fi-FI" sz="1400" dirty="0" smtClean="0"/>
              <a:t> </a:t>
            </a:r>
            <a:r>
              <a:rPr lang="fi-FI" sz="1400" dirty="0" err="1" smtClean="0"/>
              <a:t>identity</a:t>
            </a:r>
            <a:endParaRPr lang="fi-FI" sz="1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264674"/>
            <a:ext cx="4038600" cy="202970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i-FI" sz="1400" b="1" dirty="0" err="1" smtClean="0">
                <a:solidFill>
                  <a:prstClr val="black"/>
                </a:solidFill>
              </a:rPr>
              <a:t>Typical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  <a:r>
              <a:rPr lang="fi-FI" sz="1400" b="1" dirty="0" err="1" smtClean="0">
                <a:solidFill>
                  <a:prstClr val="black"/>
                </a:solidFill>
              </a:rPr>
              <a:t>materials</a:t>
            </a:r>
            <a:endParaRPr lang="fi-FI" sz="1400" b="1" dirty="0" smtClean="0">
              <a:solidFill>
                <a:prstClr val="black"/>
              </a:solidFill>
            </a:endParaRPr>
          </a:p>
          <a:p>
            <a:r>
              <a:rPr lang="en-US" sz="1400" dirty="0" smtClean="0"/>
              <a:t>Documents (born digital, digitized)</a:t>
            </a:r>
          </a:p>
          <a:p>
            <a:r>
              <a:rPr lang="en-US" sz="1400" dirty="0" smtClean="0"/>
              <a:t>Emails</a:t>
            </a:r>
          </a:p>
          <a:p>
            <a:r>
              <a:rPr lang="en-US" sz="1400" dirty="0" smtClean="0"/>
              <a:t>Letters and diaries</a:t>
            </a:r>
          </a:p>
          <a:p>
            <a:r>
              <a:rPr lang="en-US" sz="1400" dirty="0" smtClean="0"/>
              <a:t>Photographs </a:t>
            </a:r>
            <a:r>
              <a:rPr lang="en-US" sz="1400" dirty="0"/>
              <a:t>and videos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Materials </a:t>
            </a:r>
            <a:r>
              <a:rPr lang="en-US" sz="1400" dirty="0"/>
              <a:t>are collected by </a:t>
            </a:r>
            <a:r>
              <a:rPr lang="en-US" sz="1400" dirty="0" smtClean="0"/>
              <a:t>individuals and communities.</a:t>
            </a:r>
            <a:endParaRPr lang="fi-FI" sz="14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433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 // Personal </a:t>
            </a:r>
            <a:r>
              <a:rPr lang="fi-FI" dirty="0" err="1" smtClean="0"/>
              <a:t>archiving</a:t>
            </a:r>
            <a:endParaRPr lang="fi-FI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92836"/>
            <a:ext cx="797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7DAB"/>
              </a:buClr>
            </a:pPr>
            <a:r>
              <a:rPr lang="fi-FI" sz="1400" b="1" dirty="0">
                <a:solidFill>
                  <a:prstClr val="black"/>
                </a:solidFill>
                <a:latin typeface="Arial"/>
              </a:rPr>
              <a:t>How to </a:t>
            </a:r>
            <a:r>
              <a:rPr lang="fi-FI" sz="1400" b="1" dirty="0" err="1">
                <a:solidFill>
                  <a:prstClr val="black"/>
                </a:solidFill>
                <a:latin typeface="Arial"/>
              </a:rPr>
              <a:t>keep</a:t>
            </a:r>
            <a:r>
              <a:rPr lang="fi-FI" sz="14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400" b="1" dirty="0" err="1">
                <a:solidFill>
                  <a:prstClr val="black"/>
                </a:solidFill>
                <a:latin typeface="Arial"/>
              </a:rPr>
              <a:t>our</a:t>
            </a:r>
            <a:r>
              <a:rPr lang="fi-FI" sz="14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</a:rPr>
              <a:t>life stories safe, preserved and usable?</a:t>
            </a:r>
          </a:p>
        </p:txBody>
      </p:sp>
    </p:spTree>
    <p:extLst>
      <p:ext uri="{BB962C8B-B14F-4D97-AF65-F5344CB8AC3E}">
        <p14:creationId xmlns:p14="http://schemas.microsoft.com/office/powerpoint/2010/main" val="256086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 // </a:t>
            </a:r>
            <a:r>
              <a:rPr lang="fi-FI" dirty="0" err="1" smtClean="0"/>
              <a:t>Challenges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3xV of data</a:t>
            </a:r>
          </a:p>
          <a:p>
            <a:pPr marL="0" indent="0">
              <a:buNone/>
            </a:pPr>
            <a:r>
              <a:rPr lang="en-US" sz="1400" b="1" dirty="0" smtClean="0"/>
              <a:t>Value definition is hard</a:t>
            </a:r>
          </a:p>
          <a:p>
            <a:pPr marL="0" indent="0">
              <a:buNone/>
            </a:pPr>
            <a:r>
              <a:rPr lang="en-US" sz="1400" b="1" dirty="0" smtClean="0"/>
              <a:t>Digital silos and dispersion</a:t>
            </a:r>
          </a:p>
          <a:p>
            <a:pPr marL="0" indent="0">
              <a:buNone/>
            </a:pPr>
            <a:r>
              <a:rPr lang="en-US" sz="1400" b="1" dirty="0" smtClean="0"/>
              <a:t>Lack of knowledge, usable tools, and self-discipline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People vs. Archives</a:t>
            </a:r>
          </a:p>
          <a:p>
            <a:r>
              <a:rPr lang="en-US" sz="1200" dirty="0" smtClean="0"/>
              <a:t>Archives win: curation, classification, management, processes</a:t>
            </a:r>
          </a:p>
          <a:p>
            <a:r>
              <a:rPr lang="en-US" sz="1200" dirty="0" smtClean="0"/>
              <a:t>People win: personal value definition and value creation</a:t>
            </a:r>
          </a:p>
          <a:p>
            <a:r>
              <a:rPr lang="en-US" sz="1200" dirty="0" smtClean="0"/>
              <a:t>Tie: decision-making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334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/>
          </p:nvPr>
        </p:nvSpPr>
        <p:spPr>
          <a:xfrm>
            <a:off x="711200" y="771525"/>
            <a:ext cx="7721600" cy="857250"/>
          </a:xfrm>
        </p:spPr>
        <p:txBody>
          <a:bodyPr/>
          <a:lstStyle/>
          <a:p>
            <a:r>
              <a:rPr lang="fi-FI" dirty="0" smtClean="0"/>
              <a:t>2 // Personal </a:t>
            </a:r>
            <a:r>
              <a:rPr lang="fi-FI" dirty="0" err="1" smtClean="0"/>
              <a:t>information</a:t>
            </a:r>
            <a:r>
              <a:rPr lang="fi-FI" dirty="0" smtClean="0"/>
              <a:t> management</a:t>
            </a:r>
            <a:endParaRPr lang="fi-FI" dirty="0">
              <a:latin typeface="Arial" charset="0"/>
            </a:endParaRPr>
          </a:p>
        </p:txBody>
      </p:sp>
      <p:sp>
        <p:nvSpPr>
          <p:cNvPr id="14338" name="Sisällön paikkamerkki 2"/>
          <p:cNvSpPr>
            <a:spLocks noGrp="1"/>
          </p:cNvSpPr>
          <p:nvPr>
            <p:ph idx="1"/>
          </p:nvPr>
        </p:nvSpPr>
        <p:spPr>
          <a:xfrm>
            <a:off x="711200" y="1797050"/>
            <a:ext cx="7721600" cy="254317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We manage information all the time</a:t>
            </a:r>
            <a:r>
              <a:rPr lang="en-US" sz="1400" dirty="0" smtClean="0"/>
              <a:t>. There is research and evidence.</a:t>
            </a:r>
          </a:p>
          <a:p>
            <a:r>
              <a:rPr lang="en-US" sz="1200" dirty="0" smtClean="0"/>
              <a:t>Insights into how people think and behave</a:t>
            </a:r>
          </a:p>
          <a:p>
            <a:r>
              <a:rPr lang="en-US" sz="1200" dirty="0" smtClean="0"/>
              <a:t>We lazy and postpone decision-making </a:t>
            </a:r>
            <a:r>
              <a:rPr lang="en-US" sz="1200" b="1" dirty="0" smtClean="0"/>
              <a:t>→</a:t>
            </a:r>
            <a:r>
              <a:rPr lang="en-US" sz="1200" dirty="0" smtClean="0"/>
              <a:t> loss of data is a way to cope with accumulation</a:t>
            </a:r>
          </a:p>
          <a:p>
            <a:r>
              <a:rPr lang="en-US" sz="1200" dirty="0" smtClean="0"/>
              <a:t>Context means a lot but can be expressed in many ways</a:t>
            </a:r>
          </a:p>
          <a:p>
            <a:r>
              <a:rPr lang="en-US" sz="1200" dirty="0"/>
              <a:t>Archives should adapt to us – not the vice versa</a:t>
            </a:r>
            <a:endParaRPr lang="en-US" sz="12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PIM functions should cover archiving</a:t>
            </a:r>
          </a:p>
          <a:p>
            <a:r>
              <a:rPr lang="en-US" sz="1200" dirty="0" smtClean="0"/>
              <a:t>Benefits: provenance, availability, and trust</a:t>
            </a:r>
          </a:p>
          <a:p>
            <a:r>
              <a:rPr lang="en-US" sz="1200" dirty="0" smtClean="0"/>
              <a:t>Is there personal information governance?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Archiving and use are not exclusive</a:t>
            </a:r>
            <a:r>
              <a:rPr lang="en-US" sz="1400" dirty="0" smtClean="0"/>
              <a:t>, at least from the Citizen Archive point of view.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545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 // </a:t>
            </a:r>
            <a:r>
              <a:rPr lang="fi-FI" dirty="0" err="1" smtClean="0"/>
              <a:t>MyData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400" b="1" dirty="0" smtClean="0"/>
              <a:t>Definition</a:t>
            </a:r>
          </a:p>
          <a:p>
            <a:r>
              <a:rPr lang="fi-FI" sz="1200" dirty="0" smtClean="0"/>
              <a:t>A </a:t>
            </a:r>
            <a:r>
              <a:rPr lang="fi-FI" sz="1200" dirty="0" err="1" smtClean="0"/>
              <a:t>human-centric</a:t>
            </a:r>
            <a:r>
              <a:rPr lang="fi-FI" sz="1200" dirty="0" smtClean="0"/>
              <a:t> </a:t>
            </a:r>
            <a:r>
              <a:rPr lang="fi-FI" sz="1200" dirty="0" err="1" smtClean="0"/>
              <a:t>approach</a:t>
            </a:r>
            <a:r>
              <a:rPr lang="fi-FI" sz="1200" dirty="0" smtClean="0"/>
              <a:t> </a:t>
            </a:r>
            <a:br>
              <a:rPr lang="fi-FI" sz="1200" dirty="0" smtClean="0"/>
            </a:br>
            <a:r>
              <a:rPr lang="fi-FI" sz="1200" dirty="0" smtClean="0"/>
              <a:t>to </a:t>
            </a:r>
            <a:r>
              <a:rPr lang="fi-FI" sz="1200" dirty="0" err="1" smtClean="0"/>
              <a:t>personal</a:t>
            </a:r>
            <a:r>
              <a:rPr lang="fi-FI" sz="1200" dirty="0" smtClean="0"/>
              <a:t> data management and </a:t>
            </a:r>
            <a:r>
              <a:rPr lang="fi-FI" sz="1200" dirty="0" err="1" smtClean="0"/>
              <a:t>use</a:t>
            </a:r>
            <a:endParaRPr lang="fi-FI" sz="1200" dirty="0" smtClean="0"/>
          </a:p>
          <a:p>
            <a:r>
              <a:rPr lang="fi-FI" sz="1200" dirty="0" smtClean="0"/>
              <a:t>Personal data </a:t>
            </a:r>
            <a:r>
              <a:rPr lang="fi-FI" sz="1200" dirty="0" err="1" smtClean="0"/>
              <a:t>resource</a:t>
            </a:r>
            <a:endParaRPr lang="fi-FI" sz="1200" dirty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fi-FI" sz="1400" b="1" dirty="0" smtClean="0"/>
              <a:t>3 </a:t>
            </a:r>
            <a:r>
              <a:rPr lang="fi-FI" sz="1400" b="1" dirty="0" err="1" smtClean="0"/>
              <a:t>principles</a:t>
            </a:r>
            <a:endParaRPr lang="fi-FI" sz="1400" b="1" dirty="0" smtClean="0"/>
          </a:p>
          <a:p>
            <a:pPr>
              <a:buFont typeface="+mj-lt"/>
              <a:buAutoNum type="arabicPeriod"/>
            </a:pPr>
            <a:r>
              <a:rPr lang="fi-FI" sz="1200" dirty="0" smtClean="0"/>
              <a:t>Human-</a:t>
            </a:r>
            <a:r>
              <a:rPr lang="fi-FI" sz="1200" dirty="0" err="1" smtClean="0"/>
              <a:t>centric</a:t>
            </a:r>
            <a:r>
              <a:rPr lang="fi-FI" sz="1200" dirty="0" smtClean="0"/>
              <a:t> </a:t>
            </a:r>
            <a:r>
              <a:rPr lang="fi-FI" sz="1200" dirty="0" err="1" smtClean="0"/>
              <a:t>control</a:t>
            </a:r>
            <a:r>
              <a:rPr lang="fi-FI" sz="1200" dirty="0" smtClean="0"/>
              <a:t> and </a:t>
            </a:r>
            <a:r>
              <a:rPr lang="fi-FI" sz="1200" dirty="0" err="1" smtClean="0"/>
              <a:t>privacy</a:t>
            </a:r>
            <a:endParaRPr lang="fi-FI" sz="1200" dirty="0" smtClean="0"/>
          </a:p>
          <a:p>
            <a:pPr>
              <a:buFont typeface="+mj-lt"/>
              <a:buAutoNum type="arabicPeriod"/>
            </a:pPr>
            <a:r>
              <a:rPr lang="fi-FI" sz="1200" dirty="0" err="1" smtClean="0"/>
              <a:t>Usable</a:t>
            </a:r>
            <a:r>
              <a:rPr lang="fi-FI" sz="1200" dirty="0" smtClean="0"/>
              <a:t> data</a:t>
            </a:r>
          </a:p>
          <a:p>
            <a:pPr>
              <a:buFont typeface="+mj-lt"/>
              <a:buAutoNum type="arabicPeriod"/>
            </a:pPr>
            <a:r>
              <a:rPr lang="fi-FI" sz="1200" dirty="0" smtClean="0"/>
              <a:t>Open and </a:t>
            </a:r>
            <a:r>
              <a:rPr lang="fi-FI" sz="1200" dirty="0" err="1" smtClean="0"/>
              <a:t>decentralized</a:t>
            </a:r>
            <a:r>
              <a:rPr lang="fi-FI" sz="1200" dirty="0" smtClean="0"/>
              <a:t> </a:t>
            </a:r>
            <a:r>
              <a:rPr lang="fi-FI" sz="1200" dirty="0" err="1" smtClean="0"/>
              <a:t>environment</a:t>
            </a:r>
            <a:endParaRPr lang="fi-FI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65" y="1035938"/>
            <a:ext cx="3985425" cy="31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3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 smtClean="0"/>
              <a:t>It’s built on the idea of consent </a:t>
            </a:r>
          </a:p>
          <a:p>
            <a:r>
              <a:rPr lang="en-US" sz="1200" dirty="0" smtClean="0"/>
              <a:t>Auto-includes </a:t>
            </a:r>
            <a:r>
              <a:rPr lang="en-US" sz="1400" dirty="0" smtClean="0"/>
              <a:t>t</a:t>
            </a:r>
            <a:r>
              <a:rPr lang="en-US" sz="1200" dirty="0" smtClean="0"/>
              <a:t>ransparency and trust</a:t>
            </a:r>
          </a:p>
          <a:p>
            <a:r>
              <a:rPr lang="en-US" sz="1200" dirty="0" smtClean="0"/>
              <a:t>Readiness for GDPR and privacy</a:t>
            </a:r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Digital rights</a:t>
            </a:r>
          </a:p>
          <a:p>
            <a:r>
              <a:rPr lang="en-US" sz="1200" dirty="0" smtClean="0"/>
              <a:t>Empowering people</a:t>
            </a:r>
          </a:p>
          <a:p>
            <a:r>
              <a:rPr lang="en-US" sz="1200" dirty="0" smtClean="0"/>
              <a:t>Updating the concept of ownership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Benefits for society, business and research</a:t>
            </a:r>
          </a:p>
          <a:p>
            <a:r>
              <a:rPr lang="en-US" sz="1200" dirty="0" smtClean="0"/>
              <a:t>Transparency, trust and digital nations</a:t>
            </a:r>
          </a:p>
          <a:p>
            <a:r>
              <a:rPr lang="en-US" sz="1200" dirty="0" smtClean="0"/>
              <a:t>Economies of scale and better services </a:t>
            </a:r>
          </a:p>
          <a:p>
            <a:r>
              <a:rPr lang="en-US" sz="1200" dirty="0" smtClean="0"/>
              <a:t>Contributions for research</a:t>
            </a:r>
          </a:p>
          <a:p>
            <a:endParaRPr lang="en-US" sz="1200" dirty="0" smtClean="0"/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 smtClean="0"/>
              <a:t>Requirements</a:t>
            </a:r>
          </a:p>
          <a:p>
            <a:r>
              <a:rPr lang="en-US" sz="1200" dirty="0" smtClean="0"/>
              <a:t>Machine readable</a:t>
            </a:r>
          </a:p>
          <a:p>
            <a:r>
              <a:rPr lang="en-US" sz="1200" dirty="0" smtClean="0"/>
              <a:t>Available </a:t>
            </a:r>
            <a:r>
              <a:rPr lang="en-US" sz="1200" dirty="0"/>
              <a:t>(pref. </a:t>
            </a:r>
            <a:r>
              <a:rPr lang="en-US" sz="1200" dirty="0" smtClean="0"/>
              <a:t>APIs)</a:t>
            </a:r>
          </a:p>
          <a:p>
            <a:r>
              <a:rPr lang="en-US" sz="1200" dirty="0" smtClean="0"/>
              <a:t>Adequate metadata</a:t>
            </a:r>
          </a:p>
          <a:p>
            <a:r>
              <a:rPr lang="en-US" sz="1200" dirty="0" smtClean="0"/>
              <a:t>Usable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400" b="1" dirty="0" smtClean="0"/>
              <a:t>From silos to interoperable resources</a:t>
            </a: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 // </a:t>
            </a:r>
            <a:r>
              <a:rPr lang="fi-FI" dirty="0" err="1" smtClean="0"/>
              <a:t>MyData</a:t>
            </a:r>
            <a:r>
              <a:rPr lang="fi-FI" dirty="0" smtClean="0"/>
              <a:t> in </a:t>
            </a:r>
            <a:r>
              <a:rPr lang="fi-FI" dirty="0" err="1" smtClean="0"/>
              <a:t>practice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39" y="537420"/>
            <a:ext cx="1325461" cy="13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5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err="1" smtClean="0">
                <a:latin typeface="Arial" charset="0"/>
              </a:rPr>
              <a:t>Conclusion</a:t>
            </a:r>
            <a:r>
              <a:rPr lang="fi-FI" sz="5400" dirty="0" smtClean="0">
                <a:latin typeface="Arial" charset="0"/>
              </a:rPr>
              <a:t/>
            </a:r>
            <a:br>
              <a:rPr lang="fi-FI" sz="5400" dirty="0" smtClean="0">
                <a:latin typeface="Arial" charset="0"/>
              </a:rPr>
            </a:br>
            <a:r>
              <a:rPr lang="fi-FI" sz="5400" dirty="0" smtClean="0">
                <a:latin typeface="Arial" charset="0"/>
              </a:rPr>
              <a:t>and </a:t>
            </a:r>
            <a:r>
              <a:rPr lang="fi-FI" sz="5400" dirty="0" err="1" smtClean="0">
                <a:latin typeface="Arial" charset="0"/>
              </a:rPr>
              <a:t>the</a:t>
            </a:r>
            <a:r>
              <a:rPr lang="fi-FI" sz="5400" dirty="0" smtClean="0">
                <a:latin typeface="Arial" charset="0"/>
              </a:rPr>
              <a:t/>
            </a:r>
            <a:br>
              <a:rPr lang="fi-FI" sz="5400" dirty="0" smtClean="0">
                <a:latin typeface="Arial" charset="0"/>
              </a:rPr>
            </a:br>
            <a:r>
              <a:rPr lang="fi-FI" sz="5400" dirty="0" err="1" smtClean="0">
                <a:latin typeface="Arial" charset="0"/>
              </a:rPr>
              <a:t>next</a:t>
            </a:r>
            <a:r>
              <a:rPr lang="fi-FI" sz="5400" dirty="0" smtClean="0">
                <a:latin typeface="Arial" charset="0"/>
              </a:rPr>
              <a:t> </a:t>
            </a:r>
            <a:r>
              <a:rPr lang="fi-FI" sz="5400" dirty="0" err="1" smtClean="0">
                <a:latin typeface="Arial" charset="0"/>
              </a:rPr>
              <a:t>steps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8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Citizen</a:t>
            </a:r>
            <a:r>
              <a:rPr lang="fi-FI" dirty="0" smtClean="0"/>
              <a:t> </a:t>
            </a:r>
            <a:r>
              <a:rPr lang="fi-FI" dirty="0"/>
              <a:t>A</a:t>
            </a:r>
            <a:r>
              <a:rPr lang="fi-FI" dirty="0" smtClean="0"/>
              <a:t>rchive </a:t>
            </a:r>
            <a:r>
              <a:rPr lang="fi-FI" dirty="0" err="1" smtClean="0"/>
              <a:t>roadmap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Connect with the existing personal data services</a:t>
            </a:r>
          </a:p>
          <a:p>
            <a:r>
              <a:rPr lang="en-US" sz="1200" dirty="0" smtClean="0"/>
              <a:t>Link with drives, storages and databases</a:t>
            </a:r>
            <a:endParaRPr lang="en-US" sz="12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User experience development</a:t>
            </a:r>
          </a:p>
          <a:p>
            <a:r>
              <a:rPr lang="en-US" sz="1200" dirty="0" smtClean="0"/>
              <a:t>Better UI</a:t>
            </a:r>
          </a:p>
          <a:p>
            <a:r>
              <a:rPr lang="en-US" sz="1200" dirty="0" smtClean="0"/>
              <a:t>Intuitive and smooth user experience</a:t>
            </a:r>
            <a:endParaRPr lang="en-US" sz="12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en-US" sz="1400" dirty="0" smtClean="0"/>
              <a:t>Develop a viable business model</a:t>
            </a:r>
          </a:p>
          <a:p>
            <a:r>
              <a:rPr lang="en-US" sz="1200" dirty="0" smtClean="0"/>
              <a:t>Yes, we’d like to see Citizen Archive sustain itself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25751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Discussion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What do you think, do PDA, PIM and </a:t>
            </a:r>
            <a:r>
              <a:rPr lang="en-US" sz="1400" b="1" dirty="0" err="1" smtClean="0"/>
              <a:t>MyData</a:t>
            </a:r>
            <a:r>
              <a:rPr lang="en-US" sz="1400" b="1" dirty="0" smtClean="0"/>
              <a:t> fit together?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We’d love to talk about these topics as well</a:t>
            </a:r>
          </a:p>
          <a:p>
            <a:r>
              <a:rPr lang="en-US" sz="1200" dirty="0" smtClean="0"/>
              <a:t>Role of personal data and archives in the society, research and business</a:t>
            </a:r>
          </a:p>
          <a:p>
            <a:r>
              <a:rPr lang="en-US" sz="1200" dirty="0" smtClean="0"/>
              <a:t>Information governance on personal and community level</a:t>
            </a:r>
          </a:p>
          <a:p>
            <a:r>
              <a:rPr lang="en-US" sz="1200" dirty="0" smtClean="0"/>
              <a:t>Human-centric commercialization of personal data</a:t>
            </a:r>
          </a:p>
          <a:p>
            <a:r>
              <a:rPr lang="en-US" sz="1200" dirty="0" smtClean="0"/>
              <a:t>All things </a:t>
            </a:r>
            <a:r>
              <a:rPr lang="en-US" sz="1200" dirty="0" err="1" smtClean="0"/>
              <a:t>MyData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363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267" y="725442"/>
            <a:ext cx="6815666" cy="3393552"/>
          </a:xfrm>
        </p:spPr>
        <p:txBody>
          <a:bodyPr/>
          <a:lstStyle/>
          <a:p>
            <a:pPr marL="0" indent="0"/>
            <a:r>
              <a:rPr lang="en-US" sz="3600" dirty="0"/>
              <a:t>Archives are a treasure chamber. </a:t>
            </a:r>
            <a:br>
              <a:rPr lang="en-US" sz="3600" dirty="0"/>
            </a:br>
            <a:r>
              <a:rPr lang="en-US" sz="8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Would </a:t>
            </a:r>
            <a:r>
              <a:rPr lang="en-US" sz="3600" dirty="0"/>
              <a:t>you like to have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/>
              <a:t>personal one?</a:t>
            </a:r>
            <a:br>
              <a:rPr lang="en-US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26111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err="1" smtClean="0">
                <a:latin typeface="Arial" charset="0"/>
              </a:rPr>
              <a:t>Background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417633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/>
              <a:t>Mikko </a:t>
            </a:r>
            <a:r>
              <a:rPr lang="fi-FI" sz="1400" b="1" dirty="0" smtClean="0"/>
              <a:t>Lampi</a:t>
            </a:r>
          </a:p>
          <a:p>
            <a:pPr marL="0" indent="0">
              <a:buNone/>
            </a:pPr>
            <a:r>
              <a:rPr lang="fi-FI" sz="1200" dirty="0" err="1" smtClean="0"/>
              <a:t>Research</a:t>
            </a:r>
            <a:r>
              <a:rPr lang="fi-FI" sz="1200" dirty="0" smtClean="0"/>
              <a:t> </a:t>
            </a:r>
            <a:r>
              <a:rPr lang="fi-FI" sz="1200" dirty="0" err="1" smtClean="0"/>
              <a:t>Manager</a:t>
            </a:r>
            <a:r>
              <a:rPr lang="fi-FI" sz="1200" dirty="0" smtClean="0"/>
              <a:t/>
            </a:r>
            <a:br>
              <a:rPr lang="fi-FI" sz="1200" dirty="0" smtClean="0"/>
            </a:br>
            <a:r>
              <a:rPr lang="fi-FI" sz="1200" dirty="0" smtClean="0"/>
              <a:t>Digital </a:t>
            </a:r>
            <a:r>
              <a:rPr lang="fi-FI" sz="1200" dirty="0" err="1" smtClean="0"/>
              <a:t>Economy</a:t>
            </a:r>
            <a:r>
              <a:rPr lang="fi-FI" sz="1200" dirty="0" smtClean="0"/>
              <a:t/>
            </a:r>
            <a:br>
              <a:rPr lang="fi-FI" sz="1200" dirty="0" smtClean="0"/>
            </a:br>
            <a:r>
              <a:rPr lang="fi-FI" sz="1200" dirty="0" smtClean="0">
                <a:hlinkClick r:id="rId2"/>
              </a:rPr>
              <a:t>mikko.lampi@xamk.fi</a:t>
            </a:r>
            <a:r>
              <a:rPr lang="fi-FI" sz="1200" dirty="0" smtClean="0"/>
              <a:t> | @</a:t>
            </a:r>
            <a:r>
              <a:rPr lang="fi-FI" sz="1200" dirty="0" err="1" smtClean="0"/>
              <a:t>jotudin</a:t>
            </a:r>
            <a:endParaRPr lang="fi-FI" sz="12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 smtClean="0"/>
              <a:t>Noora Talsi</a:t>
            </a:r>
          </a:p>
          <a:p>
            <a:pPr marL="0" indent="0">
              <a:buNone/>
            </a:pPr>
            <a:r>
              <a:rPr lang="fi-FI" sz="1200" dirty="0" err="1" smtClean="0"/>
              <a:t>Research</a:t>
            </a:r>
            <a:r>
              <a:rPr lang="fi-FI" sz="1200" dirty="0" smtClean="0"/>
              <a:t> </a:t>
            </a:r>
            <a:r>
              <a:rPr lang="fi-FI" sz="1200" dirty="0" err="1" smtClean="0"/>
              <a:t>Director</a:t>
            </a:r>
            <a:r>
              <a:rPr lang="fi-FI" sz="1200" dirty="0" smtClean="0"/>
              <a:t/>
            </a:r>
            <a:br>
              <a:rPr lang="fi-FI" sz="1200" dirty="0" smtClean="0"/>
            </a:br>
            <a:r>
              <a:rPr lang="fi-FI" sz="1200" dirty="0" smtClean="0"/>
              <a:t>Digita </a:t>
            </a:r>
            <a:r>
              <a:rPr lang="fi-FI" sz="1200" dirty="0" err="1" smtClean="0"/>
              <a:t>Economy</a:t>
            </a:r>
            <a:r>
              <a:rPr lang="fi-FI" sz="1200" dirty="0" smtClean="0"/>
              <a:t> &amp; Digitalia</a:t>
            </a:r>
            <a:br>
              <a:rPr lang="fi-FI" sz="1200" dirty="0" smtClean="0"/>
            </a:br>
            <a:r>
              <a:rPr lang="fi-FI" sz="1200" dirty="0" smtClean="0">
                <a:hlinkClick r:id="rId3"/>
              </a:rPr>
              <a:t>noora.talsi@xamk.fi</a:t>
            </a:r>
            <a:endParaRPr lang="fi-FI" sz="1200" dirty="0" smtClean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endParaRPr lang="fi-FI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400" b="1" dirty="0">
                <a:solidFill>
                  <a:prstClr val="black"/>
                </a:solidFill>
              </a:rPr>
              <a:t>Digitalia – </a:t>
            </a:r>
            <a:r>
              <a:rPr lang="fi-FI" sz="1400" b="1" dirty="0" err="1">
                <a:solidFill>
                  <a:prstClr val="black"/>
                </a:solidFill>
              </a:rPr>
              <a:t>Research</a:t>
            </a:r>
            <a:r>
              <a:rPr lang="fi-FI" sz="1400" b="1" dirty="0">
                <a:solidFill>
                  <a:prstClr val="black"/>
                </a:solidFill>
              </a:rPr>
              <a:t> Center on Digital </a:t>
            </a:r>
            <a:r>
              <a:rPr lang="fi-FI" sz="1400" b="1" dirty="0" err="1">
                <a:solidFill>
                  <a:prstClr val="black"/>
                </a:solidFill>
              </a:rPr>
              <a:t>Information</a:t>
            </a:r>
            <a:r>
              <a:rPr lang="fi-FI" sz="1400" b="1" dirty="0">
                <a:solidFill>
                  <a:prstClr val="black"/>
                </a:solidFill>
              </a:rPr>
              <a:t> Management</a:t>
            </a:r>
          </a:p>
          <a:p>
            <a:pPr marL="0" lvl="0" indent="0">
              <a:buNone/>
            </a:pPr>
            <a:r>
              <a:rPr lang="fi-FI" sz="1200" dirty="0">
                <a:solidFill>
                  <a:prstClr val="black"/>
                </a:solidFill>
                <a:hlinkClick r:id="rId4"/>
              </a:rPr>
              <a:t>https://www.xamk.fi/en/rdi/digitalia-research-center-digital-information-management</a:t>
            </a:r>
            <a:r>
              <a:rPr lang="fi-FI" sz="1200" dirty="0" smtClean="0">
                <a:solidFill>
                  <a:prstClr val="black"/>
                </a:solidFill>
                <a:hlinkClick r:id="rId4"/>
              </a:rPr>
              <a:t>/</a:t>
            </a:r>
            <a:endParaRPr lang="fi-FI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400" dirty="0" smtClean="0"/>
              <a:t> </a:t>
            </a:r>
            <a:endParaRPr lang="fi-FI" dirty="0" smtClean="0"/>
          </a:p>
          <a:p>
            <a:pPr marL="0" lvl="0" indent="0">
              <a:buNone/>
            </a:pPr>
            <a:r>
              <a:rPr lang="fi-FI" sz="1400" b="1" dirty="0" smtClean="0">
                <a:solidFill>
                  <a:prstClr val="black"/>
                </a:solidFill>
              </a:rPr>
              <a:t>Miia Kosonen</a:t>
            </a:r>
            <a:endParaRPr lang="fi-FI" sz="1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200" dirty="0" smtClean="0">
                <a:solidFill>
                  <a:prstClr val="black"/>
                </a:solidFill>
              </a:rPr>
              <a:t>RDI Advisor</a:t>
            </a:r>
            <a:br>
              <a:rPr lang="fi-FI" sz="1200" dirty="0" smtClean="0">
                <a:solidFill>
                  <a:prstClr val="black"/>
                </a:solidFill>
              </a:rPr>
            </a:br>
            <a:r>
              <a:rPr lang="fi-FI" sz="1200" dirty="0" smtClean="0">
                <a:solidFill>
                  <a:prstClr val="black"/>
                </a:solidFill>
              </a:rPr>
              <a:t>Digitalia</a:t>
            </a:r>
            <a:r>
              <a:rPr lang="fi-FI" sz="1200" dirty="0">
                <a:solidFill>
                  <a:prstClr val="black"/>
                </a:solidFill>
              </a:rPr>
              <a:t/>
            </a:r>
            <a:br>
              <a:rPr lang="fi-FI" sz="1200" dirty="0">
                <a:solidFill>
                  <a:prstClr val="black"/>
                </a:solidFill>
              </a:rPr>
            </a:br>
            <a:r>
              <a:rPr lang="fi-FI" sz="1200" dirty="0" smtClean="0">
                <a:solidFill>
                  <a:prstClr val="black"/>
                </a:solidFill>
                <a:hlinkClick r:id="rId5"/>
              </a:rPr>
              <a:t>miia.kosonen@xamk.fi</a:t>
            </a:r>
            <a:r>
              <a:rPr lang="fi-FI" sz="1200" dirty="0" smtClean="0">
                <a:solidFill>
                  <a:prstClr val="black"/>
                </a:solidFill>
              </a:rPr>
              <a:t> | </a:t>
            </a:r>
            <a:r>
              <a:rPr lang="fi-FI" sz="1200" dirty="0">
                <a:latin typeface="Arial" charset="0"/>
              </a:rPr>
              <a:t>@</a:t>
            </a:r>
            <a:r>
              <a:rPr lang="fi-FI" sz="1200" dirty="0" err="1">
                <a:latin typeface="Arial" charset="0"/>
              </a:rPr>
              <a:t>MiiaKosonen</a:t>
            </a:r>
            <a:endParaRPr lang="fi-FI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Let’s</a:t>
            </a:r>
            <a:r>
              <a:rPr lang="fi-FI" dirty="0" smtClean="0"/>
              <a:t> </a:t>
            </a:r>
            <a:r>
              <a:rPr lang="fi-FI" dirty="0" err="1" smtClean="0"/>
              <a:t>talk</a:t>
            </a:r>
            <a:r>
              <a:rPr lang="fi-FI" dirty="0" smtClean="0"/>
              <a:t> and </a:t>
            </a:r>
            <a:r>
              <a:rPr lang="fi-FI" dirty="0" err="1" smtClean="0"/>
              <a:t>connect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288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Digital </a:t>
            </a:r>
            <a:r>
              <a:rPr lang="fi-FI" dirty="0" err="1" smtClean="0"/>
              <a:t>archiving</a:t>
            </a:r>
            <a:r>
              <a:rPr lang="fi-FI" dirty="0" smtClean="0"/>
              <a:t> at Xamk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15+  years 	   </a:t>
            </a:r>
            <a:r>
              <a:rPr lang="en-US" sz="1400" dirty="0" smtClean="0"/>
              <a:t>research and development</a:t>
            </a:r>
          </a:p>
          <a:p>
            <a:pPr marL="0" indent="0">
              <a:buNone/>
            </a:pPr>
            <a:r>
              <a:rPr lang="en-US" sz="1400" b="1" dirty="0" smtClean="0"/>
              <a:t>10+  years</a:t>
            </a:r>
            <a:r>
              <a:rPr lang="en-US" sz="1400" dirty="0" smtClean="0"/>
              <a:t> 	   commercial services</a:t>
            </a:r>
          </a:p>
          <a:p>
            <a:pPr marL="0" indent="0">
              <a:buNone/>
            </a:pPr>
            <a:r>
              <a:rPr lang="en-US" sz="1400" b="1" dirty="0" smtClean="0"/>
              <a:t>  9    years</a:t>
            </a:r>
            <a:r>
              <a:rPr lang="en-US" sz="1400" dirty="0" smtClean="0"/>
              <a:t>    master school in information governance and digital archiving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Our current focus</a:t>
            </a:r>
          </a:p>
          <a:p>
            <a:r>
              <a:rPr lang="en-US" sz="1200" dirty="0" smtClean="0"/>
              <a:t>Digital information management, governance and archiving</a:t>
            </a:r>
          </a:p>
          <a:p>
            <a:r>
              <a:rPr lang="en-US" sz="1200" dirty="0" smtClean="0"/>
              <a:t>User-oriented research and usability development</a:t>
            </a:r>
          </a:p>
          <a:p>
            <a:r>
              <a:rPr lang="en-US" sz="1200" dirty="0" smtClean="0"/>
              <a:t>Digital economy (and its technological side)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Sisällön paikkamerkki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26" y="2941406"/>
            <a:ext cx="2576164" cy="11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/>
          </p:nvPr>
        </p:nvSpPr>
        <p:spPr>
          <a:xfrm>
            <a:off x="711200" y="771525"/>
            <a:ext cx="7721600" cy="857250"/>
          </a:xfrm>
        </p:spPr>
        <p:txBody>
          <a:bodyPr/>
          <a:lstStyle/>
          <a:p>
            <a:r>
              <a:rPr lang="fi-FI" dirty="0" smtClean="0"/>
              <a:t>Key idea(s)</a:t>
            </a:r>
            <a:endParaRPr lang="fi-FI" dirty="0">
              <a:latin typeface="Arial" charset="0"/>
            </a:endParaRPr>
          </a:p>
        </p:txBody>
      </p:sp>
      <p:sp>
        <p:nvSpPr>
          <p:cNvPr id="14338" name="Sisällön paikkamerkki 2"/>
          <p:cNvSpPr>
            <a:spLocks noGrp="1"/>
          </p:cNvSpPr>
          <p:nvPr>
            <p:ph idx="1"/>
          </p:nvPr>
        </p:nvSpPr>
        <p:spPr>
          <a:xfrm>
            <a:off x="711200" y="1797050"/>
            <a:ext cx="7721600" cy="254317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Digital archiving on personal and community level is more than just archiving.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We propose combining </a:t>
            </a:r>
            <a:r>
              <a:rPr lang="en-US" sz="1400" b="1" dirty="0" smtClean="0"/>
              <a:t>personal digital archiving</a:t>
            </a:r>
            <a:r>
              <a:rPr lang="en-US" sz="1400" dirty="0" smtClean="0"/>
              <a:t>, </a:t>
            </a:r>
            <a:r>
              <a:rPr lang="en-US" sz="1400" b="1" dirty="0" smtClean="0"/>
              <a:t>personal information management</a:t>
            </a:r>
            <a:r>
              <a:rPr lang="en-US" sz="1400" dirty="0" smtClean="0"/>
              <a:t> and the contemporary </a:t>
            </a:r>
            <a:r>
              <a:rPr lang="en-US" sz="1400" b="1" dirty="0" err="1" smtClean="0"/>
              <a:t>MyData</a:t>
            </a:r>
            <a:r>
              <a:rPr lang="en-US" sz="1400" dirty="0" smtClean="0"/>
              <a:t> framework.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Archiving and governance of (personal) information should consider </a:t>
            </a:r>
            <a:r>
              <a:rPr lang="en-US" sz="1400" b="1" dirty="0" smtClean="0"/>
              <a:t>human-centric</a:t>
            </a:r>
            <a:r>
              <a:rPr lang="en-US" sz="1400" dirty="0" smtClean="0"/>
              <a:t> approach,</a:t>
            </a:r>
          </a:p>
          <a:p>
            <a:pPr marL="0" indent="0">
              <a:buNone/>
            </a:pPr>
            <a:r>
              <a:rPr lang="en-US" sz="1400" dirty="0" smtClean="0"/>
              <a:t>instead of institution-centric or process-centric.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989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/>
          </p:nvPr>
        </p:nvSpPr>
        <p:spPr>
          <a:xfrm>
            <a:off x="711200" y="771525"/>
            <a:ext cx="7721600" cy="857250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big</a:t>
            </a:r>
            <a:r>
              <a:rPr lang="fi-FI" dirty="0" smtClean="0"/>
              <a:t> </a:t>
            </a:r>
            <a:r>
              <a:rPr lang="fi-FI" dirty="0" err="1" smtClean="0"/>
              <a:t>picture</a:t>
            </a:r>
            <a:endParaRPr lang="fi-FI" dirty="0">
              <a:latin typeface="Arial" charset="0"/>
            </a:endParaRPr>
          </a:p>
        </p:txBody>
      </p:sp>
      <p:sp>
        <p:nvSpPr>
          <p:cNvPr id="14338" name="Sisällön paikkamerkki 2"/>
          <p:cNvSpPr>
            <a:spLocks noGrp="1"/>
          </p:cNvSpPr>
          <p:nvPr>
            <p:ph idx="1"/>
          </p:nvPr>
        </p:nvSpPr>
        <p:spPr>
          <a:xfrm>
            <a:off x="711200" y="1797050"/>
            <a:ext cx="7721600" cy="254317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Information society</a:t>
            </a:r>
          </a:p>
          <a:p>
            <a:r>
              <a:rPr lang="en-US" sz="1200" dirty="0" smtClean="0"/>
              <a:t>Age of data (footprints and shadows)</a:t>
            </a:r>
          </a:p>
          <a:p>
            <a:r>
              <a:rPr lang="en-US" sz="1200" dirty="0" smtClean="0"/>
              <a:t>Growth in three dimensions (volume, velocity, variety) </a:t>
            </a:r>
          </a:p>
          <a:p>
            <a:r>
              <a:rPr lang="en-US" sz="1200" dirty="0" smtClean="0"/>
              <a:t>People are data producers and consumers</a:t>
            </a:r>
          </a:p>
          <a:p>
            <a:r>
              <a:rPr lang="en-US" sz="1200" dirty="0" smtClean="0"/>
              <a:t>From print documents to born-digital materials and social media</a:t>
            </a:r>
          </a:p>
          <a:p>
            <a:r>
              <a:rPr lang="en-US" sz="1200" dirty="0" smtClean="0"/>
              <a:t>How local, national</a:t>
            </a:r>
            <a:r>
              <a:rPr lang="en-US" sz="1200" dirty="0"/>
              <a:t> </a:t>
            </a:r>
            <a:r>
              <a:rPr lang="en-US" sz="1200" dirty="0" smtClean="0"/>
              <a:t>and international memory is created?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 smtClean="0"/>
              <a:t>Service providers</a:t>
            </a:r>
          </a:p>
          <a:p>
            <a:r>
              <a:rPr lang="en-US" sz="1200" dirty="0" smtClean="0"/>
              <a:t>Institutional archives</a:t>
            </a:r>
            <a:endParaRPr lang="en-US" sz="1200" dirty="0"/>
          </a:p>
          <a:p>
            <a:r>
              <a:rPr lang="en-US" sz="1200" dirty="0" smtClean="0"/>
              <a:t>Commercial cloud service providers</a:t>
            </a:r>
          </a:p>
          <a:p>
            <a:r>
              <a:rPr lang="en-US" sz="1200" dirty="0" smtClean="0"/>
              <a:t>Do it yourself	</a:t>
            </a:r>
          </a:p>
          <a:p>
            <a:pPr marL="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2198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err="1" smtClean="0">
                <a:latin typeface="Arial" charset="0"/>
              </a:rPr>
              <a:t>The</a:t>
            </a:r>
            <a:r>
              <a:rPr lang="fi-FI" sz="5400" dirty="0" smtClean="0">
                <a:latin typeface="Arial" charset="0"/>
              </a:rPr>
              <a:t> Case: </a:t>
            </a:r>
            <a:br>
              <a:rPr lang="fi-FI" sz="5400" dirty="0" smtClean="0">
                <a:latin typeface="Arial" charset="0"/>
              </a:rPr>
            </a:br>
            <a:r>
              <a:rPr lang="fi-FI" sz="5400" dirty="0" err="1" smtClean="0">
                <a:latin typeface="Arial" charset="0"/>
              </a:rPr>
              <a:t>Citizen</a:t>
            </a:r>
            <a:r>
              <a:rPr lang="fi-FI" sz="5400" dirty="0" smtClean="0">
                <a:latin typeface="Arial" charset="0"/>
              </a:rPr>
              <a:t> Archive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22615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/>
          </p:nvPr>
        </p:nvSpPr>
        <p:spPr>
          <a:xfrm>
            <a:off x="711200" y="771525"/>
            <a:ext cx="7721600" cy="857250"/>
          </a:xfrm>
        </p:spPr>
        <p:txBody>
          <a:bodyPr/>
          <a:lstStyle/>
          <a:p>
            <a:r>
              <a:rPr lang="fi-FI" dirty="0" err="1" smtClean="0"/>
              <a:t>Citizen</a:t>
            </a:r>
            <a:r>
              <a:rPr lang="fi-FI" dirty="0" smtClean="0"/>
              <a:t> Archive in a </a:t>
            </a:r>
            <a:r>
              <a:rPr lang="fi-FI" dirty="0" err="1" smtClean="0"/>
              <a:t>nutshell</a:t>
            </a:r>
            <a:endParaRPr lang="fi-FI" dirty="0">
              <a:latin typeface="Arial" charset="0"/>
            </a:endParaRPr>
          </a:p>
        </p:txBody>
      </p:sp>
      <p:sp>
        <p:nvSpPr>
          <p:cNvPr id="14338" name="Sisällön paikkamerkki 2"/>
          <p:cNvSpPr>
            <a:spLocks noGrp="1"/>
          </p:cNvSpPr>
          <p:nvPr>
            <p:ph idx="1"/>
          </p:nvPr>
        </p:nvSpPr>
        <p:spPr>
          <a:xfrm>
            <a:off x="711200" y="1797050"/>
            <a:ext cx="7721600" cy="2543175"/>
          </a:xfrm>
        </p:spPr>
        <p:txBody>
          <a:bodyPr/>
          <a:lstStyle/>
          <a:p>
            <a:pPr marL="0" lvl="0" indent="0">
              <a:lnSpc>
                <a:spcPct val="114000"/>
              </a:lnSpc>
              <a:buNone/>
            </a:pPr>
            <a:r>
              <a:rPr lang="fi-FI" sz="1400" b="1" dirty="0" err="1" smtClean="0">
                <a:solidFill>
                  <a:prstClr val="black"/>
                </a:solidFill>
              </a:rPr>
              <a:t>The</a:t>
            </a:r>
            <a:r>
              <a:rPr lang="fi-FI" sz="1400" b="1" dirty="0" smtClean="0">
                <a:solidFill>
                  <a:prstClr val="black"/>
                </a:solidFill>
              </a:rPr>
              <a:t> vision</a:t>
            </a:r>
          </a:p>
          <a:p>
            <a:pPr marL="0" lvl="0" indent="0">
              <a:lnSpc>
                <a:spcPct val="114000"/>
              </a:lnSpc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Citizen Archive provides an easy to use, trustworthy and persistent open source based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b="1" dirty="0" smtClean="0">
                <a:solidFill>
                  <a:prstClr val="black"/>
                </a:solidFill>
              </a:rPr>
              <a:t>personal digital information archiving service</a:t>
            </a:r>
            <a:r>
              <a:rPr lang="en-US" sz="1200" dirty="0" smtClean="0">
                <a:solidFill>
                  <a:prstClr val="black"/>
                </a:solidFill>
              </a:rPr>
              <a:t> for those whom cloud drives and memory sticks (etc.) are not sufficient</a:t>
            </a:r>
            <a:r>
              <a:rPr lang="fi-FI" sz="1200" dirty="0" smtClean="0">
                <a:solidFill>
                  <a:prstClr val="black"/>
                </a:solidFill>
              </a:rPr>
              <a:t>.</a:t>
            </a:r>
            <a:endParaRPr lang="fi-FI" sz="1200" b="1" dirty="0" smtClean="0">
              <a:solidFill>
                <a:prstClr val="black"/>
              </a:solidFill>
            </a:endParaRPr>
          </a:p>
          <a:p>
            <a:endParaRPr lang="fi-FI" sz="1400" dirty="0"/>
          </a:p>
          <a:p>
            <a:pPr marL="0" indent="0">
              <a:buNone/>
            </a:pPr>
            <a:r>
              <a:rPr lang="fi-FI" sz="1400" b="1" dirty="0" err="1" smtClean="0"/>
              <a:t>Features</a:t>
            </a:r>
            <a:r>
              <a:rPr lang="fi-FI" sz="1400" b="1" dirty="0" smtClean="0"/>
              <a:t> </a:t>
            </a:r>
            <a:r>
              <a:rPr lang="fi-FI" sz="1400" dirty="0" smtClean="0"/>
              <a:t>(</a:t>
            </a:r>
            <a:r>
              <a:rPr lang="fi-FI" sz="1400" dirty="0" err="1" smtClean="0"/>
              <a:t>usually</a:t>
            </a:r>
            <a:r>
              <a:rPr lang="fi-FI" sz="1400" dirty="0" smtClean="0"/>
              <a:t> </a:t>
            </a:r>
            <a:r>
              <a:rPr lang="fi-FI" sz="1400" dirty="0" err="1" smtClean="0"/>
              <a:t>not</a:t>
            </a:r>
            <a:r>
              <a:rPr lang="fi-FI" sz="1400" dirty="0" smtClean="0"/>
              <a:t> </a:t>
            </a:r>
            <a:r>
              <a:rPr lang="fi-FI" sz="1400" dirty="0" err="1" smtClean="0"/>
              <a:t>present</a:t>
            </a:r>
            <a:r>
              <a:rPr lang="fi-FI" sz="1400" dirty="0" smtClean="0"/>
              <a:t> in just </a:t>
            </a:r>
            <a:r>
              <a:rPr lang="fi-FI" sz="1400" dirty="0" err="1" smtClean="0"/>
              <a:t>one</a:t>
            </a:r>
            <a:r>
              <a:rPr lang="fi-FI" sz="1400" dirty="0" smtClean="0"/>
              <a:t> </a:t>
            </a:r>
            <a:r>
              <a:rPr lang="fi-FI" sz="1400" dirty="0" err="1" smtClean="0"/>
              <a:t>solution</a:t>
            </a:r>
            <a:r>
              <a:rPr lang="fi-FI" sz="1400" dirty="0" smtClean="0"/>
              <a:t>)</a:t>
            </a:r>
            <a:endParaRPr lang="en-US" sz="1400" dirty="0"/>
          </a:p>
          <a:p>
            <a:r>
              <a:rPr lang="en-US" sz="1200" dirty="0"/>
              <a:t>C</a:t>
            </a:r>
            <a:r>
              <a:rPr lang="en-US" sz="1200" dirty="0" smtClean="0"/>
              <a:t>omplete process for archiving materials </a:t>
            </a:r>
          </a:p>
          <a:p>
            <a:r>
              <a:rPr lang="en-US" sz="1200" dirty="0" smtClean="0"/>
              <a:t>Reliable long-term preservation with professional tools</a:t>
            </a:r>
          </a:p>
          <a:p>
            <a:r>
              <a:rPr lang="en-US" sz="1200" dirty="0" smtClean="0"/>
              <a:t>Easy to use tools and user interfaces for curation, management and use</a:t>
            </a:r>
          </a:p>
          <a:p>
            <a:r>
              <a:rPr lang="en-US" sz="1200" dirty="0" smtClean="0"/>
              <a:t>User is the king (and makes the decisions)</a:t>
            </a:r>
          </a:p>
          <a:p>
            <a:r>
              <a:rPr lang="en-US" sz="1200" dirty="0" smtClean="0"/>
              <a:t>High level of customization</a:t>
            </a:r>
            <a:endParaRPr lang="fi-FI" sz="1400" dirty="0" smtClean="0"/>
          </a:p>
        </p:txBody>
      </p:sp>
    </p:spTree>
    <p:extLst>
      <p:ext uri="{BB962C8B-B14F-4D97-AF65-F5344CB8AC3E}">
        <p14:creationId xmlns:p14="http://schemas.microsoft.com/office/powerpoint/2010/main" val="33840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Design </a:t>
            </a:r>
            <a:r>
              <a:rPr lang="fi-FI" dirty="0" err="1" smtClean="0"/>
              <a:t>philosophy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Technical:</a:t>
            </a:r>
            <a:r>
              <a:rPr lang="en-US" sz="1400" dirty="0" smtClean="0"/>
              <a:t> support for organizing and curating various types of information.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Human:</a:t>
            </a:r>
            <a:r>
              <a:rPr lang="en-US" sz="1400" dirty="0" smtClean="0"/>
              <a:t> user-centric approach, co-creation and meeting the needs.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Community:</a:t>
            </a:r>
            <a:r>
              <a:rPr lang="en-US" sz="1400" dirty="0" smtClean="0"/>
              <a:t> serving as a community memory and maintaining digital heritage over generations.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Society:</a:t>
            </a:r>
            <a:r>
              <a:rPr lang="en-US" sz="1400" dirty="0" smtClean="0"/>
              <a:t> empowering people, preserving personal collections outside institutional interest.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8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sz="1400" b="1" dirty="0" err="1">
                <a:solidFill>
                  <a:prstClr val="black"/>
                </a:solidFill>
              </a:rPr>
              <a:t>Development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  <a:r>
              <a:rPr lang="fi-FI" sz="1400" b="1" dirty="0" err="1">
                <a:solidFill>
                  <a:prstClr val="black"/>
                </a:solidFill>
              </a:rPr>
              <a:t>timeline</a:t>
            </a:r>
            <a:endParaRPr lang="fi-FI" sz="1400" b="1" dirty="0">
              <a:solidFill>
                <a:prstClr val="black"/>
              </a:solidFill>
            </a:endParaRPr>
          </a:p>
          <a:p>
            <a:pPr lvl="0">
              <a:buFont typeface="Arial" charset="0"/>
              <a:buAutoNum type="arabicParenR"/>
            </a:pPr>
            <a:r>
              <a:rPr lang="fi-FI" sz="1200" dirty="0">
                <a:solidFill>
                  <a:prstClr val="black"/>
                </a:solidFill>
              </a:rPr>
              <a:t>Open </a:t>
            </a:r>
            <a:r>
              <a:rPr lang="fi-FI" sz="1200" dirty="0" err="1">
                <a:solidFill>
                  <a:prstClr val="black"/>
                </a:solidFill>
              </a:rPr>
              <a:t>Source</a:t>
            </a:r>
            <a:r>
              <a:rPr lang="fi-FI" sz="1200" dirty="0">
                <a:solidFill>
                  <a:prstClr val="black"/>
                </a:solidFill>
              </a:rPr>
              <a:t> Archive (2012 - 2014)</a:t>
            </a:r>
          </a:p>
          <a:p>
            <a:pPr lvl="0">
              <a:buFont typeface="Arial" charset="0"/>
              <a:buAutoNum type="arabicParenR"/>
            </a:pPr>
            <a:r>
              <a:rPr lang="fi-FI" sz="1200" dirty="0">
                <a:solidFill>
                  <a:prstClr val="black"/>
                </a:solidFill>
              </a:rPr>
              <a:t>Third </a:t>
            </a:r>
            <a:r>
              <a:rPr lang="fi-FI" sz="1200" dirty="0" err="1">
                <a:solidFill>
                  <a:prstClr val="black"/>
                </a:solidFill>
              </a:rPr>
              <a:t>Sector</a:t>
            </a:r>
            <a:r>
              <a:rPr lang="fi-FI" sz="1200" dirty="0">
                <a:solidFill>
                  <a:prstClr val="black"/>
                </a:solidFill>
              </a:rPr>
              <a:t> Archive (2014 - 2015)</a:t>
            </a:r>
          </a:p>
          <a:p>
            <a:pPr lvl="0">
              <a:buFont typeface="Arial" charset="0"/>
              <a:buAutoNum type="arabicParenR"/>
            </a:pPr>
            <a:r>
              <a:rPr lang="fi-FI" sz="1200" dirty="0" err="1">
                <a:solidFill>
                  <a:prstClr val="black"/>
                </a:solidFill>
              </a:rPr>
              <a:t>Citizen</a:t>
            </a:r>
            <a:r>
              <a:rPr lang="fi-FI" sz="1200" dirty="0">
                <a:solidFill>
                  <a:prstClr val="black"/>
                </a:solidFill>
              </a:rPr>
              <a:t> Archive (2015 </a:t>
            </a:r>
            <a:r>
              <a:rPr lang="fi-FI" sz="1200" dirty="0" smtClean="0">
                <a:solidFill>
                  <a:prstClr val="black"/>
                </a:solidFill>
              </a:rPr>
              <a:t>- </a:t>
            </a:r>
            <a:r>
              <a:rPr lang="fi-FI" sz="1200" dirty="0" err="1" smtClean="0">
                <a:solidFill>
                  <a:prstClr val="black"/>
                </a:solidFill>
              </a:rPr>
              <a:t>now</a:t>
            </a:r>
            <a:r>
              <a:rPr lang="fi-FI" sz="1200" dirty="0" smtClean="0">
                <a:solidFill>
                  <a:prstClr val="black"/>
                </a:solidFill>
              </a:rPr>
              <a:t> </a:t>
            </a:r>
            <a:r>
              <a:rPr lang="fi-FI" sz="1200" dirty="0">
                <a:solidFill>
                  <a:prstClr val="black"/>
                </a:solidFill>
              </a:rPr>
              <a:t>)</a:t>
            </a:r>
          </a:p>
          <a:p>
            <a:pPr lvl="0">
              <a:buFont typeface="Arial" charset="0"/>
              <a:buAutoNum type="arabicParenR"/>
            </a:pPr>
            <a:endParaRPr lang="fi-FI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400" b="1" dirty="0" err="1">
                <a:solidFill>
                  <a:prstClr val="black"/>
                </a:solidFill>
              </a:rPr>
              <a:t>Based</a:t>
            </a:r>
            <a:r>
              <a:rPr lang="fi-FI" sz="1400" b="1" dirty="0">
                <a:solidFill>
                  <a:prstClr val="black"/>
                </a:solidFill>
              </a:rPr>
              <a:t> on open </a:t>
            </a:r>
            <a:r>
              <a:rPr lang="fi-FI" sz="1400" b="1" dirty="0" err="1" smtClean="0">
                <a:solidFill>
                  <a:prstClr val="black"/>
                </a:solidFill>
              </a:rPr>
              <a:t>source</a:t>
            </a:r>
            <a:endParaRPr lang="fi-FI" sz="1200" dirty="0">
              <a:solidFill>
                <a:prstClr val="black"/>
              </a:solidFill>
            </a:endParaRPr>
          </a:p>
          <a:p>
            <a:pPr lvl="0"/>
            <a:r>
              <a:rPr lang="fi-FI" sz="1200" dirty="0">
                <a:solidFill>
                  <a:prstClr val="black"/>
                </a:solidFill>
              </a:rPr>
              <a:t>Micro-</a:t>
            </a:r>
            <a:r>
              <a:rPr lang="fi-FI" sz="1200" dirty="0" err="1">
                <a:solidFill>
                  <a:prstClr val="black"/>
                </a:solidFill>
              </a:rPr>
              <a:t>services</a:t>
            </a:r>
            <a:r>
              <a:rPr lang="fi-FI" sz="1200" dirty="0">
                <a:solidFill>
                  <a:prstClr val="black"/>
                </a:solidFill>
              </a:rPr>
              <a:t>, </a:t>
            </a:r>
            <a:r>
              <a:rPr lang="fi-FI" sz="1200" dirty="0" err="1" smtClean="0">
                <a:solidFill>
                  <a:prstClr val="black"/>
                </a:solidFill>
              </a:rPr>
              <a:t>APIs</a:t>
            </a:r>
            <a:r>
              <a:rPr lang="fi-FI" sz="1200" dirty="0" smtClean="0">
                <a:solidFill>
                  <a:prstClr val="black"/>
                </a:solidFill>
              </a:rPr>
              <a:t> and </a:t>
            </a:r>
            <a:r>
              <a:rPr lang="fi-FI" sz="1200" dirty="0">
                <a:solidFill>
                  <a:prstClr val="black"/>
                </a:solidFill>
              </a:rPr>
              <a:t>(</a:t>
            </a:r>
            <a:r>
              <a:rPr lang="fi-FI" sz="1200" dirty="0" err="1">
                <a:solidFill>
                  <a:prstClr val="black"/>
                </a:solidFill>
              </a:rPr>
              <a:t>somewhat</a:t>
            </a:r>
            <a:r>
              <a:rPr lang="fi-FI" sz="1200" dirty="0">
                <a:solidFill>
                  <a:prstClr val="black"/>
                </a:solidFill>
              </a:rPr>
              <a:t>) </a:t>
            </a:r>
            <a:r>
              <a:rPr lang="fi-FI" sz="1200" dirty="0" err="1">
                <a:solidFill>
                  <a:prstClr val="black"/>
                </a:solidFill>
              </a:rPr>
              <a:t>modular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architecture</a:t>
            </a:r>
            <a:endParaRPr lang="fi-FI" sz="1200" dirty="0">
              <a:solidFill>
                <a:prstClr val="black"/>
              </a:solidFill>
            </a:endParaRPr>
          </a:p>
          <a:p>
            <a:pPr lvl="0"/>
            <a:r>
              <a:rPr lang="fi-FI" sz="1200" dirty="0">
                <a:solidFill>
                  <a:prstClr val="black"/>
                </a:solidFill>
              </a:rPr>
              <a:t>Full-</a:t>
            </a:r>
            <a:r>
              <a:rPr lang="fi-FI" sz="1200" dirty="0" err="1">
                <a:solidFill>
                  <a:prstClr val="black"/>
                </a:solidFill>
              </a:rPr>
              <a:t>text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search</a:t>
            </a:r>
            <a:r>
              <a:rPr lang="fi-FI" sz="1200" dirty="0">
                <a:solidFill>
                  <a:prstClr val="black"/>
                </a:solidFill>
              </a:rPr>
              <a:t> and </a:t>
            </a:r>
            <a:r>
              <a:rPr lang="fi-FI" sz="1200" dirty="0" err="1">
                <a:solidFill>
                  <a:prstClr val="black"/>
                </a:solidFill>
              </a:rPr>
              <a:t>natural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language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understanding</a:t>
            </a:r>
            <a:endParaRPr lang="fi-FI" sz="1200" dirty="0">
              <a:solidFill>
                <a:prstClr val="black"/>
              </a:solidFill>
            </a:endParaRPr>
          </a:p>
          <a:p>
            <a:pPr lvl="0"/>
            <a:r>
              <a:rPr lang="fi-FI" sz="1200" dirty="0" err="1" smtClean="0">
                <a:solidFill>
                  <a:prstClr val="black"/>
                </a:solidFill>
              </a:rPr>
              <a:t>Semantic</a:t>
            </a:r>
            <a:r>
              <a:rPr lang="fi-FI" sz="1200" dirty="0" smtClean="0">
                <a:solidFill>
                  <a:prstClr val="black"/>
                </a:solidFill>
              </a:rPr>
              <a:t> metadata</a:t>
            </a:r>
          </a:p>
          <a:p>
            <a:pPr lvl="0"/>
            <a:r>
              <a:rPr lang="fi-FI" sz="1200" dirty="0" smtClean="0">
                <a:solidFill>
                  <a:prstClr val="black"/>
                </a:solidFill>
              </a:rPr>
              <a:t>Content </a:t>
            </a:r>
            <a:r>
              <a:rPr lang="fi-FI" sz="1200" dirty="0" err="1" smtClean="0">
                <a:solidFill>
                  <a:prstClr val="black"/>
                </a:solidFill>
              </a:rPr>
              <a:t>agnostic</a:t>
            </a:r>
            <a:endParaRPr lang="fi-FI" sz="1200" dirty="0" smtClean="0">
              <a:solidFill>
                <a:prstClr val="black"/>
              </a:solidFill>
            </a:endParaRPr>
          </a:p>
          <a:p>
            <a:pPr lvl="0"/>
            <a:r>
              <a:rPr lang="fi-FI" sz="1200" dirty="0" smtClean="0">
                <a:solidFill>
                  <a:prstClr val="black"/>
                </a:solidFill>
              </a:rPr>
              <a:t>Identity and </a:t>
            </a:r>
            <a:r>
              <a:rPr lang="fi-FI" sz="1200" dirty="0" err="1" smtClean="0">
                <a:solidFill>
                  <a:prstClr val="black"/>
                </a:solidFill>
              </a:rPr>
              <a:t>access</a:t>
            </a:r>
            <a:r>
              <a:rPr lang="fi-FI" sz="1200" dirty="0" smtClean="0">
                <a:solidFill>
                  <a:prstClr val="black"/>
                </a:solidFill>
              </a:rPr>
              <a:t> management</a:t>
            </a:r>
          </a:p>
          <a:p>
            <a:pPr lvl="0"/>
            <a:endParaRPr lang="fi-FI" sz="12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396430"/>
      </p:ext>
    </p:extLst>
  </p:cSld>
  <p:clrMapOvr>
    <a:masterClrMapping/>
  </p:clrMapOvr>
</p:sld>
</file>

<file path=ppt/theme/theme1.xml><?xml version="1.0" encoding="utf-8"?>
<a:theme xmlns:a="http://schemas.openxmlformats.org/drawingml/2006/main" name="xamk_ppt_Final_Hd_v2">
  <a:themeElements>
    <a:clrScheme name="Mukautettu 1">
      <a:dk1>
        <a:sysClr val="windowText" lastClr="000000"/>
      </a:dk1>
      <a:lt1>
        <a:sysClr val="window" lastClr="FFFFFF"/>
      </a:lt1>
      <a:dk2>
        <a:srgbClr val="0D699A"/>
      </a:dk2>
      <a:lt2>
        <a:srgbClr val="EEECE1"/>
      </a:lt2>
      <a:accent1>
        <a:srgbClr val="0D699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A7236C79B614B42A00DEEBEF7D3EC45" ma:contentTypeVersion="1" ma:contentTypeDescription="Luo uusi asiakirja." ma:contentTypeScope="" ma:versionID="02396d891087b4547ef9aa96658b87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9272A8-5730-4CDD-8666-07DAAB11DBCC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8D00CC-8F38-4E13-AAC2-9A6DABEF8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9E6EE7-ABF9-4B35-8164-A9BF0C3156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Xamk_ppt_16_9</Template>
  <TotalTime>890</TotalTime>
  <Words>673</Words>
  <Application>Microsoft Office PowerPoint</Application>
  <PresentationFormat>On-screen Show (16:9)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xamk_ppt_Final_Hd_v2</vt:lpstr>
      <vt:lpstr>Citizen Archive  as a Case Study in  Personal Information Management, MyData and Personal Digital Archiving</vt:lpstr>
      <vt:lpstr>Background</vt:lpstr>
      <vt:lpstr>Digital archiving at Xamk</vt:lpstr>
      <vt:lpstr>Key idea(s)</vt:lpstr>
      <vt:lpstr>The big picture</vt:lpstr>
      <vt:lpstr>The Case:  Citizen Archive</vt:lpstr>
      <vt:lpstr>Citizen Archive in a nutshell</vt:lpstr>
      <vt:lpstr>Design philosophy</vt:lpstr>
      <vt:lpstr>Technology and development</vt:lpstr>
      <vt:lpstr>Three approaches into personal digital archiving</vt:lpstr>
      <vt:lpstr>1 // Personal archiving</vt:lpstr>
      <vt:lpstr>1 // Challenges</vt:lpstr>
      <vt:lpstr>2 // Personal information management</vt:lpstr>
      <vt:lpstr>3 // MyData</vt:lpstr>
      <vt:lpstr>3 // MyData in practice</vt:lpstr>
      <vt:lpstr>Conclusion and the next steps</vt:lpstr>
      <vt:lpstr>Citizen Archive roadmap</vt:lpstr>
      <vt:lpstr>Discussion</vt:lpstr>
      <vt:lpstr>Archives are a treasure chamber.    Would you like to have  a personal one? </vt:lpstr>
      <vt:lpstr>Let’s talk and connect</vt:lpstr>
    </vt:vector>
  </TitlesOfParts>
  <Company>Xamk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Arial Bold 32 pt</dc:title>
  <dc:creator>Pukkila-Nupponen Tiivi</dc:creator>
  <cp:lastModifiedBy>Mikko Lampi</cp:lastModifiedBy>
  <cp:revision>118</cp:revision>
  <dcterms:created xsi:type="dcterms:W3CDTF">2017-01-05T11:02:17Z</dcterms:created>
  <dcterms:modified xsi:type="dcterms:W3CDTF">2017-10-26T10:18:00Z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0x0101007A7236C79B614B42A00DEEBEF7D3EC45</vt:lpwstr>
  </property>
</Properties>
</file>