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65" r:id="rId3"/>
    <p:sldId id="276" r:id="rId4"/>
    <p:sldId id="277" r:id="rId5"/>
    <p:sldId id="272" r:id="rId6"/>
    <p:sldId id="266" r:id="rId7"/>
    <p:sldId id="267" r:id="rId8"/>
    <p:sldId id="263" r:id="rId9"/>
    <p:sldId id="284" r:id="rId10"/>
    <p:sldId id="268" r:id="rId11"/>
    <p:sldId id="270" r:id="rId12"/>
    <p:sldId id="283" r:id="rId13"/>
    <p:sldId id="269" r:id="rId14"/>
    <p:sldId id="282" r:id="rId15"/>
    <p:sldId id="261" r:id="rId16"/>
    <p:sldId id="262" r:id="rId17"/>
    <p:sldId id="278" r:id="rId18"/>
    <p:sldId id="281" r:id="rId19"/>
    <p:sldId id="279" r:id="rId20"/>
    <p:sldId id="280" r:id="rId21"/>
    <p:sldId id="286" r:id="rId22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80071" autoAdjust="0"/>
  </p:normalViewPr>
  <p:slideViewPr>
    <p:cSldViewPr>
      <p:cViewPr varScale="1">
        <p:scale>
          <a:sx n="86" d="100"/>
          <a:sy n="86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7060" cy="4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l" defTabSz="967159">
              <a:defRPr sz="13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54" y="1"/>
            <a:ext cx="2989426" cy="4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7159">
              <a:defRPr sz="13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604"/>
            <a:ext cx="2907060" cy="5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l" defTabSz="967159">
              <a:defRPr sz="13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54" y="9393604"/>
            <a:ext cx="2989426" cy="5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7159">
              <a:defRPr sz="1300"/>
            </a:lvl1pPr>
          </a:lstStyle>
          <a:p>
            <a:fld id="{44B19085-D451-4D5F-963E-D2D567D49B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3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20" cy="497696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39" y="0"/>
            <a:ext cx="2945820" cy="497696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5812471B-AF0C-48E9-ACBB-20E5B01FC09E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3" tIns="46346" rIns="92693" bIns="463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30" y="4777879"/>
            <a:ext cx="5437816" cy="3909319"/>
          </a:xfrm>
          <a:prstGeom prst="rect">
            <a:avLst/>
          </a:prstGeom>
        </p:spPr>
        <p:txBody>
          <a:bodyPr vert="horz" lIns="92693" tIns="46346" rIns="92693" bIns="463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530"/>
            <a:ext cx="2945820" cy="497696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39" y="9430530"/>
            <a:ext cx="2945820" cy="497696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EC2853FA-43C4-4F8B-B867-F3B41454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9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9F21-4297-4E62-B799-5E8D736D69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0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22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2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15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9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08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0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30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06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7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E2E5-1EA6-4AEC-992B-B24BE6DB3FB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7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4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3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6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53FA-43C4-4F8B-B867-F3B414546F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7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5" name="Picture 1077" descr="firstpage_gradie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8588"/>
            <a:ext cx="9144000" cy="2946400"/>
          </a:xfrm>
          <a:prstGeom prst="rect">
            <a:avLst/>
          </a:prstGeom>
          <a:noFill/>
        </p:spPr>
      </p:pic>
      <p:pic>
        <p:nvPicPr>
          <p:cNvPr id="13364" name="Picture 1076" descr="bgsc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115888"/>
            <a:ext cx="2762250" cy="622300"/>
          </a:xfrm>
          <a:prstGeom prst="rect">
            <a:avLst/>
          </a:prstGeom>
          <a:noFill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3328" name="Text Box 1040"/>
          <p:cNvSpPr txBox="1">
            <a:spLocks noChangeArrowheads="1"/>
          </p:cNvSpPr>
          <p:nvPr/>
        </p:nvSpPr>
        <p:spPr bwMode="auto">
          <a:xfrm>
            <a:off x="0" y="6591300"/>
            <a:ext cx="157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900" b="1">
                <a:latin typeface="Arial" charset="0"/>
                <a:cs typeface="Times New Roman" pitchFamily="18" charset="0"/>
              </a:rPr>
              <a:t>© </a:t>
            </a:r>
            <a:r>
              <a:rPr lang="en-GB" sz="900">
                <a:latin typeface="Arial" charset="0"/>
                <a:cs typeface="Times New Roman" pitchFamily="18" charset="0"/>
              </a:rPr>
              <a:t>NERC All rights reserved</a:t>
            </a:r>
            <a:endParaRPr lang="en-GB" sz="900">
              <a:latin typeface="Arial" charset="0"/>
            </a:endParaRPr>
          </a:p>
        </p:txBody>
      </p:sp>
      <p:pic>
        <p:nvPicPr>
          <p:cNvPr id="13366" name="Picture 1078" descr="top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888" y="0"/>
            <a:ext cx="5980112" cy="10858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34925" y="6513513"/>
            <a:ext cx="157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 b="1">
                <a:latin typeface="Arial" charset="0"/>
              </a:rPr>
              <a:t>© </a:t>
            </a:r>
            <a:r>
              <a:rPr lang="en-GB" sz="900">
                <a:latin typeface="Arial" charset="0"/>
              </a:rPr>
              <a:t>NERC All rights reserved</a:t>
            </a:r>
          </a:p>
        </p:txBody>
      </p:sp>
      <p:pic>
        <p:nvPicPr>
          <p:cNvPr id="1061" name="Picture 37" descr="bottom corne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250" y="4803775"/>
            <a:ext cx="3206750" cy="2054225"/>
          </a:xfrm>
          <a:prstGeom prst="rect">
            <a:avLst/>
          </a:prstGeom>
          <a:noFill/>
        </p:spPr>
      </p:pic>
      <p:pic>
        <p:nvPicPr>
          <p:cNvPr id="1059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5805488"/>
            <a:ext cx="971550" cy="955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pak@bgs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824"/>
            <a:ext cx="9144000" cy="1973262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3000" i="1" dirty="0" smtClean="0"/>
              <a:t>A Case Study: 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Management and Exploitation of</a:t>
            </a:r>
            <a:br>
              <a:rPr lang="en-US" altLang="en-US" sz="3000" dirty="0" smtClean="0"/>
            </a:br>
            <a:r>
              <a:rPr lang="en-US" altLang="en-US" sz="3000" dirty="0" smtClean="0"/>
              <a:t>the Nuclear Decommissioning Agency</a:t>
            </a:r>
            <a:br>
              <a:rPr lang="en-US" altLang="en-US" sz="3000" dirty="0" smtClean="0"/>
            </a:br>
            <a:r>
              <a:rPr lang="en-US" altLang="en-US" sz="3000" dirty="0" smtClean="0"/>
              <a:t>Geoscience Data Archive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1000" dirty="0"/>
              <a:t> 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33056"/>
            <a:ext cx="9144000" cy="2016224"/>
          </a:xfrm>
        </p:spPr>
        <p:txBody>
          <a:bodyPr/>
          <a:lstStyle/>
          <a:p>
            <a:r>
              <a:rPr lang="en-US" altLang="en-US" sz="1800" dirty="0"/>
              <a:t>Jaana </a:t>
            </a:r>
            <a:r>
              <a:rPr lang="en-US" altLang="en-US" sz="1800" dirty="0" smtClean="0"/>
              <a:t>Pinnick, Andrew Riddick and Garry Baker</a:t>
            </a:r>
            <a:endParaRPr lang="en-US" altLang="en-US" sz="1800" dirty="0"/>
          </a:p>
          <a:p>
            <a:r>
              <a:rPr lang="en-US" altLang="en-US" sz="1800" dirty="0" smtClean="0"/>
              <a:t>British </a:t>
            </a:r>
            <a:r>
              <a:rPr lang="en-US" altLang="en-US" sz="1800" dirty="0"/>
              <a:t>Geological Survey (BGS</a:t>
            </a:r>
            <a:r>
              <a:rPr lang="en-US" altLang="en-US" sz="1800" dirty="0" smtClean="0"/>
              <a:t>)</a:t>
            </a:r>
          </a:p>
          <a:p>
            <a:r>
              <a:rPr lang="en-US" altLang="en-US" sz="1800" i="1" dirty="0" smtClean="0"/>
              <a:t>and</a:t>
            </a:r>
            <a:endParaRPr lang="en-US" altLang="en-US" sz="1800" i="1" dirty="0"/>
          </a:p>
          <a:p>
            <a:r>
              <a:rPr lang="en-US" altLang="en-US" sz="1800" dirty="0" smtClean="0"/>
              <a:t>Robert McLaverty</a:t>
            </a:r>
          </a:p>
          <a:p>
            <a:r>
              <a:rPr lang="en-US" altLang="en-US" sz="1800" dirty="0" smtClean="0"/>
              <a:t>Radioactive Waste Management (RWM)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482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620688"/>
            <a:ext cx="7200900" cy="1143000"/>
          </a:xfrm>
        </p:spPr>
        <p:txBody>
          <a:bodyPr/>
          <a:lstStyle/>
          <a:p>
            <a:pPr algn="ctr"/>
            <a:r>
              <a:rPr lang="en-GB" dirty="0" smtClean="0"/>
              <a:t>Files not identified by DROID</a:t>
            </a:r>
            <a:br>
              <a:rPr lang="en-GB" dirty="0" smtClean="0"/>
            </a:br>
            <a:r>
              <a:rPr lang="en-GB" dirty="0" smtClean="0"/>
              <a:t>- file type deduced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29" y="2492896"/>
            <a:ext cx="7200900" cy="3312368"/>
          </a:xfrm>
        </p:spPr>
        <p:txBody>
          <a:bodyPr/>
          <a:lstStyle/>
          <a:p>
            <a:r>
              <a:rPr lang="en-GB" dirty="0" smtClean="0"/>
              <a:t>280 file formats not identified</a:t>
            </a:r>
          </a:p>
          <a:p>
            <a:r>
              <a:rPr lang="en-GB" dirty="0" smtClean="0"/>
              <a:t>For </a:t>
            </a:r>
            <a:r>
              <a:rPr lang="en-GB" dirty="0"/>
              <a:t>200 individual </a:t>
            </a:r>
            <a:r>
              <a:rPr lang="en-GB" dirty="0" smtClean="0"/>
              <a:t>formats, the source software inferred from the location of the data </a:t>
            </a:r>
          </a:p>
          <a:p>
            <a:r>
              <a:rPr lang="en-GB" dirty="0" smtClean="0"/>
              <a:t>Mainly Vulcan, Earth Vision and Bentley </a:t>
            </a:r>
            <a:r>
              <a:rPr lang="en-GB" dirty="0" err="1" smtClean="0"/>
              <a:t>MicroStation</a:t>
            </a:r>
            <a:r>
              <a:rPr lang="en-GB" dirty="0" smtClean="0"/>
              <a:t> 5.0 data files</a:t>
            </a:r>
          </a:p>
          <a:p>
            <a:r>
              <a:rPr lang="en-GB" dirty="0"/>
              <a:t>Existing</a:t>
            </a:r>
            <a:r>
              <a:rPr lang="en-GB" i="1" dirty="0"/>
              <a:t> Readme </a:t>
            </a:r>
            <a:r>
              <a:rPr lang="en-GB" dirty="0"/>
              <a:t>notes provided additional information on software versions, naming conventions and directory structure</a:t>
            </a:r>
          </a:p>
          <a:p>
            <a:r>
              <a:rPr lang="en-GB" dirty="0" smtClean="0"/>
              <a:t>78 </a:t>
            </a:r>
            <a:r>
              <a:rPr lang="en-GB" dirty="0"/>
              <a:t>files </a:t>
            </a:r>
            <a:r>
              <a:rPr lang="en-GB" dirty="0" smtClean="0"/>
              <a:t>without a file </a:t>
            </a:r>
            <a:r>
              <a:rPr lang="en-GB" dirty="0"/>
              <a:t>extension </a:t>
            </a:r>
            <a:r>
              <a:rPr lang="en-GB" dirty="0" smtClean="0"/>
              <a:t>– same logic applied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Partially readable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~3,500 files </a:t>
            </a:r>
            <a:r>
              <a:rPr lang="en-GB" dirty="0" smtClean="0"/>
              <a:t>of salinity mapping data where the file header could be read using a text editor, providing limited metadata </a:t>
            </a:r>
          </a:p>
          <a:p>
            <a:r>
              <a:rPr lang="en-GB" dirty="0" smtClean="0"/>
              <a:t>Data outside the header was scrambled and currently unreadable (e.g. </a:t>
            </a:r>
            <a:r>
              <a:rPr lang="en-GB" i="1" dirty="0" smtClean="0"/>
              <a:t>FC6</a:t>
            </a:r>
            <a:r>
              <a:rPr lang="en-GB" dirty="0" smtClean="0"/>
              <a:t>, .</a:t>
            </a:r>
            <a:r>
              <a:rPr lang="en-GB" i="1" dirty="0" smtClean="0"/>
              <a:t>SOR</a:t>
            </a:r>
            <a:r>
              <a:rPr lang="en-GB" dirty="0" smtClean="0"/>
              <a:t> and .</a:t>
            </a:r>
            <a:r>
              <a:rPr lang="en-GB" i="1" dirty="0" smtClean="0"/>
              <a:t>M91</a:t>
            </a:r>
            <a:r>
              <a:rPr lang="en-GB" dirty="0" smtClean="0"/>
              <a:t>)</a:t>
            </a:r>
          </a:p>
          <a:p>
            <a:r>
              <a:rPr lang="en-GB" dirty="0" smtClean="0"/>
              <a:t>Still possible to contact individuals who worked on this data 20 years ago to obtain more information on the data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548680"/>
            <a:ext cx="7848872" cy="567617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3600" dirty="0" smtClean="0"/>
              <a:t>Header metadata, unreadable data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35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Files unidentified by DROID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420888"/>
            <a:ext cx="6985000" cy="3384550"/>
          </a:xfrm>
        </p:spPr>
        <p:txBody>
          <a:bodyPr/>
          <a:lstStyle/>
          <a:p>
            <a:r>
              <a:rPr lang="en-GB" dirty="0" smtClean="0"/>
              <a:t>80 unidentified formats  ~4,000+ individual </a:t>
            </a:r>
            <a:r>
              <a:rPr lang="en-GB" dirty="0"/>
              <a:t>files (</a:t>
            </a:r>
            <a:r>
              <a:rPr lang="en-GB" dirty="0" smtClean="0"/>
              <a:t>e.g. .</a:t>
            </a:r>
            <a:r>
              <a:rPr lang="en-GB" i="1" dirty="0" err="1" smtClean="0"/>
              <a:t>mtx</a:t>
            </a:r>
            <a:r>
              <a:rPr lang="en-GB" dirty="0" smtClean="0"/>
              <a:t>, .</a:t>
            </a:r>
            <a:r>
              <a:rPr lang="en-GB" i="1" dirty="0" err="1" smtClean="0"/>
              <a:t>sta</a:t>
            </a:r>
            <a:r>
              <a:rPr lang="en-GB" dirty="0" smtClean="0"/>
              <a:t>, .</a:t>
            </a:r>
            <a:r>
              <a:rPr lang="en-GB" i="1" dirty="0" smtClean="0"/>
              <a:t>his</a:t>
            </a:r>
            <a:r>
              <a:rPr lang="en-GB" dirty="0" smtClean="0"/>
              <a:t>)</a:t>
            </a:r>
          </a:p>
          <a:p>
            <a:r>
              <a:rPr lang="en-GB" dirty="0" smtClean="0"/>
              <a:t>Extracted from one of the DLTs - data concentrated on one particular area in the file directory, making it a localised issue</a:t>
            </a:r>
          </a:p>
          <a:p>
            <a:r>
              <a:rPr lang="en-GB" dirty="0" smtClean="0"/>
              <a:t>Small volumes of unidentified files dispersed elsewhere in the archive</a:t>
            </a:r>
          </a:p>
          <a:p>
            <a:r>
              <a:rPr lang="en-GB" dirty="0" smtClean="0"/>
              <a:t>Able to read some of these</a:t>
            </a:r>
          </a:p>
        </p:txBody>
      </p:sp>
    </p:spTree>
    <p:extLst>
      <p:ext uri="{BB962C8B-B14F-4D97-AF65-F5344CB8AC3E}">
        <p14:creationId xmlns:p14="http://schemas.microsoft.com/office/powerpoint/2010/main" val="39262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470" y="1124744"/>
            <a:ext cx="7265414" cy="451099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9741" y="553244"/>
            <a:ext cx="7848872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3600" dirty="0" smtClean="0"/>
              <a:t>Unreadable data files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3779912" y="2564904"/>
            <a:ext cx="43172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1" hangingPunct="1">
              <a:spcBef>
                <a:spcPct val="20000"/>
              </a:spcBef>
              <a:buClr>
                <a:srgbClr val="000000"/>
              </a:buClr>
              <a:buSzPct val="130000"/>
            </a:pPr>
            <a:r>
              <a:rPr lang="en-GB" sz="2200" b="1" kern="0" dirty="0">
                <a:solidFill>
                  <a:srgbClr val="FF0000"/>
                </a:solidFill>
                <a:latin typeface="Arial"/>
              </a:rPr>
              <a:t>Not a big problem at this stage</a:t>
            </a:r>
          </a:p>
        </p:txBody>
      </p:sp>
    </p:spTree>
    <p:extLst>
      <p:ext uri="{BB962C8B-B14F-4D97-AF65-F5344CB8AC3E}">
        <p14:creationId xmlns:p14="http://schemas.microsoft.com/office/powerpoint/2010/main" val="15593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Preservation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60848"/>
            <a:ext cx="6985000" cy="3457302"/>
          </a:xfrm>
        </p:spPr>
        <p:txBody>
          <a:bodyPr/>
          <a:lstStyle/>
          <a:p>
            <a:r>
              <a:rPr lang="en-GB" dirty="0" smtClean="0"/>
              <a:t>Integration and capture of minimal preservation metadata suggested, using an agreed PREMIS metadata schema complemented with tailored local information </a:t>
            </a:r>
          </a:p>
          <a:p>
            <a:r>
              <a:rPr lang="en-GB" dirty="0" smtClean="0"/>
              <a:t>Populating preservation metadata fields with existing information where available </a:t>
            </a:r>
          </a:p>
          <a:p>
            <a:r>
              <a:rPr lang="en-GB" dirty="0" smtClean="0"/>
              <a:t>Inclusion of fixity checks (using DROID or another tool) and checking these at regular intervals in the future to assess and maintain data integrity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28750"/>
            <a:ext cx="260985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630441"/>
            <a:ext cx="31813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03350"/>
            <a:ext cx="6985000" cy="512199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OBJECT	</a:t>
            </a:r>
            <a:r>
              <a:rPr lang="en-GB" dirty="0" err="1" smtClean="0"/>
              <a:t>objectIdentifier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dirty="0" err="1" smtClean="0"/>
              <a:t>preservationLevel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dirty="0" err="1" smtClean="0"/>
              <a:t>significantProperties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dirty="0" err="1" smtClean="0"/>
              <a:t>objectCharacteristics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fixity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size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format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creatingApplication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storage</a:t>
            </a:r>
          </a:p>
          <a:p>
            <a:pPr marL="0" indent="0">
              <a:buNone/>
            </a:pPr>
            <a:r>
              <a:rPr lang="en-GB" dirty="0" smtClean="0"/>
              <a:t>EVENT	</a:t>
            </a:r>
            <a:r>
              <a:rPr lang="en-GB" dirty="0" err="1" smtClean="0"/>
              <a:t>eventIdentifier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dirty="0" err="1" smtClean="0"/>
              <a:t>eventType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eventDateTime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eventDetailInformation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200900" cy="1143000"/>
          </a:xfrm>
        </p:spPr>
        <p:txBody>
          <a:bodyPr/>
          <a:lstStyle/>
          <a:p>
            <a:pPr algn="ctr"/>
            <a:r>
              <a:rPr lang="en-GB" dirty="0" smtClean="0"/>
              <a:t>Sample of a PREMIS scheme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11560" y="1268760"/>
            <a:ext cx="1872208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9552" y="4941168"/>
            <a:ext cx="1872208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Risk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81" y="2060848"/>
            <a:ext cx="7272287" cy="3672408"/>
          </a:xfrm>
        </p:spPr>
        <p:txBody>
          <a:bodyPr/>
          <a:lstStyle/>
          <a:p>
            <a:r>
              <a:rPr lang="en-GB" dirty="0" smtClean="0"/>
              <a:t>SPOT methodology a starting point for requirements analysis for digital preservation metadata</a:t>
            </a:r>
          </a:p>
          <a:p>
            <a:r>
              <a:rPr lang="en-GB" dirty="0" smtClean="0"/>
              <a:t>Focus on availability, identity, persistence, </a:t>
            </a:r>
            <a:r>
              <a:rPr lang="en-GB" dirty="0" err="1" smtClean="0"/>
              <a:t>renderability</a:t>
            </a:r>
            <a:r>
              <a:rPr lang="en-GB" dirty="0" smtClean="0"/>
              <a:t>, </a:t>
            </a:r>
            <a:r>
              <a:rPr lang="en-GB" dirty="0" err="1" smtClean="0"/>
              <a:t>understandability</a:t>
            </a:r>
            <a:r>
              <a:rPr lang="en-GB" dirty="0" smtClean="0"/>
              <a:t> and authenticity</a:t>
            </a:r>
          </a:p>
          <a:p>
            <a:r>
              <a:rPr lang="en-GB" dirty="0" smtClean="0"/>
              <a:t>PREMIS 3.0 metadata dictionary investigated </a:t>
            </a:r>
          </a:p>
          <a:p>
            <a:r>
              <a:rPr lang="en-GB" dirty="0" smtClean="0"/>
              <a:t>A risk matrix created which includes a description of each identified risk, aligning them with appropriate PREMIS entities</a:t>
            </a:r>
          </a:p>
          <a:p>
            <a:r>
              <a:rPr lang="en-GB" dirty="0"/>
              <a:t>P</a:t>
            </a:r>
            <a:r>
              <a:rPr lang="en-GB" dirty="0" smtClean="0"/>
              <a:t>rioritises risks and suggests mitigation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Risk Matrix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778" y="1484784"/>
            <a:ext cx="8349569" cy="45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75" y="1916832"/>
            <a:ext cx="7056263" cy="3672408"/>
          </a:xfrm>
        </p:spPr>
        <p:txBody>
          <a:bodyPr/>
          <a:lstStyle/>
          <a:p>
            <a:r>
              <a:rPr lang="en-GB" dirty="0" smtClean="0"/>
              <a:t>File profiling analysis provides a useful collection of metadata on which to base further preservation work</a:t>
            </a:r>
          </a:p>
          <a:p>
            <a:r>
              <a:rPr lang="en-GB" dirty="0" smtClean="0"/>
              <a:t>Further prioritisation/ risk assessment exercise required to assess the science and business value of the data</a:t>
            </a:r>
          </a:p>
          <a:p>
            <a:r>
              <a:rPr lang="en-GB" dirty="0"/>
              <a:t>Use of </a:t>
            </a:r>
            <a:r>
              <a:rPr lang="en-GB" dirty="0" smtClean="0"/>
              <a:t>the risk </a:t>
            </a:r>
            <a:r>
              <a:rPr lang="en-GB" dirty="0"/>
              <a:t>matrix to inform the development of </a:t>
            </a:r>
            <a:r>
              <a:rPr lang="en-GB" dirty="0" smtClean="0"/>
              <a:t>a </a:t>
            </a:r>
            <a:r>
              <a:rPr lang="en-GB" dirty="0"/>
              <a:t>tailored </a:t>
            </a:r>
            <a:r>
              <a:rPr lang="en-GB" dirty="0" smtClean="0"/>
              <a:t>preservation metadata </a:t>
            </a:r>
            <a:r>
              <a:rPr lang="en-GB" dirty="0"/>
              <a:t>schema</a:t>
            </a:r>
          </a:p>
          <a:p>
            <a:r>
              <a:rPr lang="en-GB" dirty="0" smtClean="0"/>
              <a:t>Integration of available and future preservation metadata into a PREMIS-based schema, to be held in a relational database </a:t>
            </a:r>
          </a:p>
        </p:txBody>
      </p:sp>
    </p:spTree>
    <p:extLst>
      <p:ext uri="{BB962C8B-B14F-4D97-AF65-F5344CB8AC3E}">
        <p14:creationId xmlns:p14="http://schemas.microsoft.com/office/powerpoint/2010/main" val="2631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273429" cy="4248472"/>
          </a:xfrm>
        </p:spPr>
        <p:txBody>
          <a:bodyPr/>
          <a:lstStyle/>
          <a:p>
            <a:r>
              <a:rPr lang="en-GB" dirty="0" smtClean="0"/>
              <a:t>An extensive geological data set collected in the 1990s/ early 2000s and stored on a variety of media</a:t>
            </a:r>
          </a:p>
          <a:p>
            <a:r>
              <a:rPr lang="en-GB" dirty="0"/>
              <a:t>Relevant to RWM’s ongoing business operations over many decades into the future</a:t>
            </a:r>
          </a:p>
          <a:p>
            <a:r>
              <a:rPr lang="en-GB" dirty="0"/>
              <a:t>Important data source for geoscience research community</a:t>
            </a:r>
          </a:p>
          <a:p>
            <a:r>
              <a:rPr lang="en-GB" dirty="0" smtClean="0"/>
              <a:t>Observations </a:t>
            </a:r>
            <a:r>
              <a:rPr lang="en-GB" dirty="0"/>
              <a:t>difficult and expensive to repeat</a:t>
            </a:r>
          </a:p>
          <a:p>
            <a:r>
              <a:rPr lang="en-GB" dirty="0"/>
              <a:t>Some of the data formats challenging or impossible to read in modern software</a:t>
            </a:r>
          </a:p>
          <a:p>
            <a:r>
              <a:rPr lang="en-GB" dirty="0" smtClean="0"/>
              <a:t>Supporting information limited and inconsistent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124744"/>
            <a:ext cx="7056263" cy="53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09" y="1700808"/>
            <a:ext cx="7114307" cy="4176464"/>
          </a:xfrm>
        </p:spPr>
        <p:txBody>
          <a:bodyPr/>
          <a:lstStyle/>
          <a:p>
            <a:r>
              <a:rPr lang="en-GB" dirty="0"/>
              <a:t>Consider </a:t>
            </a:r>
            <a:r>
              <a:rPr lang="en-GB" dirty="0" smtClean="0"/>
              <a:t>your preservation </a:t>
            </a:r>
            <a:r>
              <a:rPr lang="en-GB" dirty="0"/>
              <a:t>strategies </a:t>
            </a:r>
            <a:r>
              <a:rPr lang="en-GB" dirty="0" smtClean="0"/>
              <a:t>early on </a:t>
            </a:r>
          </a:p>
          <a:p>
            <a:r>
              <a:rPr lang="en-GB" dirty="0" smtClean="0"/>
              <a:t>Create </a:t>
            </a:r>
            <a:r>
              <a:rPr lang="en-GB" i="1" dirty="0" smtClean="0"/>
              <a:t>Readme </a:t>
            </a:r>
            <a:r>
              <a:rPr lang="en-GB" dirty="0" smtClean="0"/>
              <a:t>notes with additional information to describe the data as early as possible</a:t>
            </a:r>
          </a:p>
          <a:p>
            <a:r>
              <a:rPr lang="en-GB" dirty="0" smtClean="0"/>
              <a:t>Recommend a list of preferred/ open file formats and comply with it</a:t>
            </a:r>
          </a:p>
          <a:p>
            <a:r>
              <a:rPr lang="en-GB" dirty="0" smtClean="0"/>
              <a:t>Back the up data </a:t>
            </a:r>
            <a:r>
              <a:rPr lang="en-GB" dirty="0"/>
              <a:t>using the </a:t>
            </a:r>
            <a:r>
              <a:rPr lang="en-GB" dirty="0" smtClean="0"/>
              <a:t>3-2-1 method</a:t>
            </a:r>
            <a:endParaRPr lang="en-GB" dirty="0"/>
          </a:p>
          <a:p>
            <a:r>
              <a:rPr lang="en-GB" dirty="0" smtClean="0"/>
              <a:t>Run fixity checks at ingestion and repeat at regular intervals, replacing corrupt data from other copies</a:t>
            </a:r>
          </a:p>
          <a:p>
            <a:r>
              <a:rPr lang="en-GB" dirty="0" smtClean="0"/>
              <a:t>Include metadata fields to capture preservation events and populate them from the outset</a:t>
            </a:r>
          </a:p>
          <a:p>
            <a:r>
              <a:rPr lang="en-GB" dirty="0" smtClean="0"/>
              <a:t>Monitor your data regularly!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8" y="1700808"/>
            <a:ext cx="7228606" cy="41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836712"/>
            <a:ext cx="7200900" cy="1143000"/>
          </a:xfrm>
        </p:spPr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16" y="2013372"/>
            <a:ext cx="2066544" cy="237744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4754672"/>
            <a:ext cx="7992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200" kern="0" dirty="0" smtClean="0"/>
              <a:t>Jaana Pinnick, BGS    </a:t>
            </a:r>
          </a:p>
          <a:p>
            <a:pPr algn="ctr"/>
            <a:r>
              <a:rPr lang="en-GB" sz="3200" kern="0" dirty="0" smtClean="0">
                <a:hlinkClick r:id="rId4"/>
              </a:rPr>
              <a:t>jpak@bgs.ac.uk</a:t>
            </a:r>
            <a:r>
              <a:rPr lang="en-GB" sz="3200" kern="0" dirty="0" smtClean="0"/>
              <a:t> </a:t>
            </a:r>
          </a:p>
          <a:p>
            <a:pPr algn="ctr"/>
            <a:r>
              <a:rPr lang="en-GB" sz="3200" kern="0" dirty="0" smtClean="0"/>
              <a:t>Twitter @</a:t>
            </a:r>
            <a:r>
              <a:rPr lang="en-GB" sz="3200" kern="0" smtClean="0"/>
              <a:t>NottsFinn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27411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Early Days (1997-2000)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569" y="1844824"/>
            <a:ext cx="6985000" cy="4103712"/>
          </a:xfrm>
        </p:spPr>
        <p:txBody>
          <a:bodyPr/>
          <a:lstStyle/>
          <a:p>
            <a:r>
              <a:rPr lang="en-GB" dirty="0" smtClean="0"/>
              <a:t>Geoscience data captured </a:t>
            </a:r>
            <a:r>
              <a:rPr lang="en-GB" dirty="0"/>
              <a:t>by a variety of organisations and </a:t>
            </a:r>
            <a:r>
              <a:rPr lang="en-GB" dirty="0" smtClean="0"/>
              <a:t>consultancies </a:t>
            </a:r>
          </a:p>
          <a:p>
            <a:r>
              <a:rPr lang="en-GB" dirty="0"/>
              <a:t>Magnetic tape archive, Nirex Digital Geological Database (NDGD), and 3-D models</a:t>
            </a:r>
          </a:p>
          <a:p>
            <a:r>
              <a:rPr lang="en-GB" dirty="0"/>
              <a:t>I</a:t>
            </a:r>
            <a:r>
              <a:rPr lang="en-GB" dirty="0" smtClean="0"/>
              <a:t>ntegrated NDGD </a:t>
            </a:r>
            <a:r>
              <a:rPr lang="en-GB" dirty="0"/>
              <a:t>database created </a:t>
            </a:r>
            <a:r>
              <a:rPr lang="en-GB" dirty="0" smtClean="0"/>
              <a:t>with a view of preserving the data and maintaining future access (20+ years)</a:t>
            </a:r>
          </a:p>
          <a:p>
            <a:r>
              <a:rPr lang="en-GB" dirty="0" smtClean="0"/>
              <a:t>Data in Oracle© and GIS systems exported as standardised data/ text files (.</a:t>
            </a:r>
            <a:r>
              <a:rPr lang="en-GB" i="1" dirty="0" err="1" smtClean="0"/>
              <a:t>dat</a:t>
            </a:r>
            <a:r>
              <a:rPr lang="en-GB" i="1" dirty="0" smtClean="0"/>
              <a:t>, .csv, .txt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A hard copy print out of the data taken as the final data rescue option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4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Previous preservation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35" y="1988840"/>
            <a:ext cx="7704856" cy="4176464"/>
          </a:xfrm>
        </p:spPr>
        <p:txBody>
          <a:bodyPr/>
          <a:lstStyle/>
          <a:p>
            <a:r>
              <a:rPr lang="en-GB" dirty="0" smtClean="0"/>
              <a:t>Data Archive transferred to BGS in 2000</a:t>
            </a:r>
          </a:p>
          <a:p>
            <a:r>
              <a:rPr lang="en-GB" dirty="0" smtClean="0"/>
              <a:t>Critical datasets rebuilt from export files onto the BGS corporate Oracle© </a:t>
            </a:r>
          </a:p>
          <a:p>
            <a:r>
              <a:rPr lang="en-GB" dirty="0" smtClean="0"/>
              <a:t>Remaining data first copied </a:t>
            </a:r>
            <a:r>
              <a:rPr lang="en-GB" dirty="0"/>
              <a:t>onto DLT </a:t>
            </a:r>
            <a:r>
              <a:rPr lang="en-GB" dirty="0" smtClean="0"/>
              <a:t>(Digital </a:t>
            </a:r>
            <a:r>
              <a:rPr lang="en-GB" dirty="0"/>
              <a:t>Linear </a:t>
            </a:r>
            <a:r>
              <a:rPr lang="en-GB" dirty="0" smtClean="0"/>
              <a:t>Tape) and then on to corporately maintained storage area network (SAN)</a:t>
            </a:r>
          </a:p>
          <a:p>
            <a:r>
              <a:rPr lang="en-GB" dirty="0" smtClean="0"/>
              <a:t>Duplicate copies of the data held on DLTs stored as an off-site backup</a:t>
            </a:r>
          </a:p>
          <a:p>
            <a:r>
              <a:rPr lang="en-GB" dirty="0" smtClean="0"/>
              <a:t>Documentation of the formal status of the data within the archive created to facilitate future understanding of data, formats, volumes, sources, and locations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5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Initial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0"/>
            <a:ext cx="6985000" cy="3887688"/>
          </a:xfrm>
        </p:spPr>
        <p:txBody>
          <a:bodyPr/>
          <a:lstStyle/>
          <a:p>
            <a:r>
              <a:rPr lang="en-GB" dirty="0" smtClean="0"/>
              <a:t>The archive has been stored using the 3-2-1 </a:t>
            </a:r>
            <a:r>
              <a:rPr lang="en-GB" dirty="0"/>
              <a:t>backup </a:t>
            </a:r>
            <a:r>
              <a:rPr lang="en-GB" dirty="0" smtClean="0"/>
              <a:t>strategy (three independent copies) – one on the SAN, another on tape, and a third copy in a geographically separate location</a:t>
            </a:r>
          </a:p>
          <a:p>
            <a:r>
              <a:rPr lang="en-GB" dirty="0" smtClean="0"/>
              <a:t>Information on past preservation events captured but not systematically documented</a:t>
            </a:r>
          </a:p>
          <a:p>
            <a:r>
              <a:rPr lang="en-GB" dirty="0"/>
              <a:t>N</a:t>
            </a:r>
            <a:r>
              <a:rPr lang="en-GB" dirty="0" smtClean="0"/>
              <a:t>eed to develop and populate a preservation </a:t>
            </a:r>
            <a:r>
              <a:rPr lang="en-GB" dirty="0"/>
              <a:t>metadata </a:t>
            </a:r>
            <a:r>
              <a:rPr lang="en-GB" dirty="0" smtClean="0"/>
              <a:t>element </a:t>
            </a:r>
          </a:p>
          <a:p>
            <a:r>
              <a:rPr lang="en-GB" dirty="0" smtClean="0"/>
              <a:t>Fixity </a:t>
            </a:r>
            <a:r>
              <a:rPr lang="en-GB" dirty="0"/>
              <a:t>checks, which would show any changes within the data files, were not made </a:t>
            </a:r>
            <a:r>
              <a:rPr lang="en-GB" dirty="0" smtClean="0"/>
              <a:t>initially</a:t>
            </a:r>
          </a:p>
        </p:txBody>
      </p:sp>
    </p:spTree>
    <p:extLst>
      <p:ext uri="{BB962C8B-B14F-4D97-AF65-F5344CB8AC3E}">
        <p14:creationId xmlns:p14="http://schemas.microsoft.com/office/powerpoint/2010/main" val="14840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Approach and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19" y="1988840"/>
            <a:ext cx="7992888" cy="37444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Current data rescue project started in </a:t>
            </a:r>
            <a:r>
              <a:rPr lang="en-GB" dirty="0" smtClean="0"/>
              <a:t>2014 with several aims: 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dirty="0" smtClean="0"/>
              <a:t>To </a:t>
            </a:r>
            <a:r>
              <a:rPr lang="en-GB" dirty="0"/>
              <a:t>standardise metadata </a:t>
            </a:r>
            <a:r>
              <a:rPr lang="en-GB" dirty="0" smtClean="0"/>
              <a:t>assembled by differing consultants</a:t>
            </a:r>
          </a:p>
          <a:p>
            <a:r>
              <a:rPr lang="en-GB" dirty="0" smtClean="0"/>
              <a:t>To create </a:t>
            </a:r>
            <a:r>
              <a:rPr lang="en-GB" dirty="0"/>
              <a:t>a unified digital index</a:t>
            </a:r>
          </a:p>
          <a:p>
            <a:r>
              <a:rPr lang="en-GB" dirty="0"/>
              <a:t>To create high-resolution digital images of the slides</a:t>
            </a:r>
          </a:p>
          <a:p>
            <a:r>
              <a:rPr lang="en-GB" dirty="0" smtClean="0"/>
              <a:t>To use DROID tool and PRONOM file registry to create a file profile of the whole archive</a:t>
            </a:r>
          </a:p>
          <a:p>
            <a:r>
              <a:rPr lang="en-GB" dirty="0"/>
              <a:t>To assess risks and identify mitigation methods</a:t>
            </a:r>
          </a:p>
          <a:p>
            <a:r>
              <a:rPr lang="en-GB" dirty="0" smtClean="0"/>
              <a:t>To </a:t>
            </a:r>
            <a:r>
              <a:rPr lang="en-GB" dirty="0"/>
              <a:t>analyse requirements for a preservation metadata </a:t>
            </a:r>
            <a:r>
              <a:rPr lang="en-GB" dirty="0" smtClean="0"/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2172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File format profiling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416824" cy="3743672"/>
          </a:xfrm>
        </p:spPr>
        <p:txBody>
          <a:bodyPr/>
          <a:lstStyle/>
          <a:p>
            <a:r>
              <a:rPr lang="en-GB" dirty="0" smtClean="0"/>
              <a:t>74 file types recognised by DROID, 280 were not</a:t>
            </a:r>
          </a:p>
          <a:p>
            <a:r>
              <a:rPr lang="en-GB" dirty="0" smtClean="0"/>
              <a:t>Four file extensions (72</a:t>
            </a:r>
            <a:r>
              <a:rPr lang="en-GB" dirty="0"/>
              <a:t>% of </a:t>
            </a:r>
            <a:r>
              <a:rPr lang="en-GB" dirty="0" smtClean="0"/>
              <a:t>recognised formats) include 26,000 out of 36,500 files: 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GB" i="1" dirty="0" smtClean="0">
                <a:solidFill>
                  <a:srgbClr val="FF0000"/>
                </a:solidFill>
              </a:rPr>
              <a:t>txt</a:t>
            </a:r>
            <a:r>
              <a:rPr lang="en-GB" dirty="0" smtClean="0">
                <a:solidFill>
                  <a:srgbClr val="FF0000"/>
                </a:solidFill>
              </a:rPr>
              <a:t>, .</a:t>
            </a:r>
            <a:r>
              <a:rPr lang="en-GB" i="1" dirty="0" smtClean="0">
                <a:solidFill>
                  <a:srgbClr val="FF0000"/>
                </a:solidFill>
              </a:rPr>
              <a:t>csv</a:t>
            </a:r>
            <a:r>
              <a:rPr lang="en-GB" dirty="0" smtClean="0">
                <a:solidFill>
                  <a:srgbClr val="FF0000"/>
                </a:solidFill>
              </a:rPr>
              <a:t>, .</a:t>
            </a:r>
            <a:r>
              <a:rPr lang="en-GB" i="1" dirty="0" err="1" smtClean="0">
                <a:solidFill>
                  <a:srgbClr val="FF0000"/>
                </a:solidFill>
              </a:rPr>
              <a:t>tif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.</a:t>
            </a:r>
            <a:r>
              <a:rPr lang="en-GB" i="1" dirty="0" err="1" smtClean="0">
                <a:solidFill>
                  <a:srgbClr val="FF0000"/>
                </a:solidFill>
              </a:rPr>
              <a:t>sgy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dirty="0" smtClean="0"/>
              <a:t>160 file types (13,000+ files) transformed into 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GB" i="1" dirty="0" smtClean="0">
                <a:solidFill>
                  <a:srgbClr val="FF0000"/>
                </a:solidFill>
              </a:rPr>
              <a:t>txt</a:t>
            </a:r>
            <a:r>
              <a:rPr lang="en-GB" dirty="0" smtClean="0"/>
              <a:t> files </a:t>
            </a:r>
            <a:r>
              <a:rPr lang="en-GB" dirty="0"/>
              <a:t>early on to </a:t>
            </a:r>
            <a:r>
              <a:rPr lang="en-GB" dirty="0" smtClean="0"/>
              <a:t>ensure the preservation content – but compromising on </a:t>
            </a:r>
            <a:r>
              <a:rPr lang="en-GB" dirty="0"/>
              <a:t>functionality (</a:t>
            </a:r>
            <a:r>
              <a:rPr lang="en-GB" i="1" dirty="0"/>
              <a:t>SA1806.AVG.TXT, BA1108_1.IN.TXT</a:t>
            </a:r>
            <a:r>
              <a:rPr lang="en-GB" dirty="0"/>
              <a:t>, or </a:t>
            </a:r>
            <a:r>
              <a:rPr lang="en-GB" i="1" dirty="0" smtClean="0"/>
              <a:t>MAG4.DAT.TXT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Some file extensions manually altered as part of the original data management processes of the source consultancy </a:t>
            </a:r>
          </a:p>
        </p:txBody>
      </p:sp>
    </p:spTree>
    <p:extLst>
      <p:ext uri="{BB962C8B-B14F-4D97-AF65-F5344CB8AC3E}">
        <p14:creationId xmlns:p14="http://schemas.microsoft.com/office/powerpoint/2010/main" val="2005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890"/>
            <a:ext cx="9144000" cy="29412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00113" y="260350"/>
            <a:ext cx="72009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kern="0" dirty="0" smtClean="0"/>
              <a:t>DROID reports</a:t>
            </a:r>
            <a:endParaRPr lang="en-GB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4504163" cy="5711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195843" y="2348880"/>
            <a:ext cx="2948157" cy="1944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7704" y="4437112"/>
            <a:ext cx="3960440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Spreadsheets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96194"/>
              </p:ext>
            </p:extLst>
          </p:nvPr>
        </p:nvGraphicFramePr>
        <p:xfrm>
          <a:off x="1080444" y="1403350"/>
          <a:ext cx="6840238" cy="519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316">
                  <a:extLst>
                    <a:ext uri="{9D8B030D-6E8A-4147-A177-3AD203B41FA5}">
                      <a16:colId xmlns:a16="http://schemas.microsoft.com/office/drawing/2014/main" val="3947550249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048430033"/>
                    </a:ext>
                  </a:extLst>
                </a:gridCol>
                <a:gridCol w="1764506">
                  <a:extLst>
                    <a:ext uri="{9D8B030D-6E8A-4147-A177-3AD203B41FA5}">
                      <a16:colId xmlns:a16="http://schemas.microsoft.com/office/drawing/2014/main" val="2715652961"/>
                    </a:ext>
                  </a:extLst>
                </a:gridCol>
              </a:tblGrid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PUID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Version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file count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63133128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3.0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09260492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5.0/95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26231320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fmt/214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2007 onwards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3970831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97 (8)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08687543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43981083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MS Excel for Macintosh 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60934122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98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08674312"/>
                  </a:ext>
                </a:extLst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2001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18550338"/>
                  </a:ext>
                </a:extLst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2002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50014429"/>
                  </a:ext>
                </a:extLst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2004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51815131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fmt/178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for Macintosh 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50657265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95 (7)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10382971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fmt/57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 Excel 4.0 (4S)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80776149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x-fmt/117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Lotus 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5123520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x-fmt/114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Lotus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89298127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x-fmt/115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Lotus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70281018"/>
                  </a:ext>
                </a:extLst>
              </a:tr>
              <a:tr h="20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x-fmt/116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Lotus 4-5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316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S Powerpoint template_2009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BGS Powerpoint template_2009</Template>
  <TotalTime>1088</TotalTime>
  <Words>1109</Words>
  <Application>Microsoft Office PowerPoint</Application>
  <PresentationFormat>On-screen Show (4:3)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BGS Powerpoint template_2009</vt:lpstr>
      <vt:lpstr>A Case Study:  Management and Exploitation of the Nuclear Decommissioning Agency Geoscience Data Archive  </vt:lpstr>
      <vt:lpstr>Background</vt:lpstr>
      <vt:lpstr>Early Days (1997-2000)</vt:lpstr>
      <vt:lpstr>Previous preservation actions</vt:lpstr>
      <vt:lpstr>Initial findings</vt:lpstr>
      <vt:lpstr>Approach and methodology</vt:lpstr>
      <vt:lpstr>File format profiling</vt:lpstr>
      <vt:lpstr>PowerPoint Presentation</vt:lpstr>
      <vt:lpstr>Spreadsheets</vt:lpstr>
      <vt:lpstr>Files not identified by DROID - file type deduced</vt:lpstr>
      <vt:lpstr>Partially readable files</vt:lpstr>
      <vt:lpstr>Header metadata, unreadable data</vt:lpstr>
      <vt:lpstr>Files unidentified by DROID</vt:lpstr>
      <vt:lpstr>Unreadable data files</vt:lpstr>
      <vt:lpstr>Preservation metadata</vt:lpstr>
      <vt:lpstr>Sample of a PREMIS scheme</vt:lpstr>
      <vt:lpstr>Risk analysis</vt:lpstr>
      <vt:lpstr>Risk Matrix</vt:lpstr>
      <vt:lpstr>Conclusions</vt:lpstr>
      <vt:lpstr>Lessons learned</vt:lpstr>
      <vt:lpstr>Questions?</vt:lpstr>
    </vt:vector>
  </TitlesOfParts>
  <Manager>Ian Jackson</Manager>
  <Company>The British Geological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BGS Information Systems</dc:title>
  <dc:creator>jpak</dc:creator>
  <cp:lastModifiedBy>Pinnick, Jaana O.</cp:lastModifiedBy>
  <cp:revision>82</cp:revision>
  <cp:lastPrinted>2017-09-08T08:05:10Z</cp:lastPrinted>
  <dcterms:created xsi:type="dcterms:W3CDTF">2012-08-16T12:50:47Z</dcterms:created>
  <dcterms:modified xsi:type="dcterms:W3CDTF">2017-09-18T10:43:49Z</dcterms:modified>
</cp:coreProperties>
</file>