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85" r:id="rId2"/>
    <p:sldId id="300" r:id="rId3"/>
    <p:sldId id="301" r:id="rId4"/>
    <p:sldId id="302" r:id="rId5"/>
    <p:sldId id="303" r:id="rId6"/>
    <p:sldId id="304" r:id="rId7"/>
    <p:sldId id="305" r:id="rId8"/>
    <p:sldId id="307" r:id="rId9"/>
    <p:sldId id="313" r:id="rId10"/>
    <p:sldId id="306" r:id="rId11"/>
    <p:sldId id="308" r:id="rId12"/>
    <p:sldId id="310" r:id="rId13"/>
    <p:sldId id="311" r:id="rId14"/>
    <p:sldId id="312" r:id="rId15"/>
  </p:sldIdLst>
  <p:sldSz cx="8999538" cy="6840538"/>
  <p:notesSz cx="7559675" cy="10691813"/>
  <p:defaultTextStyle>
    <a:defPPr>
      <a:defRPr lang="en-GB"/>
    </a:defPPr>
    <a:lvl1pPr algn="l" defTabSz="449263" rtl="0" fontAlgn="base" hangingPunct="0">
      <a:lnSpc>
        <a:spcPct val="9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Roboto Condensed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Roboto Condensed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Roboto Condensed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Roboto Condensed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Roboto Condensed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Roboto Condensed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Roboto Condensed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Roboto Condensed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Roboto Condensed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41" autoAdjust="0"/>
  </p:normalViewPr>
  <p:slideViewPr>
    <p:cSldViewPr>
      <p:cViewPr>
        <p:scale>
          <a:sx n="60" d="100"/>
          <a:sy n="60" d="100"/>
        </p:scale>
        <p:origin x="-3114" y="-9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/>
          </a:p>
        </p:txBody>
      </p:sp>
      <p:sp>
        <p:nvSpPr>
          <p:cNvPr id="6147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/>
          </a:p>
        </p:txBody>
      </p:sp>
      <p:sp>
        <p:nvSpPr>
          <p:cNvPr id="6148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t-EE" altLang="et-EE" noProof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9FC2F655-20EA-4A7E-A193-1AE52748672C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4288556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812800"/>
            <a:ext cx="5267325" cy="4003675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FC2F655-20EA-4A7E-A193-1AE52748672C}" type="slidenum">
              <a:rPr lang="et-EE" altLang="et-EE" smtClean="0"/>
              <a:pPr>
                <a:defRPr/>
              </a:pPr>
              <a:t>2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4289179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74688" y="2125663"/>
            <a:ext cx="7650162" cy="1465262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49375" y="3876675"/>
            <a:ext cx="6300788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251297" y="6228581"/>
            <a:ext cx="2343150" cy="5159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t-EE" smtClean="0"/>
              <a:t>05.11.2014</a:t>
            </a:r>
            <a:endParaRPr lang="et-EE" altLang="et-E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2965078" y="6228581"/>
            <a:ext cx="3190875" cy="5159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88001" y="6216699"/>
            <a:ext cx="2343150" cy="5159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4057D-F4EF-4FAA-A47E-974AD66C9F2F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15900"/>
            <a:ext cx="3467100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6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Muutke tiitli laadi</a:t>
            </a:r>
            <a:endParaRPr lang="et-EE" dirty="0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503238" y="1768475"/>
            <a:ext cx="8245003" cy="3962400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t-EE" smtClean="0"/>
              <a:t>05.11.2014</a:t>
            </a:r>
            <a:endParaRPr lang="et-EE" alt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EE2EC-A253-430C-AFCE-E677846D9605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307209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588001" y="301625"/>
            <a:ext cx="2265362" cy="5429250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5868739" cy="5429250"/>
          </a:xfrm>
        </p:spPr>
        <p:txBody>
          <a:bodyPr vert="eaVert"/>
          <a:lstStyle/>
          <a:p>
            <a:pPr lvl="0"/>
            <a:r>
              <a:rPr lang="et-EE" dirty="0" smtClean="0"/>
              <a:t>Muutke teksti laade</a:t>
            </a:r>
          </a:p>
          <a:p>
            <a:pPr lvl="1"/>
            <a:r>
              <a:rPr lang="et-EE" dirty="0" smtClean="0"/>
              <a:t>Teine tase</a:t>
            </a:r>
          </a:p>
          <a:p>
            <a:pPr lvl="2"/>
            <a:r>
              <a:rPr lang="et-EE" dirty="0" smtClean="0"/>
              <a:t>Kolmas tase</a:t>
            </a:r>
          </a:p>
          <a:p>
            <a:pPr lvl="3"/>
            <a:r>
              <a:rPr lang="et-EE" dirty="0" smtClean="0"/>
              <a:t>Neljas tase</a:t>
            </a:r>
          </a:p>
          <a:p>
            <a:pPr lvl="4"/>
            <a:r>
              <a:rPr lang="et-EE" dirty="0" smtClean="0"/>
              <a:t>Viies tase</a:t>
            </a:r>
            <a:endParaRPr lang="et-EE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t-EE" smtClean="0"/>
              <a:t>05.11.2014</a:t>
            </a:r>
            <a:endParaRPr lang="et-EE" alt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4E992-8911-4413-A189-598F54BE7160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499849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handatud paig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627562" y="301625"/>
            <a:ext cx="6120679" cy="1257300"/>
          </a:xfrm>
        </p:spPr>
        <p:txBody>
          <a:bodyPr/>
          <a:lstStyle/>
          <a:p>
            <a:r>
              <a:rPr lang="et-EE" dirty="0" smtClean="0"/>
              <a:t>Muutke tiitli laadi</a:t>
            </a:r>
            <a:endParaRPr lang="et-EE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t-EE" smtClean="0"/>
              <a:t>05.11.2014</a:t>
            </a:r>
            <a:endParaRPr lang="et-EE" alt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CFFE3-59FB-4553-A8E2-84DE3A0A4095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89" y="255467"/>
            <a:ext cx="2251829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53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431117" y="179909"/>
            <a:ext cx="6317123" cy="1257300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23306" y="1768475"/>
            <a:ext cx="8496944" cy="4244082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914400" indent="-457200">
              <a:buFont typeface="Courier New" panose="02070309020205020404" pitchFamily="49" charset="0"/>
              <a:buChar char="o"/>
              <a:defRPr/>
            </a:lvl2pPr>
            <a:lvl3pPr marL="1257300" indent="-342900">
              <a:buFontTx/>
              <a:buChar char="̵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Wingdings" panose="05000000000000000000" pitchFamily="2" charset="2"/>
              <a:buChar char="ü"/>
              <a:defRPr/>
            </a:lvl5pPr>
          </a:lstStyle>
          <a:p>
            <a:pPr lvl="0"/>
            <a:r>
              <a:rPr lang="et-EE" dirty="0" smtClean="0"/>
              <a:t>Muutke teksti laade</a:t>
            </a:r>
          </a:p>
          <a:p>
            <a:pPr lvl="1"/>
            <a:r>
              <a:rPr lang="et-EE" dirty="0" smtClean="0"/>
              <a:t>Teine tase</a:t>
            </a:r>
          </a:p>
          <a:p>
            <a:pPr lvl="2"/>
            <a:r>
              <a:rPr lang="et-EE" dirty="0" smtClean="0"/>
              <a:t>Kolmas tase</a:t>
            </a:r>
          </a:p>
          <a:p>
            <a:pPr lvl="3"/>
            <a:r>
              <a:rPr lang="et-EE" dirty="0" smtClean="0"/>
              <a:t>Neljas tase</a:t>
            </a:r>
          </a:p>
          <a:p>
            <a:pPr lvl="4"/>
            <a:r>
              <a:rPr lang="et-EE" dirty="0" smtClean="0"/>
              <a:t>Viies tase</a:t>
            </a:r>
            <a:endParaRPr lang="et-EE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t-EE" smtClean="0"/>
              <a:t>05.11.2014</a:t>
            </a:r>
            <a:endParaRPr lang="et-EE" altLang="et-E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t-EE" altLang="et-E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 algn="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88408A39-7F87-403A-A064-49C3D3A702A5}" type="slidenum">
              <a:rPr lang="et-EE" altLang="et-EE" smtClean="0"/>
              <a:pPr>
                <a:defRPr/>
              </a:pPr>
              <a:t>‹#›</a:t>
            </a:fld>
            <a:endParaRPr lang="et-EE" altLang="et-EE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89" y="255467"/>
            <a:ext cx="2251829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757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11200" y="4395788"/>
            <a:ext cx="7648575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dirty="0" smtClean="0"/>
              <a:t>Muutke tiitli laadi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11200" y="2772197"/>
            <a:ext cx="7648575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t-EE" dirty="0" smtClean="0"/>
              <a:t>Muutke teksti laade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t-EE" smtClean="0"/>
              <a:t>05.11.2014</a:t>
            </a:r>
            <a:endParaRPr lang="et-EE" alt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45331-AF7C-4A6D-A296-C3AC7E57EB56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15900"/>
            <a:ext cx="3467100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99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187673" y="1768475"/>
            <a:ext cx="4240088" cy="42440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3785" y="1768475"/>
            <a:ext cx="4104456" cy="42440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smtClean="0"/>
              <a:t>Muutke teksti laade</a:t>
            </a:r>
          </a:p>
          <a:p>
            <a:pPr lvl="1"/>
            <a:r>
              <a:rPr lang="et-EE" dirty="0" smtClean="0"/>
              <a:t>Teine tase</a:t>
            </a:r>
          </a:p>
          <a:p>
            <a:pPr lvl="2"/>
            <a:r>
              <a:rPr lang="et-EE" dirty="0" smtClean="0"/>
              <a:t>Kolmas tase</a:t>
            </a:r>
          </a:p>
          <a:p>
            <a:pPr lvl="3"/>
            <a:r>
              <a:rPr lang="et-EE" dirty="0" smtClean="0"/>
              <a:t>Neljas tase</a:t>
            </a:r>
          </a:p>
          <a:p>
            <a:pPr lvl="4"/>
            <a:r>
              <a:rPr lang="et-EE" dirty="0" smtClean="0"/>
              <a:t>Viies tase</a:t>
            </a:r>
            <a:endParaRPr lang="et-EE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t-EE" smtClean="0"/>
              <a:t>05.11.2014</a:t>
            </a:r>
            <a:endParaRPr lang="et-EE" alt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CABAC-1F9A-4F7B-A057-A0742BAA6D5E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89" y="255467"/>
            <a:ext cx="2251829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100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915593" y="274638"/>
            <a:ext cx="5634682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49263" y="1531938"/>
            <a:ext cx="3976687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49263" y="2170113"/>
            <a:ext cx="3976687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572000" y="1531938"/>
            <a:ext cx="397827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572000" y="2170113"/>
            <a:ext cx="397827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t-EE" smtClean="0"/>
              <a:t>05.11.2014</a:t>
            </a:r>
            <a:endParaRPr lang="et-EE" altLang="et-E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CDEA3-00C5-4790-AF70-22065E387C4A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89" y="255467"/>
            <a:ext cx="2251829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86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t-EE" smtClean="0"/>
              <a:t>05.11.2014</a:t>
            </a:r>
            <a:endParaRPr lang="et-EE" alt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4CBF5-FDFD-404B-8DEC-35A07174A0C0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335493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323305" y="6156573"/>
            <a:ext cx="2343150" cy="5159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t-EE" smtClean="0"/>
              <a:t>05.11.2014</a:t>
            </a:r>
            <a:endParaRPr lang="et-EE" altLang="et-E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D8A08-9906-4F9D-B688-14FF6AFA3885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1476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9263" y="273050"/>
            <a:ext cx="2962275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17900" y="273050"/>
            <a:ext cx="5032375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49263" y="1431925"/>
            <a:ext cx="2962275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t-EE" smtClean="0"/>
              <a:t>05.11.2014</a:t>
            </a:r>
            <a:endParaRPr lang="et-EE" alt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BC4EE-EAB5-4AE2-BAD1-19A34A23ECF4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7546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63713" y="4787900"/>
            <a:ext cx="540067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63713" y="611188"/>
            <a:ext cx="5400675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 smtClean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63713" y="5353050"/>
            <a:ext cx="540067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t-EE" smtClean="0"/>
              <a:t>05.11.2014</a:t>
            </a:r>
            <a:endParaRPr lang="et-EE" alt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B366D-CBD4-41CA-86FD-0F439DF8B13D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89" y="255467"/>
            <a:ext cx="2251829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04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411537" y="301625"/>
            <a:ext cx="6336704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 dirty="0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298" y="1768475"/>
            <a:ext cx="8568952" cy="431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9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 dirty="0" smtClean="0"/>
              <a:t>Click to edit the outline text format</a:t>
            </a:r>
          </a:p>
          <a:p>
            <a:pPr lvl="1"/>
            <a:r>
              <a:rPr lang="en-GB" altLang="et-EE" dirty="0" smtClean="0"/>
              <a:t>Second Outline Level</a:t>
            </a:r>
          </a:p>
          <a:p>
            <a:pPr lvl="2"/>
            <a:r>
              <a:rPr lang="en-GB" altLang="et-EE" dirty="0" smtClean="0"/>
              <a:t>Third Outline Level</a:t>
            </a:r>
          </a:p>
          <a:p>
            <a:pPr lvl="3"/>
            <a:r>
              <a:rPr lang="en-GB" altLang="et-EE" dirty="0" smtClean="0"/>
              <a:t>Fourth Outline Level</a:t>
            </a:r>
          </a:p>
          <a:p>
            <a:pPr lvl="4"/>
            <a:r>
              <a:rPr lang="en-GB" altLang="et-EE" dirty="0" smtClean="0"/>
              <a:t>Fifth Outline Level</a:t>
            </a:r>
          </a:p>
          <a:p>
            <a:pPr lvl="4"/>
            <a:r>
              <a:rPr lang="en-GB" altLang="et-EE" dirty="0" smtClean="0"/>
              <a:t>Sixth Outline Level</a:t>
            </a:r>
          </a:p>
          <a:p>
            <a:pPr lvl="4"/>
            <a:r>
              <a:rPr lang="en-GB" altLang="et-EE" dirty="0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107281" y="6228581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altLang="et-EE" smtClean="0"/>
              <a:t>05.11.2014</a:t>
            </a:r>
            <a:endParaRPr lang="et-EE" altLang="et-E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93070" y="6228581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t-EE" altLang="et-E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15993" y="6228581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7042FE8-7075-494F-86F5-ADBCA2AAE877}" type="slidenum">
              <a:rPr lang="et-EE" altLang="et-EE" smtClean="0"/>
              <a:pPr>
                <a:defRPr/>
              </a:pPr>
              <a:t>‹#›</a:t>
            </a:fld>
            <a:endParaRPr lang="et-EE" altLang="et-E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449263" rtl="0" eaLnBrk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2pPr>
      <a:lvl3pPr algn="l" defTabSz="449263" rtl="0" eaLnBrk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3pPr>
      <a:lvl4pPr algn="l" defTabSz="449263" rtl="0" eaLnBrk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4pPr>
      <a:lvl5pPr algn="l" defTabSz="449263" rtl="0" eaLnBrk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5pPr>
      <a:lvl6pPr marL="2514600" indent="-228600" algn="l" defTabSz="449263" rtl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6pPr>
      <a:lvl7pPr marL="2971800" indent="-228600" algn="l" defTabSz="449263" rtl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7pPr>
      <a:lvl8pPr marL="3429000" indent="-228600" algn="l" defTabSz="449263" rtl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8pPr>
      <a:lvl9pPr marL="3886200" indent="-228600" algn="l" defTabSz="449263" rtl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9pPr>
    </p:titleStyle>
    <p:bodyStyle>
      <a:lvl1pPr marL="457200" indent="-457200" algn="l" defTabSz="449263" rtl="0" eaLnBrk="0" fontAlgn="base" hangingPunct="0">
        <a:lnSpc>
          <a:spcPct val="98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914400" indent="-457200" algn="l" defTabSz="449263" rtl="0" eaLnBrk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Courier New" panose="02070309020205020404" pitchFamily="49" charset="0"/>
        <a:buChar char="o"/>
        <a:defRPr sz="2800">
          <a:solidFill>
            <a:srgbClr val="000000"/>
          </a:solidFill>
          <a:latin typeface="+mn-lt"/>
          <a:ea typeface="+mj-ea"/>
          <a:cs typeface="+mn-cs"/>
        </a:defRPr>
      </a:lvl2pPr>
      <a:lvl3pPr marL="1257300" indent="-342900" algn="l" defTabSz="449263" rtl="0" eaLnBrk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Tx/>
        <a:buChar char="­"/>
        <a:defRPr sz="2400">
          <a:solidFill>
            <a:srgbClr val="000000"/>
          </a:solidFill>
          <a:latin typeface="+mn-lt"/>
          <a:ea typeface="+mj-ea"/>
          <a:cs typeface="+mn-cs"/>
        </a:defRPr>
      </a:lvl3pPr>
      <a:lvl4pPr marL="1714500" indent="-342900" algn="l" defTabSz="449263" rtl="0" eaLnBrk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000">
          <a:solidFill>
            <a:srgbClr val="000000"/>
          </a:solidFill>
          <a:latin typeface="+mn-lt"/>
          <a:ea typeface="+mj-ea"/>
          <a:cs typeface="+mn-cs"/>
        </a:defRPr>
      </a:lvl4pPr>
      <a:lvl5pPr marL="2171700" indent="-342900" algn="l" defTabSz="449263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Wingdings" panose="05000000000000000000" pitchFamily="2" charset="2"/>
        <a:buChar char="ü"/>
        <a:defRPr sz="2000">
          <a:solidFill>
            <a:srgbClr val="000000"/>
          </a:solidFill>
          <a:latin typeface="+mn-lt"/>
          <a:ea typeface="+mj-ea"/>
          <a:cs typeface="+mn-cs"/>
        </a:defRPr>
      </a:lvl5pPr>
      <a:lvl6pPr marL="2514600" indent="-228600" algn="l" defTabSz="449263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j-ea"/>
          <a:cs typeface="+mn-cs"/>
        </a:defRPr>
      </a:lvl6pPr>
      <a:lvl7pPr marL="2971800" indent="-228600" algn="l" defTabSz="449263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j-ea"/>
          <a:cs typeface="+mn-cs"/>
        </a:defRPr>
      </a:lvl7pPr>
      <a:lvl8pPr marL="3429000" indent="-228600" algn="l" defTabSz="449263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j-ea"/>
          <a:cs typeface="+mn-cs"/>
        </a:defRPr>
      </a:lvl8pPr>
      <a:lvl9pPr marL="3886200" indent="-228600" algn="l" defTabSz="449263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j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74688" y="1980109"/>
            <a:ext cx="7650162" cy="2664296"/>
          </a:xfrm>
        </p:spPr>
        <p:txBody>
          <a:bodyPr/>
          <a:lstStyle/>
          <a:p>
            <a:pPr algn="ctr"/>
            <a:r>
              <a:rPr lang="et-EE" sz="4800" b="1" dirty="0" err="1" smtClean="0"/>
              <a:t>Blockchain</a:t>
            </a:r>
            <a:r>
              <a:rPr lang="et-EE" sz="4800" b="1" dirty="0" smtClean="0"/>
              <a:t> </a:t>
            </a:r>
            <a:r>
              <a:rPr lang="et-EE" sz="4800" b="1" dirty="0" err="1" smtClean="0"/>
              <a:t>case</a:t>
            </a:r>
            <a:r>
              <a:rPr lang="et-EE" sz="4800" b="1" dirty="0" smtClean="0"/>
              <a:t> </a:t>
            </a:r>
            <a:r>
              <a:rPr lang="et-EE" sz="4800" b="1" dirty="0" err="1" smtClean="0"/>
              <a:t>study</a:t>
            </a:r>
            <a:r>
              <a:rPr lang="et-EE" sz="4800" b="1" dirty="0" smtClean="0"/>
              <a:t>: Estonia</a:t>
            </a:r>
            <a:endParaRPr lang="en-US" b="1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043385" y="4768775"/>
            <a:ext cx="6984776" cy="1747838"/>
          </a:xfrm>
        </p:spPr>
        <p:txBody>
          <a:bodyPr/>
          <a:lstStyle/>
          <a:p>
            <a:endParaRPr lang="et-E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t-E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8th </a:t>
            </a:r>
            <a:r>
              <a:rPr lang="et-E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Triennial</a:t>
            </a:r>
            <a:r>
              <a:rPr lang="et-E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International DLM </a:t>
            </a:r>
            <a:r>
              <a:rPr lang="et-E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Forum</a:t>
            </a:r>
            <a:r>
              <a:rPr lang="et-E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t-E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Conference</a:t>
            </a:r>
            <a:endParaRPr lang="et-E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t-E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Brighton</a:t>
            </a:r>
            <a:r>
              <a:rPr lang="et-E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14.09.2017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31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err="1" smtClean="0"/>
              <a:t>Selected</a:t>
            </a:r>
            <a:r>
              <a:rPr lang="et-EE" b="1" dirty="0" smtClean="0"/>
              <a:t> </a:t>
            </a:r>
            <a:r>
              <a:rPr lang="et-EE" b="1" dirty="0" err="1" smtClean="0"/>
              <a:t>statements</a:t>
            </a:r>
            <a:endParaRPr lang="en-GB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23306" y="1768475"/>
            <a:ext cx="8424935" cy="467613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Blockchain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seen as an „additional security layer“ on top of more traditional hash</a:t>
            </a:r>
            <a:r>
              <a:rPr lang="et-E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sums and digital signatures – „advanced hashing“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Role of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blockchain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is to maintain and check the integrity of data – „just another mathematical method“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External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blockchain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network allows for third-party verification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protection against „sysadmin running loose“</a:t>
            </a:r>
          </a:p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Blockchain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as a „trust-technology“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Trust as such is a moving target – „We used hashes, then digital signatures, now there’s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blockchain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 Probably there’ll be something new (and better) in a few years.“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7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err="1" smtClean="0"/>
              <a:t>Blockchain</a:t>
            </a:r>
            <a:r>
              <a:rPr lang="et-EE" b="1" dirty="0" smtClean="0"/>
              <a:t> </a:t>
            </a:r>
            <a:r>
              <a:rPr lang="et-EE" b="1" dirty="0" err="1" smtClean="0"/>
              <a:t>issues</a:t>
            </a:r>
            <a:endParaRPr lang="en-GB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23306" y="1768475"/>
            <a:ext cx="4248471" cy="4676130"/>
          </a:xfrm>
        </p:spPr>
        <p:txBody>
          <a:bodyPr>
            <a:normAutofit/>
          </a:bodyPr>
          <a:lstStyle/>
          <a:p>
            <a:r>
              <a:rPr lang="en-US" dirty="0" smtClean="0"/>
              <a:t>What is </a:t>
            </a:r>
            <a:r>
              <a:rPr lang="en-US" dirty="0" err="1" smtClean="0"/>
              <a:t>blockchain</a:t>
            </a:r>
            <a:r>
              <a:rPr lang="en-US" dirty="0" smtClean="0"/>
              <a:t> anyway?</a:t>
            </a:r>
          </a:p>
          <a:p>
            <a:r>
              <a:rPr lang="en-US" dirty="0" smtClean="0"/>
              <a:t>Privacy concerns</a:t>
            </a:r>
          </a:p>
          <a:p>
            <a:r>
              <a:rPr lang="en-US" dirty="0" smtClean="0"/>
              <a:t>Scale and cost</a:t>
            </a:r>
          </a:p>
          <a:p>
            <a:r>
              <a:rPr lang="en-US" dirty="0" err="1" smtClean="0"/>
              <a:t>Blockchain</a:t>
            </a:r>
            <a:r>
              <a:rPr lang="en-US" dirty="0" smtClean="0"/>
              <a:t> longevity</a:t>
            </a:r>
          </a:p>
          <a:p>
            <a:r>
              <a:rPr lang="en-US" dirty="0" smtClean="0"/>
              <a:t>Provenance</a:t>
            </a: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793" y="3420269"/>
            <a:ext cx="4283745" cy="342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94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err="1" smtClean="0"/>
              <a:t>Conclusions</a:t>
            </a:r>
            <a:endParaRPr lang="en-GB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23306" y="1764086"/>
            <a:ext cx="4968551" cy="4680519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Blockchain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is here to stay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Offering an excellent method for proving the integrity of data</a:t>
            </a:r>
            <a:endParaRPr lang="et-E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To be seen as just one component in the bigger picture (for now)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Need to consider privacy and scale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provenance, identity and (partially) authenticity need to be dealt with separately</a:t>
            </a:r>
            <a:endParaRPr lang="et-E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t-EE" dirty="0" smtClean="0"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et-EE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t-E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t-EE" dirty="0" smtClean="0">
                <a:latin typeface="Calibri" panose="020F0502020204030204" pitchFamily="34" charset="0"/>
                <a:cs typeface="Calibri" panose="020F0502020204030204" pitchFamily="34" charset="0"/>
              </a:rPr>
              <a:t> need </a:t>
            </a:r>
            <a:r>
              <a:rPr lang="et-E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t-EE" dirty="0" smtClean="0"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et-EE" smtClean="0">
                <a:latin typeface="Calibri" panose="020F0502020204030204" pitchFamily="34" charset="0"/>
                <a:cs typeface="Calibri" panose="020F0502020204030204" pitchFamily="34" charset="0"/>
              </a:rPr>
              <a:t>out </a:t>
            </a:r>
            <a:r>
              <a:rPr lang="et-E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t-E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t-E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et-E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t-E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et-E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t-E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scenarios</a:t>
            </a:r>
            <a:r>
              <a:rPr lang="et-EE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t-E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f.ex</a:t>
            </a:r>
            <a:r>
              <a:rPr lang="et-EE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t-E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smart</a:t>
            </a:r>
            <a:r>
              <a:rPr lang="et-E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t-E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contracts</a:t>
            </a:r>
            <a:r>
              <a:rPr lang="et-EE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651" y="1764086"/>
            <a:ext cx="356239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67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err="1" smtClean="0"/>
              <a:t>Blockchain</a:t>
            </a:r>
            <a:r>
              <a:rPr lang="et-EE" b="1" dirty="0" smtClean="0"/>
              <a:t> </a:t>
            </a:r>
            <a:r>
              <a:rPr lang="et-EE" b="1" dirty="0" err="1" smtClean="0"/>
              <a:t>in</a:t>
            </a:r>
            <a:r>
              <a:rPr lang="et-EE" b="1" dirty="0" smtClean="0"/>
              <a:t> </a:t>
            </a:r>
            <a:r>
              <a:rPr lang="et-EE" b="1" dirty="0" err="1" smtClean="0"/>
              <a:t>digital</a:t>
            </a:r>
            <a:r>
              <a:rPr lang="et-EE" b="1" dirty="0" smtClean="0"/>
              <a:t> </a:t>
            </a:r>
            <a:r>
              <a:rPr lang="et-EE" b="1" dirty="0" err="1" smtClean="0"/>
              <a:t>preservation</a:t>
            </a:r>
            <a:endParaRPr lang="en-GB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23306" y="1768475"/>
            <a:ext cx="4824535" cy="482014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Two most potential application areas: 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Storing IPs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To replace or extend traditional hash sums, digital signatures and similar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Preservation metadata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To prove the integrity of preservation actions (esp. migration)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Additional security layer in case of off-line storage or platform migration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840" y="2452057"/>
            <a:ext cx="3537521" cy="284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6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68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10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err="1" smtClean="0"/>
              <a:t>Background</a:t>
            </a:r>
            <a:endParaRPr lang="en-GB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23306" y="1768475"/>
            <a:ext cx="4968551" cy="424408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Increasing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blockchain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interest by data creators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Including data of archival value</a:t>
            </a:r>
          </a:p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Need for archives to understand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blockchain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technology and how it </a:t>
            </a:r>
            <a:b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affects data preservability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Bonus: is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blockchain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also applicable in digital preservation?  </a:t>
            </a: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974" y="3276253"/>
            <a:ext cx="4798339" cy="34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0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err="1" smtClean="0"/>
              <a:t>Situation</a:t>
            </a:r>
            <a:r>
              <a:rPr lang="et-EE" b="1" dirty="0" smtClean="0"/>
              <a:t> </a:t>
            </a:r>
            <a:r>
              <a:rPr lang="et-EE" b="1" dirty="0" err="1" smtClean="0"/>
              <a:t>in</a:t>
            </a:r>
            <a:r>
              <a:rPr lang="et-EE" b="1" dirty="0" smtClean="0"/>
              <a:t> Estonia</a:t>
            </a:r>
            <a:endParaRPr lang="en-GB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23306" y="1768475"/>
            <a:ext cx="4824535" cy="424408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Widely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digitised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public sector processes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Thousands o</a:t>
            </a:r>
            <a:r>
              <a:rPr lang="et-EE" dirty="0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crucial public services online, many delivered digital-only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About 15-20 major public sector datasets have implemented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blockchain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solutions over the last 3-4 years</a:t>
            </a: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857" y="1970137"/>
            <a:ext cx="3466356" cy="346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3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err="1" smtClean="0"/>
              <a:t>Case</a:t>
            </a:r>
            <a:r>
              <a:rPr lang="et-EE" b="1" dirty="0" smtClean="0"/>
              <a:t> </a:t>
            </a:r>
            <a:r>
              <a:rPr lang="et-EE" b="1" dirty="0" err="1" smtClean="0"/>
              <a:t>study</a:t>
            </a:r>
            <a:endParaRPr lang="en-GB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23306" y="1768475"/>
            <a:ext cx="8496944" cy="467613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Carried out by NAE and Victoria Lemieux (UBC)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Two public sector data providers with six information systems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e-Health Foundation (e-Health Information System)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Ministry of Justice Centre of Information Systems (five separate information systems)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Technology provider (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GuardTime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t-EE" dirty="0" smtClean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rivate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blockchain</a:t>
            </a:r>
            <a:r>
              <a:rPr lang="et-E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t-E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provider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used by all the above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Policy layer (Ministry of Economic Affairs and Communication</a:t>
            </a:r>
            <a:r>
              <a:rPr lang="et-EE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Private sector use case (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FunderBeam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ChromaWay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platform (SE)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50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err="1"/>
              <a:t>e</a:t>
            </a:r>
            <a:r>
              <a:rPr lang="et-EE" b="1" dirty="0" err="1" smtClean="0"/>
              <a:t>-Health</a:t>
            </a:r>
            <a:endParaRPr lang="en-GB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23306" y="1768475"/>
            <a:ext cx="8496944" cy="467613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Central access point for all high-level medical information (visits, surgeries, analyses,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t-EE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Highly sensitive data 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National IT security regulations mandate the use of hash chains for data integrity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Implemented since mid-2000s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Use of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blockchain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since 2016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Scalability concerns: daily about 40,000 documents (XML and PDF representations) are added to and 1,000,000 transactions are logged in the system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NB! All documents are already signed using the Estonian digital signature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87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err="1" smtClean="0"/>
              <a:t>e-Health</a:t>
            </a:r>
            <a:r>
              <a:rPr lang="et-EE" b="1" dirty="0" smtClean="0"/>
              <a:t>: </a:t>
            </a:r>
            <a:r>
              <a:rPr lang="et-EE" b="1" dirty="0" err="1" smtClean="0"/>
              <a:t>blockchain</a:t>
            </a:r>
            <a:r>
              <a:rPr lang="et-EE" b="1" dirty="0" smtClean="0"/>
              <a:t> </a:t>
            </a:r>
            <a:r>
              <a:rPr lang="et-EE" b="1" dirty="0" err="1" smtClean="0"/>
              <a:t>usage</a:t>
            </a:r>
            <a:endParaRPr lang="en-GB" b="1" dirty="0"/>
          </a:p>
        </p:txBody>
      </p:sp>
      <p:pic>
        <p:nvPicPr>
          <p:cNvPr id="5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53"/>
            <a:ext cx="8820249" cy="504056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78266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err="1" smtClean="0"/>
              <a:t>Centre</a:t>
            </a:r>
            <a:r>
              <a:rPr lang="et-EE" b="1" dirty="0" smtClean="0"/>
              <a:t> </a:t>
            </a:r>
            <a:r>
              <a:rPr lang="et-EE" b="1" dirty="0" err="1" smtClean="0"/>
              <a:t>of</a:t>
            </a:r>
            <a:r>
              <a:rPr lang="et-EE" b="1" dirty="0" smtClean="0"/>
              <a:t> </a:t>
            </a:r>
            <a:r>
              <a:rPr lang="et-EE" b="1" dirty="0" err="1" smtClean="0"/>
              <a:t>Information</a:t>
            </a:r>
            <a:r>
              <a:rPr lang="et-EE" b="1" dirty="0" smtClean="0"/>
              <a:t> </a:t>
            </a:r>
            <a:r>
              <a:rPr lang="et-EE" b="1" dirty="0" err="1" smtClean="0"/>
              <a:t>Systems</a:t>
            </a:r>
            <a:endParaRPr lang="en-GB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23306" y="1768475"/>
            <a:ext cx="8352927" cy="330797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Blockchain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used for: 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Successions Register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e-Land Register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e-Business Register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e-File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Publications Office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All of these systems are required to have „high“ or „very high“ measures implemented in regard to data integrity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513" y="5429250"/>
            <a:ext cx="5306049" cy="101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0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err="1" smtClean="0"/>
              <a:t>Centre</a:t>
            </a:r>
            <a:r>
              <a:rPr lang="et-EE" b="1" dirty="0" smtClean="0"/>
              <a:t> </a:t>
            </a:r>
            <a:r>
              <a:rPr lang="et-EE" b="1" dirty="0" err="1" smtClean="0"/>
              <a:t>of</a:t>
            </a:r>
            <a:r>
              <a:rPr lang="et-EE" b="1" dirty="0" smtClean="0"/>
              <a:t> </a:t>
            </a:r>
            <a:r>
              <a:rPr lang="et-EE" b="1" dirty="0" err="1" smtClean="0"/>
              <a:t>Information</a:t>
            </a:r>
            <a:r>
              <a:rPr lang="et-EE" b="1" dirty="0" smtClean="0"/>
              <a:t> </a:t>
            </a:r>
            <a:r>
              <a:rPr lang="et-EE" b="1" dirty="0" err="1" smtClean="0"/>
              <a:t>Systems</a:t>
            </a:r>
            <a:endParaRPr lang="en-GB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23306" y="1768475"/>
            <a:ext cx="8496944" cy="4748138"/>
          </a:xfrm>
        </p:spPr>
        <p:txBody>
          <a:bodyPr>
            <a:normAutofit fontScale="70000" lnSpcReduction="20000"/>
          </a:bodyPr>
          <a:lstStyle/>
          <a:p>
            <a:r>
              <a:rPr lang="et-EE" dirty="0" err="1" smtClean="0"/>
              <a:t>Blockchain</a:t>
            </a:r>
            <a:r>
              <a:rPr lang="et-EE" dirty="0" smtClean="0"/>
              <a:t> </a:t>
            </a:r>
            <a:r>
              <a:rPr lang="et-EE" dirty="0" err="1" smtClean="0"/>
              <a:t>in</a:t>
            </a:r>
            <a:r>
              <a:rPr lang="et-EE" dirty="0" smtClean="0"/>
              <a:t> </a:t>
            </a:r>
            <a:r>
              <a:rPr lang="et-EE" dirty="0" err="1" smtClean="0"/>
              <a:t>production</a:t>
            </a:r>
            <a:r>
              <a:rPr lang="et-EE" dirty="0" smtClean="0"/>
              <a:t> </a:t>
            </a:r>
            <a:r>
              <a:rPr lang="et-EE" dirty="0" err="1" smtClean="0"/>
              <a:t>use</a:t>
            </a:r>
            <a:r>
              <a:rPr lang="et-EE" dirty="0" smtClean="0"/>
              <a:t> </a:t>
            </a:r>
            <a:r>
              <a:rPr lang="et-EE" dirty="0" err="1" smtClean="0"/>
              <a:t>since</a:t>
            </a:r>
            <a:r>
              <a:rPr lang="et-EE" dirty="0" smtClean="0"/>
              <a:t> 2014 – 2015</a:t>
            </a:r>
          </a:p>
          <a:p>
            <a:r>
              <a:rPr lang="et-EE" dirty="0" err="1" smtClean="0"/>
              <a:t>Guarding</a:t>
            </a:r>
            <a:r>
              <a:rPr lang="et-EE" dirty="0" smtClean="0"/>
              <a:t> </a:t>
            </a:r>
            <a:r>
              <a:rPr lang="et-EE" dirty="0" err="1" smtClean="0"/>
              <a:t>data</a:t>
            </a:r>
            <a:r>
              <a:rPr lang="et-EE" dirty="0" smtClean="0"/>
              <a:t> and </a:t>
            </a:r>
            <a:r>
              <a:rPr lang="et-EE" dirty="0" err="1" smtClean="0"/>
              <a:t>most</a:t>
            </a:r>
            <a:r>
              <a:rPr lang="et-EE" dirty="0" smtClean="0"/>
              <a:t> </a:t>
            </a:r>
            <a:r>
              <a:rPr lang="et-EE" dirty="0" err="1" smtClean="0"/>
              <a:t>crucial</a:t>
            </a:r>
            <a:r>
              <a:rPr lang="et-EE" dirty="0" smtClean="0"/>
              <a:t> </a:t>
            </a:r>
            <a:r>
              <a:rPr lang="et-EE" dirty="0" err="1" smtClean="0"/>
              <a:t>bits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metadata</a:t>
            </a:r>
            <a:r>
              <a:rPr lang="et-EE" dirty="0" smtClean="0"/>
              <a:t> (</a:t>
            </a:r>
            <a:r>
              <a:rPr lang="et-EE" dirty="0" err="1" smtClean="0"/>
              <a:t>i.e</a:t>
            </a:r>
            <a:r>
              <a:rPr lang="et-EE" dirty="0" smtClean="0"/>
              <a:t>. </a:t>
            </a:r>
            <a:r>
              <a:rPr lang="et-EE" dirty="0" err="1" smtClean="0"/>
              <a:t>database</a:t>
            </a:r>
            <a:r>
              <a:rPr lang="et-EE" dirty="0" smtClean="0"/>
              <a:t> </a:t>
            </a:r>
            <a:r>
              <a:rPr lang="et-EE" dirty="0" err="1" smtClean="0"/>
              <a:t>rows</a:t>
            </a:r>
            <a:r>
              <a:rPr lang="et-EE" dirty="0" smtClean="0"/>
              <a:t>)</a:t>
            </a:r>
          </a:p>
          <a:p>
            <a:pPr lvl="1"/>
            <a:r>
              <a:rPr lang="et-EE" dirty="0" err="1" smtClean="0"/>
              <a:t>Creation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an</a:t>
            </a:r>
            <a:r>
              <a:rPr lang="et-EE" dirty="0" smtClean="0"/>
              <a:t> </a:t>
            </a:r>
            <a:r>
              <a:rPr lang="et-EE" dirty="0" err="1" smtClean="0"/>
              <a:t>internal</a:t>
            </a:r>
            <a:r>
              <a:rPr lang="et-EE" dirty="0" smtClean="0"/>
              <a:t> </a:t>
            </a:r>
            <a:r>
              <a:rPr lang="et-EE" dirty="0" err="1" smtClean="0"/>
              <a:t>hash</a:t>
            </a:r>
            <a:r>
              <a:rPr lang="et-EE" dirty="0" smtClean="0"/>
              <a:t> </a:t>
            </a:r>
            <a:r>
              <a:rPr lang="et-EE" dirty="0" err="1" smtClean="0"/>
              <a:t>chain</a:t>
            </a:r>
            <a:r>
              <a:rPr lang="et-EE" dirty="0" smtClean="0"/>
              <a:t> </a:t>
            </a:r>
            <a:r>
              <a:rPr lang="et-EE" dirty="0" err="1" smtClean="0"/>
              <a:t>for</a:t>
            </a:r>
            <a:r>
              <a:rPr lang="et-EE" dirty="0" smtClean="0"/>
              <a:t> </a:t>
            </a:r>
            <a:r>
              <a:rPr lang="et-EE" dirty="0" err="1" smtClean="0"/>
              <a:t>each</a:t>
            </a:r>
            <a:r>
              <a:rPr lang="et-EE" dirty="0" smtClean="0"/>
              <a:t> </a:t>
            </a:r>
            <a:r>
              <a:rPr lang="et-EE" dirty="0" err="1" smtClean="0"/>
              <a:t>record</a:t>
            </a:r>
            <a:r>
              <a:rPr lang="et-EE" dirty="0" smtClean="0"/>
              <a:t> (all </a:t>
            </a:r>
            <a:r>
              <a:rPr lang="et-EE" dirty="0" err="1" smtClean="0"/>
              <a:t>computer</a:t>
            </a:r>
            <a:r>
              <a:rPr lang="et-EE" dirty="0" smtClean="0"/>
              <a:t> </a:t>
            </a:r>
            <a:r>
              <a:rPr lang="et-EE" dirty="0" err="1" smtClean="0"/>
              <a:t>files</a:t>
            </a:r>
            <a:r>
              <a:rPr lang="et-EE" dirty="0" smtClean="0"/>
              <a:t> + </a:t>
            </a:r>
            <a:r>
              <a:rPr lang="et-EE" dirty="0" err="1" smtClean="0"/>
              <a:t>metadata</a:t>
            </a:r>
            <a:r>
              <a:rPr lang="et-EE" dirty="0" smtClean="0"/>
              <a:t>)</a:t>
            </a:r>
          </a:p>
          <a:p>
            <a:pPr lvl="1"/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top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hash</a:t>
            </a:r>
            <a:r>
              <a:rPr lang="et-EE" dirty="0" smtClean="0"/>
              <a:t> </a:t>
            </a:r>
            <a:r>
              <a:rPr lang="et-EE" dirty="0" err="1" smtClean="0"/>
              <a:t>chain</a:t>
            </a:r>
            <a:r>
              <a:rPr lang="et-EE" dirty="0" smtClean="0"/>
              <a:t> </a:t>
            </a:r>
            <a:r>
              <a:rPr lang="et-EE" dirty="0" err="1" smtClean="0"/>
              <a:t>is</a:t>
            </a:r>
            <a:r>
              <a:rPr lang="et-EE" dirty="0" smtClean="0"/>
              <a:t> sent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blockchain</a:t>
            </a:r>
            <a:endParaRPr lang="et-EE" dirty="0" smtClean="0"/>
          </a:p>
          <a:p>
            <a:pPr lvl="1"/>
            <a:r>
              <a:rPr lang="et-EE" dirty="0" err="1" smtClean="0"/>
              <a:t>Effectively</a:t>
            </a:r>
            <a:r>
              <a:rPr lang="et-EE" dirty="0" smtClean="0"/>
              <a:t> </a:t>
            </a:r>
            <a:r>
              <a:rPr lang="et-EE" dirty="0" err="1" smtClean="0"/>
              <a:t>one</a:t>
            </a:r>
            <a:r>
              <a:rPr lang="et-EE" dirty="0" smtClean="0"/>
              <a:t> </a:t>
            </a:r>
            <a:r>
              <a:rPr lang="et-EE" dirty="0" err="1" smtClean="0"/>
              <a:t>blockchain</a:t>
            </a:r>
            <a:r>
              <a:rPr lang="et-EE" dirty="0" smtClean="0"/>
              <a:t> </a:t>
            </a:r>
            <a:r>
              <a:rPr lang="et-EE" dirty="0" err="1" smtClean="0"/>
              <a:t>entry</a:t>
            </a:r>
            <a:r>
              <a:rPr lang="et-EE" dirty="0" smtClean="0"/>
              <a:t> </a:t>
            </a:r>
            <a:r>
              <a:rPr lang="et-EE" dirty="0" err="1" smtClean="0"/>
              <a:t>for</a:t>
            </a:r>
            <a:r>
              <a:rPr lang="et-EE" dirty="0" smtClean="0"/>
              <a:t> </a:t>
            </a:r>
            <a:r>
              <a:rPr lang="et-EE" dirty="0" err="1" smtClean="0"/>
              <a:t>each</a:t>
            </a:r>
            <a:r>
              <a:rPr lang="et-EE" dirty="0" smtClean="0"/>
              <a:t> </a:t>
            </a:r>
            <a:r>
              <a:rPr lang="et-EE" dirty="0" err="1" smtClean="0"/>
              <a:t>record</a:t>
            </a:r>
            <a:endParaRPr lang="et-EE" dirty="0" smtClean="0"/>
          </a:p>
          <a:p>
            <a:r>
              <a:rPr lang="et-EE" dirty="0" err="1" smtClean="0"/>
              <a:t>Practical</a:t>
            </a:r>
            <a:r>
              <a:rPr lang="et-EE" dirty="0" smtClean="0"/>
              <a:t> need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alter</a:t>
            </a:r>
            <a:r>
              <a:rPr lang="et-EE" dirty="0" smtClean="0"/>
              <a:t> </a:t>
            </a:r>
            <a:r>
              <a:rPr lang="et-EE" dirty="0" err="1" smtClean="0"/>
              <a:t>records</a:t>
            </a:r>
            <a:r>
              <a:rPr lang="et-EE" dirty="0" smtClean="0"/>
              <a:t> </a:t>
            </a:r>
            <a:r>
              <a:rPr lang="et-EE" dirty="0" err="1" smtClean="0"/>
              <a:t>or</a:t>
            </a:r>
            <a:r>
              <a:rPr lang="et-EE" dirty="0" smtClean="0"/>
              <a:t> link </a:t>
            </a:r>
            <a:r>
              <a:rPr lang="et-EE" dirty="0" err="1" smtClean="0"/>
              <a:t>consecutive</a:t>
            </a:r>
            <a:r>
              <a:rPr lang="et-EE" dirty="0" smtClean="0"/>
              <a:t> </a:t>
            </a:r>
            <a:r>
              <a:rPr lang="et-EE" dirty="0" err="1" smtClean="0"/>
              <a:t>records</a:t>
            </a:r>
            <a:endParaRPr lang="et-EE" dirty="0"/>
          </a:p>
          <a:p>
            <a:pPr lvl="1"/>
            <a:r>
              <a:rPr lang="et-EE" dirty="0" err="1" smtClean="0"/>
              <a:t>Input</a:t>
            </a:r>
            <a:r>
              <a:rPr lang="et-EE" dirty="0" smtClean="0"/>
              <a:t> </a:t>
            </a:r>
            <a:r>
              <a:rPr lang="et-EE" dirty="0" err="1" smtClean="0"/>
              <a:t>error</a:t>
            </a:r>
            <a:r>
              <a:rPr lang="et-EE" dirty="0" smtClean="0"/>
              <a:t> </a:t>
            </a:r>
            <a:r>
              <a:rPr lang="et-EE" dirty="0" err="1" smtClean="0"/>
              <a:t>correction</a:t>
            </a:r>
            <a:r>
              <a:rPr lang="et-EE" dirty="0" smtClean="0"/>
              <a:t>, </a:t>
            </a:r>
            <a:r>
              <a:rPr lang="et-EE" dirty="0" err="1" smtClean="0"/>
              <a:t>updated</a:t>
            </a:r>
            <a:r>
              <a:rPr lang="et-EE" dirty="0" smtClean="0"/>
              <a:t> </a:t>
            </a:r>
            <a:r>
              <a:rPr lang="et-EE" dirty="0" err="1" smtClean="0"/>
              <a:t>wills</a:t>
            </a:r>
            <a:r>
              <a:rPr lang="et-EE" dirty="0" smtClean="0"/>
              <a:t> (</a:t>
            </a:r>
            <a:r>
              <a:rPr lang="et-EE" dirty="0" err="1" smtClean="0"/>
              <a:t>succession</a:t>
            </a:r>
            <a:r>
              <a:rPr lang="et-EE" dirty="0" smtClean="0"/>
              <a:t> register) </a:t>
            </a:r>
            <a:r>
              <a:rPr lang="et-EE" dirty="0" err="1" smtClean="0"/>
              <a:t>etc</a:t>
            </a:r>
            <a:r>
              <a:rPr lang="et-EE" dirty="0" smtClean="0"/>
              <a:t>.</a:t>
            </a:r>
          </a:p>
          <a:p>
            <a:pPr lvl="1"/>
            <a:r>
              <a:rPr lang="et-EE" dirty="0" smtClean="0"/>
              <a:t>No </a:t>
            </a:r>
            <a:r>
              <a:rPr lang="et-EE" dirty="0" err="1" smtClean="0"/>
              <a:t>biggie</a:t>
            </a:r>
            <a:r>
              <a:rPr lang="et-EE" dirty="0" smtClean="0"/>
              <a:t> </a:t>
            </a:r>
            <a:r>
              <a:rPr lang="et-EE" dirty="0" err="1" smtClean="0"/>
              <a:t>technically</a:t>
            </a:r>
            <a:endParaRPr lang="et-EE" dirty="0"/>
          </a:p>
          <a:p>
            <a:pPr lvl="2"/>
            <a:r>
              <a:rPr lang="et-EE" dirty="0" err="1" smtClean="0"/>
              <a:t>create</a:t>
            </a:r>
            <a:r>
              <a:rPr lang="et-EE" dirty="0" smtClean="0"/>
              <a:t> a </a:t>
            </a:r>
            <a:r>
              <a:rPr lang="et-EE" dirty="0" err="1" smtClean="0"/>
              <a:t>new</a:t>
            </a:r>
            <a:r>
              <a:rPr lang="et-EE" dirty="0" smtClean="0"/>
              <a:t> </a:t>
            </a:r>
            <a:r>
              <a:rPr lang="et-EE" dirty="0" err="1" smtClean="0"/>
              <a:t>record</a:t>
            </a:r>
            <a:r>
              <a:rPr lang="et-EE" dirty="0" smtClean="0"/>
              <a:t>, mark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previous</a:t>
            </a:r>
            <a:r>
              <a:rPr lang="et-EE" dirty="0" smtClean="0"/>
              <a:t> </a:t>
            </a:r>
            <a:r>
              <a:rPr lang="et-EE" dirty="0" err="1" smtClean="0"/>
              <a:t>as</a:t>
            </a:r>
            <a:r>
              <a:rPr lang="et-EE" dirty="0" smtClean="0"/>
              <a:t>  „</a:t>
            </a:r>
            <a:r>
              <a:rPr lang="et-EE" dirty="0" err="1" smtClean="0"/>
              <a:t>obsolete</a:t>
            </a:r>
            <a:r>
              <a:rPr lang="et-EE" dirty="0" smtClean="0"/>
              <a:t>“</a:t>
            </a:r>
          </a:p>
          <a:p>
            <a:pPr lvl="1"/>
            <a:r>
              <a:rPr lang="et-EE" dirty="0" smtClean="0"/>
              <a:t>Need </a:t>
            </a:r>
            <a:r>
              <a:rPr lang="et-EE" dirty="0" err="1" smtClean="0"/>
              <a:t>for</a:t>
            </a:r>
            <a:r>
              <a:rPr lang="et-EE" dirty="0" smtClean="0"/>
              <a:t> </a:t>
            </a:r>
            <a:r>
              <a:rPr lang="et-EE" dirty="0" err="1" smtClean="0"/>
              <a:t>controlled</a:t>
            </a:r>
            <a:r>
              <a:rPr lang="et-EE" dirty="0" smtClean="0"/>
              <a:t> </a:t>
            </a:r>
            <a:r>
              <a:rPr lang="et-EE" dirty="0" err="1" smtClean="0"/>
              <a:t>deletion</a:t>
            </a:r>
            <a:r>
              <a:rPr lang="et-EE" dirty="0" smtClean="0"/>
              <a:t> (RM and </a:t>
            </a:r>
            <a:r>
              <a:rPr lang="et-EE" dirty="0" err="1" smtClean="0"/>
              <a:t>system</a:t>
            </a:r>
            <a:r>
              <a:rPr lang="et-EE" dirty="0" smtClean="0"/>
              <a:t> load </a:t>
            </a:r>
            <a:r>
              <a:rPr lang="et-EE" dirty="0" err="1" smtClean="0"/>
              <a:t>issues</a:t>
            </a:r>
            <a:r>
              <a:rPr lang="et-EE" dirty="0" smtClean="0"/>
              <a:t>)!</a:t>
            </a:r>
          </a:p>
          <a:p>
            <a:pPr lvl="1"/>
            <a:r>
              <a:rPr lang="et-EE" dirty="0" err="1" smtClean="0"/>
              <a:t>Interest</a:t>
            </a:r>
            <a:r>
              <a:rPr lang="et-EE" dirty="0" smtClean="0"/>
              <a:t> </a:t>
            </a:r>
            <a:r>
              <a:rPr lang="et-EE" dirty="0" err="1" smtClean="0"/>
              <a:t>for</a:t>
            </a:r>
            <a:r>
              <a:rPr lang="et-EE" dirty="0" smtClean="0"/>
              <a:t> </a:t>
            </a:r>
            <a:r>
              <a:rPr lang="et-EE" dirty="0" err="1" smtClean="0"/>
              <a:t>native</a:t>
            </a:r>
            <a:r>
              <a:rPr lang="et-EE" dirty="0" smtClean="0"/>
              <a:t> „</a:t>
            </a:r>
            <a:r>
              <a:rPr lang="et-EE" dirty="0" err="1" smtClean="0"/>
              <a:t>blockchain</a:t>
            </a:r>
            <a:r>
              <a:rPr lang="et-EE" dirty="0"/>
              <a:t> </a:t>
            </a:r>
            <a:r>
              <a:rPr lang="et-EE" dirty="0" err="1" smtClean="0"/>
              <a:t>provenance</a:t>
            </a:r>
            <a:r>
              <a:rPr lang="et-EE" dirty="0" smtClean="0"/>
              <a:t>“!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787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err="1" smtClean="0"/>
              <a:t>The</a:t>
            </a:r>
            <a:r>
              <a:rPr lang="et-EE" b="1" dirty="0" smtClean="0"/>
              <a:t> </a:t>
            </a:r>
            <a:r>
              <a:rPr lang="et-EE" b="1" dirty="0" err="1" smtClean="0"/>
              <a:t>technology</a:t>
            </a:r>
            <a:endParaRPr lang="en-GB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23305" y="1768475"/>
            <a:ext cx="8064896" cy="4244082"/>
          </a:xfrm>
        </p:spPr>
        <p:txBody>
          <a:bodyPr>
            <a:normAutofit fontScale="92500" lnSpcReduction="10000"/>
          </a:bodyPr>
          <a:lstStyle/>
          <a:p>
            <a:r>
              <a:rPr lang="et-EE" dirty="0" err="1" smtClean="0"/>
              <a:t>Company</a:t>
            </a:r>
            <a:r>
              <a:rPr lang="et-EE" dirty="0" smtClean="0"/>
              <a:t>: </a:t>
            </a:r>
            <a:r>
              <a:rPr lang="et-EE" dirty="0" err="1" smtClean="0"/>
              <a:t>GuardTime</a:t>
            </a:r>
            <a:endParaRPr lang="et-EE" dirty="0" smtClean="0"/>
          </a:p>
          <a:p>
            <a:r>
              <a:rPr lang="et-EE" dirty="0" err="1" smtClean="0"/>
              <a:t>Private</a:t>
            </a:r>
            <a:r>
              <a:rPr lang="et-EE" dirty="0" smtClean="0"/>
              <a:t>  (</a:t>
            </a:r>
            <a:r>
              <a:rPr lang="et-EE" dirty="0" err="1" smtClean="0"/>
              <a:t>permissioned</a:t>
            </a:r>
            <a:r>
              <a:rPr lang="et-EE" dirty="0" smtClean="0"/>
              <a:t>) </a:t>
            </a:r>
            <a:r>
              <a:rPr lang="et-EE" dirty="0" err="1" smtClean="0"/>
              <a:t>blockchain</a:t>
            </a:r>
            <a:endParaRPr lang="et-EE" dirty="0" smtClean="0"/>
          </a:p>
          <a:p>
            <a:r>
              <a:rPr lang="et-EE" dirty="0" err="1" smtClean="0"/>
              <a:t>Available</a:t>
            </a:r>
            <a:r>
              <a:rPr lang="et-EE" dirty="0" smtClean="0"/>
              <a:t> </a:t>
            </a:r>
            <a:r>
              <a:rPr lang="et-EE" dirty="0" err="1" smtClean="0"/>
              <a:t>as</a:t>
            </a:r>
            <a:endParaRPr lang="et-EE" dirty="0"/>
          </a:p>
          <a:p>
            <a:pPr lvl="1"/>
            <a:r>
              <a:rPr lang="et-EE" dirty="0" err="1" smtClean="0"/>
              <a:t>service</a:t>
            </a:r>
            <a:r>
              <a:rPr lang="et-EE" dirty="0" smtClean="0"/>
              <a:t> – all </a:t>
            </a:r>
            <a:r>
              <a:rPr lang="et-EE" dirty="0" err="1" smtClean="0"/>
              <a:t>nodes</a:t>
            </a:r>
            <a:r>
              <a:rPr lang="et-EE" dirty="0" smtClean="0"/>
              <a:t> </a:t>
            </a:r>
            <a:r>
              <a:rPr lang="et-EE" dirty="0" err="1" smtClean="0"/>
              <a:t>maintained</a:t>
            </a:r>
            <a:r>
              <a:rPr lang="et-EE" dirty="0" smtClean="0"/>
              <a:t> </a:t>
            </a:r>
            <a:r>
              <a:rPr lang="et-EE" dirty="0" err="1" smtClean="0"/>
              <a:t>by</a:t>
            </a:r>
            <a:r>
              <a:rPr lang="et-EE" dirty="0" smtClean="0"/>
              <a:t> </a:t>
            </a:r>
            <a:r>
              <a:rPr lang="et-EE" dirty="0" err="1" smtClean="0"/>
              <a:t>GuardTime</a:t>
            </a:r>
            <a:r>
              <a:rPr lang="et-EE" dirty="0" smtClean="0"/>
              <a:t>, </a:t>
            </a:r>
            <a:r>
              <a:rPr lang="et-EE" dirty="0" err="1" smtClean="0"/>
              <a:t>or</a:t>
            </a:r>
            <a:r>
              <a:rPr lang="et-EE" dirty="0" smtClean="0"/>
              <a:t> </a:t>
            </a:r>
          </a:p>
          <a:p>
            <a:pPr lvl="1"/>
            <a:r>
              <a:rPr lang="et-EE" dirty="0" err="1" smtClean="0"/>
              <a:t>platform</a:t>
            </a:r>
            <a:r>
              <a:rPr lang="et-EE" dirty="0" smtClean="0"/>
              <a:t> – </a:t>
            </a:r>
            <a:r>
              <a:rPr lang="et-EE" dirty="0" err="1" smtClean="0"/>
              <a:t>set</a:t>
            </a:r>
            <a:r>
              <a:rPr lang="et-EE" dirty="0" smtClean="0"/>
              <a:t> </a:t>
            </a:r>
            <a:r>
              <a:rPr lang="et-EE" dirty="0" err="1" smtClean="0"/>
              <a:t>up</a:t>
            </a:r>
            <a:r>
              <a:rPr lang="et-EE" dirty="0" smtClean="0"/>
              <a:t> </a:t>
            </a:r>
            <a:r>
              <a:rPr lang="et-EE" dirty="0" err="1" smtClean="0"/>
              <a:t>your</a:t>
            </a:r>
            <a:r>
              <a:rPr lang="et-EE" dirty="0" smtClean="0"/>
              <a:t> </a:t>
            </a:r>
            <a:r>
              <a:rPr lang="et-EE" dirty="0" err="1" smtClean="0"/>
              <a:t>own</a:t>
            </a:r>
            <a:r>
              <a:rPr lang="et-EE" dirty="0" smtClean="0"/>
              <a:t> </a:t>
            </a:r>
            <a:r>
              <a:rPr lang="et-EE" dirty="0" err="1" smtClean="0"/>
              <a:t>node</a:t>
            </a:r>
            <a:r>
              <a:rPr lang="et-EE" dirty="0" smtClean="0"/>
              <a:t> </a:t>
            </a:r>
            <a:r>
              <a:rPr lang="et-EE" dirty="0" err="1" smtClean="0"/>
              <a:t>network</a:t>
            </a:r>
            <a:endParaRPr lang="et-EE" dirty="0" smtClean="0"/>
          </a:p>
          <a:p>
            <a:r>
              <a:rPr lang="et-EE" dirty="0" err="1" smtClean="0"/>
              <a:t>Focus</a:t>
            </a:r>
            <a:r>
              <a:rPr lang="et-EE" dirty="0" smtClean="0"/>
              <a:t> on </a:t>
            </a:r>
            <a:r>
              <a:rPr lang="et-EE" dirty="0" err="1" smtClean="0"/>
              <a:t>scalability</a:t>
            </a:r>
            <a:r>
              <a:rPr lang="et-EE" dirty="0" smtClean="0"/>
              <a:t> </a:t>
            </a:r>
          </a:p>
          <a:p>
            <a:r>
              <a:rPr lang="et-EE" dirty="0" err="1" smtClean="0"/>
              <a:t>Uses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mathematical</a:t>
            </a:r>
            <a:r>
              <a:rPr lang="et-EE" dirty="0" smtClean="0"/>
              <a:t> </a:t>
            </a:r>
            <a:br>
              <a:rPr lang="et-EE" dirty="0" smtClean="0"/>
            </a:br>
            <a:r>
              <a:rPr lang="et-EE" dirty="0" err="1" smtClean="0"/>
              <a:t>consensus</a:t>
            </a:r>
            <a:r>
              <a:rPr lang="et-EE" dirty="0" smtClean="0"/>
              <a:t> </a:t>
            </a:r>
            <a:r>
              <a:rPr lang="et-EE" dirty="0" err="1" smtClean="0"/>
              <a:t>mechanisms</a:t>
            </a:r>
            <a:endParaRPr lang="et-EE" dirty="0" smtClean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889" y="4572397"/>
            <a:ext cx="345638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40548"/>
      </p:ext>
    </p:extLst>
  </p:cSld>
  <p:clrMapOvr>
    <a:masterClrMapping/>
  </p:clrMapOvr>
</p:sld>
</file>

<file path=ppt/theme/theme1.xml><?xml version="1.0" encoding="utf-8"?>
<a:theme xmlns:a="http://schemas.openxmlformats.org/drawingml/2006/main" name="Tarkvarakomplekti Office kujundus">
  <a:themeElements>
    <a:clrScheme name="Tarkvarakomplekti Office kujund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arkvarakomplekti Office kujundus">
      <a:majorFont>
        <a:latin typeface="Roboto Condensed"/>
        <a:ea typeface="Microsoft YaHei"/>
        <a:cs typeface=""/>
      </a:majorFont>
      <a:minorFont>
        <a:latin typeface="Roboto Condensed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t-E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oboto Condensed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t-E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oboto Condensed" charset="0"/>
            <a:ea typeface="Microsoft YaHei" charset="-122"/>
          </a:defRPr>
        </a:defPPr>
      </a:lstStyle>
    </a:lnDef>
  </a:objectDefaults>
  <a:extraClrSchemeLst>
    <a:extraClrScheme>
      <a:clrScheme name="Tarkvarakomplekti Office kujund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rkvarakomplekti Office kujundu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arkvarakomplekti Office kujundu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8114</TotalTime>
  <Words>652</Words>
  <Application>Microsoft Office PowerPoint</Application>
  <PresentationFormat>Kohandatud</PresentationFormat>
  <Paragraphs>88</Paragraphs>
  <Slides>14</Slides>
  <Notes>1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14</vt:i4>
      </vt:variant>
    </vt:vector>
  </HeadingPairs>
  <TitlesOfParts>
    <vt:vector size="15" baseType="lpstr">
      <vt:lpstr>Tarkvarakomplekti Office kujundus</vt:lpstr>
      <vt:lpstr>Blockchain case study: Estonia</vt:lpstr>
      <vt:lpstr>Background</vt:lpstr>
      <vt:lpstr>Situation in Estonia</vt:lpstr>
      <vt:lpstr>Case study</vt:lpstr>
      <vt:lpstr>e-Health</vt:lpstr>
      <vt:lpstr>e-Health: blockchain usage</vt:lpstr>
      <vt:lpstr>Centre of Information Systems</vt:lpstr>
      <vt:lpstr>Centre of Information Systems</vt:lpstr>
      <vt:lpstr>The technology</vt:lpstr>
      <vt:lpstr>Selected statements</vt:lpstr>
      <vt:lpstr>Blockchain issues</vt:lpstr>
      <vt:lpstr>Conclusions</vt:lpstr>
      <vt:lpstr>Blockchain in digital preservation</vt:lpstr>
      <vt:lpstr>PowerPointi esitlus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Esitlusslaidide kujundusest</dc:title>
  <dc:creator>Kaimar Koemets</dc:creator>
  <cp:lastModifiedBy>Kuldar Aas</cp:lastModifiedBy>
  <cp:revision>81</cp:revision>
  <cp:lastPrinted>1601-01-01T00:00:00Z</cp:lastPrinted>
  <dcterms:created xsi:type="dcterms:W3CDTF">2013-12-29T17:00:13Z</dcterms:created>
  <dcterms:modified xsi:type="dcterms:W3CDTF">2017-10-04T07:31:49Z</dcterms:modified>
</cp:coreProperties>
</file>