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56" r:id="rId6"/>
    <p:sldId id="402" r:id="rId7"/>
    <p:sldId id="407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9" r:id="rId17"/>
    <p:sldId id="420" r:id="rId18"/>
    <p:sldId id="421" r:id="rId19"/>
    <p:sldId id="342" r:id="rId20"/>
    <p:sldId id="3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97" autoAdjust="0"/>
  </p:normalViewPr>
  <p:slideViewPr>
    <p:cSldViewPr>
      <p:cViewPr varScale="1">
        <p:scale>
          <a:sx n="58" d="100"/>
          <a:sy n="58" d="100"/>
        </p:scale>
        <p:origin x="17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CBAE-2B70-470F-9924-9BC305F88EF8}" type="datetimeFigureOut">
              <a:rPr lang="de-DE" smtClean="0"/>
              <a:t>16.11.2016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E069-89A4-4052-BAE3-CC5343B4E4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81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Maturity Models supports: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Benchmark and internal auditing;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Measurement of progress;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Identification of strengths and weakness;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Identification of gaps between the as-is state and to-be state;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E069-89A4-4052-BAE3-CC5343B4E4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06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16/11/2016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16/11/2016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16/11/2016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gif"/><Relationship Id="rId1" Type="http://schemas.openxmlformats.org/officeDocument/2006/relationships/theme" Target="../theme/theme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1600" y="6669360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e-ark logo update.tif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1" y="6093297"/>
            <a:ext cx="1444441" cy="764704"/>
          </a:xfrm>
          <a:prstGeom prst="rect">
            <a:avLst/>
          </a:prstGeom>
        </p:spPr>
      </p:pic>
      <p:pic>
        <p:nvPicPr>
          <p:cNvPr id="9" name="Picture 8" descr="ict_ps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1920" y="6018747"/>
            <a:ext cx="1296144" cy="839253"/>
          </a:xfrm>
          <a:prstGeom prst="rect">
            <a:avLst/>
          </a:prstGeom>
        </p:spPr>
      </p:pic>
      <p:pic>
        <p:nvPicPr>
          <p:cNvPr id="10" name="Picture 9" descr="eu_fp7_logo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518"/>
          <a:stretch>
            <a:fillRect/>
          </a:stretch>
        </p:blipFill>
        <p:spPr>
          <a:xfrm>
            <a:off x="8109717" y="6165304"/>
            <a:ext cx="1034283" cy="6926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1600" y="6669360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e-ark logo update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1" y="6093297"/>
            <a:ext cx="1444441" cy="764704"/>
          </a:xfrm>
          <a:prstGeom prst="rect">
            <a:avLst/>
          </a:prstGeom>
        </p:spPr>
      </p:pic>
      <p:pic>
        <p:nvPicPr>
          <p:cNvPr id="9" name="Picture 8" descr="ict_p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6018747"/>
            <a:ext cx="1296144" cy="839253"/>
          </a:xfrm>
          <a:prstGeom prst="rect">
            <a:avLst/>
          </a:prstGeom>
        </p:spPr>
      </p:pic>
      <p:pic>
        <p:nvPicPr>
          <p:cNvPr id="10" name="Picture 9" descr="eu_fp7_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518"/>
          <a:stretch>
            <a:fillRect/>
          </a:stretch>
        </p:blipFill>
        <p:spPr>
          <a:xfrm>
            <a:off x="8109717" y="6165304"/>
            <a:ext cx="1034283" cy="692696"/>
          </a:xfrm>
          <a:prstGeom prst="rect">
            <a:avLst/>
          </a:prstGeom>
        </p:spPr>
      </p:pic>
      <p:pic>
        <p:nvPicPr>
          <p:cNvPr id="11" name="Picture 2" descr="Pictur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0648" t="-12706" r="-11801" b="-14351"/>
          <a:stretch>
            <a:fillRect/>
          </a:stretch>
        </p:blipFill>
        <p:spPr bwMode="auto">
          <a:xfrm>
            <a:off x="557808" y="116632"/>
            <a:ext cx="1224136" cy="1064466"/>
          </a:xfrm>
          <a:prstGeom prst="rect">
            <a:avLst/>
          </a:prstGeom>
          <a:noFill/>
        </p:spPr>
      </p:pic>
      <p:pic>
        <p:nvPicPr>
          <p:cNvPr id="12" name="Picture 4" descr="http://www.earkadmin.com/e-ark/Project%20Logos/_w/ait_logo_ohne_claim_c1_rgb_jpg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776" y="1268760"/>
            <a:ext cx="1800200" cy="438798"/>
          </a:xfrm>
          <a:prstGeom prst="rect">
            <a:avLst/>
          </a:prstGeom>
          <a:noFill/>
        </p:spPr>
      </p:pic>
      <p:pic>
        <p:nvPicPr>
          <p:cNvPr id="13" name="Picture 8" descr="http://www.earkadmin.com/e-ark/Project%20Logos/DPCLogo_JPEG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756" y="4221088"/>
            <a:ext cx="2160240" cy="475253"/>
          </a:xfrm>
          <a:prstGeom prst="rect">
            <a:avLst/>
          </a:prstGeom>
          <a:noFill/>
        </p:spPr>
      </p:pic>
      <p:pic>
        <p:nvPicPr>
          <p:cNvPr id="14" name="Picture 10" descr="http://www.earkadmin.com/e-ark/Project%20Logos/_w/danish_national_archives_logo_jpg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200" t="-12393" r="-4999" b="-17736"/>
          <a:stretch>
            <a:fillRect/>
          </a:stretch>
        </p:blipFill>
        <p:spPr bwMode="auto">
          <a:xfrm>
            <a:off x="10891" y="3140968"/>
            <a:ext cx="2317971" cy="936103"/>
          </a:xfrm>
          <a:prstGeom prst="rect">
            <a:avLst/>
          </a:prstGeom>
          <a:noFill/>
        </p:spPr>
      </p:pic>
      <p:pic>
        <p:nvPicPr>
          <p:cNvPr id="15" name="Picture 12" descr="http://www.earkadmin.com/e-ark/Project%20Logos/_w/dlm_forum_png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04" y="2420888"/>
            <a:ext cx="1296144" cy="1025825"/>
          </a:xfrm>
          <a:prstGeom prst="rect">
            <a:avLst/>
          </a:prstGeom>
          <a:noFill/>
        </p:spPr>
      </p:pic>
      <p:pic>
        <p:nvPicPr>
          <p:cNvPr id="16" name="Picture 14" descr="http://www.earkadmin.com/e-ark/Project%20Logos/_w/Logo_ARS_jpg.jp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48" y="1916832"/>
            <a:ext cx="2304256" cy="511257"/>
          </a:xfrm>
          <a:prstGeom prst="rect">
            <a:avLst/>
          </a:prstGeom>
          <a:noFill/>
        </p:spPr>
      </p:pic>
      <p:pic>
        <p:nvPicPr>
          <p:cNvPr id="17" name="Picture 16" descr="http://www.earkadmin.com/e-ark/Project%20Logos/_w/UCO_Logo_pixel_jpg.jpg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094" y="5103793"/>
            <a:ext cx="991565" cy="989503"/>
          </a:xfrm>
          <a:prstGeom prst="rect">
            <a:avLst/>
          </a:prstGeom>
          <a:noFill/>
        </p:spPr>
      </p:pic>
      <p:pic>
        <p:nvPicPr>
          <p:cNvPr id="18" name="Picture 18" descr="http://www.earkadmin.com/e-ark/Project%20Logos/_w/IST_A_RGB_POS_jpg.jpg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30" t="24387" r="16001" b="26840"/>
          <a:stretch>
            <a:fillRect/>
          </a:stretch>
        </p:blipFill>
        <p:spPr bwMode="auto">
          <a:xfrm>
            <a:off x="6630880" y="5166496"/>
            <a:ext cx="1674185" cy="864096"/>
          </a:xfrm>
          <a:prstGeom prst="rect">
            <a:avLst/>
          </a:prstGeom>
          <a:noFill/>
        </p:spPr>
      </p:pic>
      <p:pic>
        <p:nvPicPr>
          <p:cNvPr id="19" name="Picture 20" descr="http://www.earkadmin.com/e-ark/Project%20Logos/_w/NAH_logo_jpg.jpg"/>
          <p:cNvPicPr>
            <a:picLocks noChangeAspect="1" noChangeArrowheads="1"/>
          </p:cNvPicPr>
          <p:nvPr userDrawn="1"/>
        </p:nvPicPr>
        <p:blipFill>
          <a:blip r:embed="rId13" cstate="print"/>
          <a:srcRect l="11475" t="6455" r="13939" b="9636"/>
          <a:stretch>
            <a:fillRect/>
          </a:stretch>
        </p:blipFill>
        <p:spPr bwMode="auto">
          <a:xfrm>
            <a:off x="6963916" y="4077072"/>
            <a:ext cx="1008112" cy="1008112"/>
          </a:xfrm>
          <a:prstGeom prst="rect">
            <a:avLst/>
          </a:prstGeom>
          <a:noFill/>
        </p:spPr>
      </p:pic>
      <p:pic>
        <p:nvPicPr>
          <p:cNvPr id="20" name="Picture 22" descr="http://www.earkadmin.com/e-ark/Project%20Logos/NAE%20logo2.pn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1454" y="3282207"/>
            <a:ext cx="1513037" cy="650849"/>
          </a:xfrm>
          <a:prstGeom prst="rect">
            <a:avLst/>
          </a:prstGeom>
          <a:noFill/>
        </p:spPr>
      </p:pic>
      <p:pic>
        <p:nvPicPr>
          <p:cNvPr id="21" name="Picture 24" descr="http://www.arkivverket.no/var/arkivverket/storage/images/design/riksarkivet-og-statsarkivene/172-20-eng-GB/Riksarkivet-og-statsarkivene.gif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6156" y="2780928"/>
            <a:ext cx="2983632" cy="467774"/>
          </a:xfrm>
          <a:prstGeom prst="rect">
            <a:avLst/>
          </a:prstGeom>
          <a:noFill/>
        </p:spPr>
      </p:pic>
      <p:pic>
        <p:nvPicPr>
          <p:cNvPr id="22" name="Picture 26" descr="http://www.earkadmin.com/e-ark/Project%20Logos/_w/ESS_Logo_GIF_371_236_gif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3213" y="2060848"/>
            <a:ext cx="1229519" cy="782120"/>
          </a:xfrm>
          <a:prstGeom prst="rect">
            <a:avLst/>
          </a:prstGeom>
          <a:noFill/>
        </p:spPr>
      </p:pic>
      <p:pic>
        <p:nvPicPr>
          <p:cNvPr id="23" name="Picture 28" descr="http://www.earkadmin.com/e-ark/Project%20Logos/_w/magentalogo_normal_sort_jpeg_jpg.jpg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4148" y="1556792"/>
            <a:ext cx="2927648" cy="269893"/>
          </a:xfrm>
          <a:prstGeom prst="rect">
            <a:avLst/>
          </a:prstGeom>
          <a:noFill/>
        </p:spPr>
      </p:pic>
      <p:pic>
        <p:nvPicPr>
          <p:cNvPr id="24" name="Picture 30" descr="http://www.earkadmin.com/e-ark/Project%20Logos/keep%20logo-horizontal-large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87157" y="908720"/>
            <a:ext cx="2961631" cy="435751"/>
          </a:xfrm>
          <a:prstGeom prst="rect">
            <a:avLst/>
          </a:prstGeom>
          <a:noFill/>
        </p:spPr>
      </p:pic>
      <p:pic>
        <p:nvPicPr>
          <p:cNvPr id="25" name="Picture 32" descr="http://www.earkadmin.com/e-ark/Project%20Logos/LOGO_MINHAP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87824" y="5271993"/>
            <a:ext cx="2601591" cy="653102"/>
          </a:xfrm>
          <a:prstGeom prst="rect">
            <a:avLst/>
          </a:prstGeom>
          <a:noFill/>
        </p:spPr>
      </p:pic>
      <p:pic>
        <p:nvPicPr>
          <p:cNvPr id="26" name="Picture 34" descr="http://www.ama.pt/templates/ama_novo_hp/images/logo.gif"/>
          <p:cNvPicPr>
            <a:picLocks noChangeAspect="1" noChangeArrowheads="1"/>
          </p:cNvPicPr>
          <p:nvPr userDrawn="1"/>
        </p:nvPicPr>
        <p:blipFill>
          <a:blip r:embed="rId20" cstate="print"/>
          <a:srcRect l="10058" t="21896" r="43003" b="19595"/>
          <a:stretch>
            <a:fillRect/>
          </a:stretch>
        </p:blipFill>
        <p:spPr bwMode="auto">
          <a:xfrm>
            <a:off x="6819900" y="188640"/>
            <a:ext cx="1296144" cy="6480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 userDrawn="1"/>
        </p:nvSpPr>
        <p:spPr>
          <a:xfrm>
            <a:off x="2627784" y="548680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E-ARK PROJECT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CO-FUNDED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THE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EUROPEAN COMMISSION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UNDER</a:t>
            </a:r>
            <a:r>
              <a:rPr lang="en-GB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</a:t>
            </a:r>
          </a:p>
          <a:p>
            <a:pPr algn="ctr"/>
            <a:r>
              <a:rPr lang="en-GB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ICT-PSP</a:t>
            </a:r>
          </a:p>
          <a:p>
            <a:pPr algn="ctr"/>
            <a:r>
              <a:rPr lang="en-GB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PROGRAMME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843808" y="4653136"/>
            <a:ext cx="2906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www.eark-project.eu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earkmaturitysurvey.dlmforum.eu/intr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arkmaturitysurvey.dlmforum.eu/intro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ark-project" TargetMode="External"/><Relationship Id="rId2" Type="http://schemas.openxmlformats.org/officeDocument/2006/relationships/hyperlink" Target="http://www.eark-project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3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kc.dlmforum.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9144000" cy="1296144"/>
          </a:xfrm>
        </p:spPr>
        <p:txBody>
          <a:bodyPr>
            <a:noAutofit/>
          </a:bodyPr>
          <a:lstStyle/>
          <a:p>
            <a:endParaRPr lang="et-EE" sz="1800" dirty="0"/>
          </a:p>
          <a:p>
            <a:r>
              <a:rPr lang="en-US" sz="1800" dirty="0"/>
              <a:t>DLM-Forum Member Meeting</a:t>
            </a:r>
          </a:p>
          <a:p>
            <a:r>
              <a:rPr lang="en-US" sz="1800" dirty="0"/>
              <a:t>Oslo, 15-16 November, 2016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3592" y="116632"/>
            <a:ext cx="807720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altLang="da-DK" sz="2400" b="1" dirty="0">
                <a:latin typeface="Arial" charset="0"/>
                <a:cs typeface="Arial" charset="0"/>
              </a:rPr>
              <a:t>E</a:t>
            </a:r>
            <a:r>
              <a:rPr lang="en-GB" altLang="da-DK" sz="2400" dirty="0">
                <a:latin typeface="Arial" charset="0"/>
                <a:cs typeface="Arial" charset="0"/>
              </a:rPr>
              <a:t>uropean </a:t>
            </a:r>
            <a:r>
              <a:rPr lang="en-GB" altLang="da-DK" sz="2400" b="1" dirty="0">
                <a:latin typeface="Arial" charset="0"/>
                <a:cs typeface="Arial" charset="0"/>
              </a:rPr>
              <a:t>A</a:t>
            </a:r>
            <a:r>
              <a:rPr lang="en-GB" altLang="da-DK" sz="2400" dirty="0">
                <a:latin typeface="Arial" charset="0"/>
                <a:cs typeface="Arial" charset="0"/>
              </a:rPr>
              <a:t>rchival </a:t>
            </a:r>
            <a:r>
              <a:rPr lang="en-GB" altLang="da-DK" sz="2400" b="1" dirty="0">
                <a:latin typeface="Arial" charset="0"/>
                <a:cs typeface="Arial" charset="0"/>
              </a:rPr>
              <a:t>R</a:t>
            </a:r>
            <a:r>
              <a:rPr lang="en-GB" altLang="da-DK" sz="2400" dirty="0">
                <a:latin typeface="Arial" charset="0"/>
                <a:cs typeface="Arial" charset="0"/>
              </a:rPr>
              <a:t>ecords and </a:t>
            </a:r>
            <a:r>
              <a:rPr lang="en-GB" altLang="da-DK" sz="2400" b="1" dirty="0">
                <a:latin typeface="Arial" charset="0"/>
                <a:cs typeface="Arial" charset="0"/>
              </a:rPr>
              <a:t>K</a:t>
            </a:r>
            <a:r>
              <a:rPr lang="en-GB" altLang="da-DK" sz="2400" dirty="0">
                <a:latin typeface="Arial" charset="0"/>
                <a:cs typeface="Arial" charset="0"/>
              </a:rPr>
              <a:t>nowledge Preservation</a:t>
            </a:r>
            <a:endParaRPr lang="et-EE" altLang="da-DK" sz="2400" dirty="0">
              <a:latin typeface="Arial" charset="0"/>
              <a:cs typeface="Arial" charset="0"/>
            </a:endParaRPr>
          </a:p>
          <a:p>
            <a:endParaRPr lang="et-EE" sz="1800" dirty="0"/>
          </a:p>
          <a:p>
            <a:r>
              <a:rPr lang="et-EE" sz="1800" dirty="0" err="1"/>
              <a:t>#earkproject</a:t>
            </a:r>
            <a:r>
              <a:rPr lang="et-EE" sz="1800" dirty="0"/>
              <a:t>	www.eark-project.eu	</a:t>
            </a:r>
            <a:r>
              <a:rPr lang="et-EE" sz="1800" dirty="0" err="1"/>
              <a:t>@EARKProject</a:t>
            </a:r>
            <a:endParaRPr lang="et-EE" sz="1800" dirty="0"/>
          </a:p>
          <a:p>
            <a:endParaRPr lang="et-EE" altLang="da-DK" sz="2400" dirty="0">
              <a:latin typeface="Arial" charset="0"/>
              <a:cs typeface="Arial" charset="0"/>
            </a:endParaRPr>
          </a:p>
          <a:p>
            <a:endParaRPr lang="et-EE" altLang="da-DK" sz="2400" dirty="0">
              <a:latin typeface="Arial" charset="0"/>
              <a:cs typeface="Arial" charset="0"/>
            </a:endParaRPr>
          </a:p>
          <a:p>
            <a:endParaRPr lang="da-DK" altLang="da-DK" sz="2400" dirty="0">
              <a:latin typeface="Arial" charset="0"/>
              <a:cs typeface="Arial" charset="0"/>
            </a:endParaRPr>
          </a:p>
          <a:p>
            <a:r>
              <a:rPr lang="pt-PT" dirty="0" err="1"/>
              <a:t>Revised</a:t>
            </a:r>
            <a:r>
              <a:rPr lang="pt-PT" dirty="0"/>
              <a:t> </a:t>
            </a:r>
            <a:r>
              <a:rPr lang="pt-PT" dirty="0" err="1"/>
              <a:t>Maturity</a:t>
            </a:r>
            <a:r>
              <a:rPr lang="pt-PT" dirty="0"/>
              <a:t> </a:t>
            </a:r>
            <a:r>
              <a:rPr lang="pt-PT" dirty="0" err="1"/>
              <a:t>Model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>for </a:t>
            </a:r>
            <a:r>
              <a:rPr lang="pt-PT" dirty="0" err="1"/>
              <a:t>Information</a:t>
            </a:r>
            <a:r>
              <a:rPr lang="pt-PT" dirty="0"/>
              <a:t> </a:t>
            </a:r>
            <a:r>
              <a:rPr lang="pt-PT" dirty="0" err="1"/>
              <a:t>Governance</a:t>
            </a:r>
            <a:endParaRPr lang="pt-P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Maturity Model – Process Dimension</a:t>
            </a:r>
          </a:p>
        </p:txBody>
      </p:sp>
      <p:pic>
        <p:nvPicPr>
          <p:cNvPr id="4" name="Imagem 17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" r="16640"/>
          <a:stretch/>
        </p:blipFill>
        <p:spPr bwMode="auto">
          <a:xfrm>
            <a:off x="2339752" y="908720"/>
            <a:ext cx="3888432" cy="5213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59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Maturity Model – Infrastructure Dimension</a:t>
            </a:r>
          </a:p>
        </p:txBody>
      </p:sp>
      <p:pic>
        <p:nvPicPr>
          <p:cNvPr id="5" name="Imagem 23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 r="16496"/>
          <a:stretch/>
        </p:blipFill>
        <p:spPr bwMode="auto">
          <a:xfrm>
            <a:off x="1538912" y="980728"/>
            <a:ext cx="6066175" cy="4940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31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Maturity Model – </a:t>
            </a:r>
            <a:r>
              <a:rPr lang="en-GB" sz="3200" b="1" dirty="0" smtClean="0"/>
              <a:t>Survey Online (</a:t>
            </a:r>
            <a:r>
              <a:rPr lang="en-GB" sz="3200" b="1" dirty="0" smtClean="0">
                <a:solidFill>
                  <a:srgbClr val="FFFF00"/>
                </a:solidFill>
              </a:rPr>
              <a:t>almost</a:t>
            </a:r>
            <a:r>
              <a:rPr lang="en-GB" sz="3200" b="1" dirty="0"/>
              <a:t>)</a:t>
            </a:r>
            <a:br>
              <a:rPr lang="en-GB" sz="3200" b="1" dirty="0"/>
            </a:br>
            <a:r>
              <a:rPr lang="en-GB" sz="3200" b="1" dirty="0">
                <a:hlinkClick r:id="rId2"/>
              </a:rPr>
              <a:t>http://earkmaturitysurvey.dlmforum.eu/intro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8965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Maturity Model – </a:t>
            </a:r>
            <a:r>
              <a:rPr lang="en-GB" sz="3200" b="1" dirty="0" smtClean="0"/>
              <a:t>Survey Online (</a:t>
            </a:r>
            <a:r>
              <a:rPr lang="en-GB" sz="3200" b="1" dirty="0" smtClean="0">
                <a:solidFill>
                  <a:srgbClr val="FFFF00"/>
                </a:solidFill>
              </a:rPr>
              <a:t>almost</a:t>
            </a:r>
            <a:r>
              <a:rPr lang="en-GB" sz="3200" b="1" dirty="0"/>
              <a:t>)</a:t>
            </a:r>
            <a:br>
              <a:rPr lang="en-GB" sz="3200" b="1" dirty="0"/>
            </a:br>
            <a:r>
              <a:rPr lang="en-GB" sz="3200" b="1" dirty="0">
                <a:hlinkClick r:id="rId3"/>
              </a:rPr>
              <a:t>http://earkmaturitysurvey.dlmforum.eu/intro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3458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Conclusions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00525"/>
              </p:ext>
            </p:extLst>
          </p:nvPr>
        </p:nvGraphicFramePr>
        <p:xfrm>
          <a:off x="683568" y="968318"/>
          <a:ext cx="7776864" cy="255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4790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Initial Maturity</a:t>
                      </a:r>
                      <a:r>
                        <a:rPr lang="en-GB" baseline="0" dirty="0" smtClean="0"/>
                        <a:t> Model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Final Maturity Model</a:t>
                      </a:r>
                      <a:endParaRPr lang="en-GB" dirty="0"/>
                    </a:p>
                  </a:txBody>
                  <a:tcPr/>
                </a:tc>
              </a:tr>
              <a:tr h="479025">
                <a:tc>
                  <a:txBody>
                    <a:bodyPr/>
                    <a:lstStyle/>
                    <a:p>
                      <a:r>
                        <a:rPr lang="en-GB" dirty="0" smtClean="0"/>
                        <a:t>Process</a:t>
                      </a:r>
                      <a:r>
                        <a:rPr lang="en-GB" baseline="0" dirty="0" smtClean="0"/>
                        <a:t> Maturity Model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Capability Maturity Model</a:t>
                      </a:r>
                      <a:endParaRPr lang="en-GB" dirty="0"/>
                    </a:p>
                  </a:txBody>
                  <a:tcPr/>
                </a:tc>
              </a:tr>
              <a:tr h="479025">
                <a:tc>
                  <a:txBody>
                    <a:bodyPr/>
                    <a:lstStyle/>
                    <a:p>
                      <a:r>
                        <a:rPr lang="en-GB" dirty="0" smtClean="0"/>
                        <a:t>Based</a:t>
                      </a:r>
                      <a:r>
                        <a:rPr lang="en-GB" baseline="0" dirty="0" smtClean="0"/>
                        <a:t> on OAIS, TRAC and PAIMAS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Based</a:t>
                      </a:r>
                      <a:r>
                        <a:rPr lang="en-GB" baseline="0" dirty="0" smtClean="0"/>
                        <a:t> on OAIS, TRAC and PAIMAS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(Extended)</a:t>
                      </a:r>
                      <a:endParaRPr lang="en-GB" dirty="0" smtClean="0"/>
                    </a:p>
                  </a:txBody>
                  <a:tcPr/>
                </a:tc>
              </a:tr>
              <a:tr h="479025">
                <a:tc>
                  <a:txBody>
                    <a:bodyPr/>
                    <a:lstStyle/>
                    <a:p>
                      <a:r>
                        <a:rPr lang="en-GB" dirty="0" smtClean="0"/>
                        <a:t>Improvement Change Identification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Gap Analysis Paradigm</a:t>
                      </a:r>
                      <a:endParaRPr lang="en-GB" dirty="0"/>
                    </a:p>
                  </a:txBody>
                  <a:tcPr/>
                </a:tc>
              </a:tr>
              <a:tr h="479025">
                <a:tc>
                  <a:txBody>
                    <a:bodyPr/>
                    <a:lstStyle/>
                    <a:p>
                      <a:r>
                        <a:rPr lang="en-GB" dirty="0" smtClean="0"/>
                        <a:t>Generic Survey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Focused</a:t>
                      </a:r>
                      <a:r>
                        <a:rPr lang="en-GB" baseline="0" dirty="0" smtClean="0"/>
                        <a:t> Survey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717032"/>
            <a:ext cx="8229600" cy="256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Similar maturity model, and content but…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… more precise;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… simpler to understand;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… easier to react accordingly.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20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298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t-EE" sz="4400" dirty="0"/>
              <a:t>Q</a:t>
            </a:r>
            <a:r>
              <a:rPr lang="en-GB" sz="4400" dirty="0" err="1"/>
              <a:t>uestions</a:t>
            </a:r>
            <a:r>
              <a:rPr lang="en-GB" sz="4400" dirty="0"/>
              <a:t>?</a:t>
            </a:r>
            <a:endParaRPr lang="et-EE" sz="4400" dirty="0"/>
          </a:p>
          <a:p>
            <a:pPr marL="0" indent="0" algn="ctr">
              <a:buNone/>
            </a:pPr>
            <a:endParaRPr lang="et-EE" sz="4400" dirty="0"/>
          </a:p>
          <a:p>
            <a:pPr marL="0" indent="0" algn="ctr">
              <a:buNone/>
            </a:pPr>
            <a:r>
              <a:rPr lang="et-EE" sz="2000" dirty="0" err="1"/>
              <a:t>Make</a:t>
            </a:r>
            <a:r>
              <a:rPr lang="et-EE" sz="2000" dirty="0"/>
              <a:t> sure </a:t>
            </a:r>
            <a:r>
              <a:rPr lang="et-EE" sz="2000" dirty="0" err="1"/>
              <a:t>to</a:t>
            </a:r>
            <a:r>
              <a:rPr lang="et-EE" sz="2000" dirty="0"/>
              <a:t> </a:t>
            </a:r>
            <a:r>
              <a:rPr lang="et-EE" sz="2000" dirty="0" err="1"/>
              <a:t>check</a:t>
            </a:r>
            <a:r>
              <a:rPr lang="et-EE" sz="2000" dirty="0"/>
              <a:t>:</a:t>
            </a:r>
          </a:p>
          <a:p>
            <a:pPr marL="0" indent="0" algn="ctr">
              <a:buNone/>
            </a:pPr>
            <a:r>
              <a:rPr lang="pt-PT" sz="2000" dirty="0">
                <a:hlinkClick r:id="rId2"/>
              </a:rPr>
              <a:t>http://kc.dlmforum.eu/</a:t>
            </a:r>
          </a:p>
          <a:p>
            <a:pPr marL="0" indent="0" algn="ctr">
              <a:buNone/>
            </a:pPr>
            <a:r>
              <a:rPr lang="et-EE" sz="2000" dirty="0">
                <a:hlinkClick r:id="rId2"/>
              </a:rPr>
              <a:t>www.eark-project.com</a:t>
            </a:r>
            <a:endParaRPr lang="et-EE" sz="2000" dirty="0"/>
          </a:p>
          <a:p>
            <a:pPr marL="0" indent="0" algn="ctr">
              <a:buNone/>
            </a:pPr>
            <a:r>
              <a:rPr lang="et-EE" sz="2000" dirty="0">
                <a:hlinkClick r:id="rId3"/>
              </a:rPr>
              <a:t>https://github.com/eark-project</a:t>
            </a:r>
            <a:r>
              <a:rPr lang="et-EE" sz="2000" dirty="0"/>
              <a:t> </a:t>
            </a:r>
          </a:p>
          <a:p>
            <a:pPr marL="0" indent="0" algn="ctr">
              <a:buNone/>
            </a:pPr>
            <a:endParaRPr lang="et-EE" sz="2000" dirty="0"/>
          </a:p>
        </p:txBody>
      </p:sp>
      <p:sp>
        <p:nvSpPr>
          <p:cNvPr id="4" name="Rektangel 3"/>
          <p:cNvSpPr/>
          <p:nvPr/>
        </p:nvSpPr>
        <p:spPr>
          <a:xfrm>
            <a:off x="3475917" y="5301208"/>
            <a:ext cx="2392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Ricardo Vieira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rjcv@tecnico.ulisboa.pt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03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0648" t="-12706" r="-11801" b="-14351"/>
          <a:stretch>
            <a:fillRect/>
          </a:stretch>
        </p:blipFill>
        <p:spPr bwMode="auto">
          <a:xfrm>
            <a:off x="7073003" y="5073924"/>
            <a:ext cx="1224136" cy="1064466"/>
          </a:xfrm>
          <a:prstGeom prst="rect">
            <a:avLst/>
          </a:prstGeom>
          <a:noFill/>
        </p:spPr>
      </p:pic>
      <p:pic>
        <p:nvPicPr>
          <p:cNvPr id="5" name="Picture 4" descr="http://www.earkadmin.com/e-ark/Project%20Logos/_w/ait_logo_ohne_claim_c1_rgb_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776" y="1268760"/>
            <a:ext cx="1800200" cy="438798"/>
          </a:xfrm>
          <a:prstGeom prst="rect">
            <a:avLst/>
          </a:prstGeom>
          <a:noFill/>
        </p:spPr>
      </p:pic>
      <p:pic>
        <p:nvPicPr>
          <p:cNvPr id="6" name="Picture 8" descr="http://www.earkadmin.com/e-ark/Project%20Logos/DPCLogo_JPE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756" y="4221088"/>
            <a:ext cx="2160240" cy="475253"/>
          </a:xfrm>
          <a:prstGeom prst="rect">
            <a:avLst/>
          </a:prstGeom>
          <a:noFill/>
        </p:spPr>
      </p:pic>
      <p:pic>
        <p:nvPicPr>
          <p:cNvPr id="7" name="Picture 10" descr="http://www.earkadmin.com/e-ark/Project%20Logos/_w/danish_national_archives_logo_jp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200" t="-12393" r="-4999" b="-17736"/>
          <a:stretch>
            <a:fillRect/>
          </a:stretch>
        </p:blipFill>
        <p:spPr bwMode="auto">
          <a:xfrm>
            <a:off x="10891" y="3140968"/>
            <a:ext cx="2317971" cy="936103"/>
          </a:xfrm>
          <a:prstGeom prst="rect">
            <a:avLst/>
          </a:prstGeom>
          <a:noFill/>
        </p:spPr>
      </p:pic>
      <p:pic>
        <p:nvPicPr>
          <p:cNvPr id="8" name="Picture 12" descr="http://www.earkadmin.com/e-ark/Project%20Logos/_w/dlm_forum_pn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04" y="2420888"/>
            <a:ext cx="1296144" cy="1025825"/>
          </a:xfrm>
          <a:prstGeom prst="rect">
            <a:avLst/>
          </a:prstGeom>
          <a:noFill/>
        </p:spPr>
      </p:pic>
      <p:pic>
        <p:nvPicPr>
          <p:cNvPr id="9" name="Picture 14" descr="http://www.earkadmin.com/e-ark/Project%20Logos/_w/Logo_ARS_jp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48" y="1916832"/>
            <a:ext cx="2304256" cy="511257"/>
          </a:xfrm>
          <a:prstGeom prst="rect">
            <a:avLst/>
          </a:prstGeom>
          <a:noFill/>
        </p:spPr>
      </p:pic>
      <p:pic>
        <p:nvPicPr>
          <p:cNvPr id="10" name="Picture 9" descr="http://www.earkadmin.com/e-ark/Project%20Logos/_w/UCO_Logo_pixel_jp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288" y="4872627"/>
            <a:ext cx="991565" cy="989503"/>
          </a:xfrm>
          <a:prstGeom prst="rect">
            <a:avLst/>
          </a:prstGeom>
          <a:noFill/>
        </p:spPr>
      </p:pic>
      <p:pic>
        <p:nvPicPr>
          <p:cNvPr id="11" name="Picture 18" descr="http://www.earkadmin.com/e-ark/Project%20Logos/_w/IST_A_RGB_POS_jpg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30" t="24387" r="16001" b="26840"/>
          <a:stretch>
            <a:fillRect/>
          </a:stretch>
        </p:blipFill>
        <p:spPr bwMode="auto">
          <a:xfrm>
            <a:off x="6711454" y="4209828"/>
            <a:ext cx="1674185" cy="864096"/>
          </a:xfrm>
          <a:prstGeom prst="rect">
            <a:avLst/>
          </a:prstGeom>
          <a:noFill/>
        </p:spPr>
      </p:pic>
      <p:pic>
        <p:nvPicPr>
          <p:cNvPr id="12" name="Picture 20" descr="http://www.earkadmin.com/e-ark/Project%20Logos/_w/NAH_logo_jpg.jpg"/>
          <p:cNvPicPr>
            <a:picLocks noChangeAspect="1" noChangeArrowheads="1"/>
          </p:cNvPicPr>
          <p:nvPr/>
        </p:nvPicPr>
        <p:blipFill>
          <a:blip r:embed="rId10" cstate="print"/>
          <a:srcRect l="11475" t="6455" r="13939" b="9636"/>
          <a:stretch>
            <a:fillRect/>
          </a:stretch>
        </p:blipFill>
        <p:spPr bwMode="auto">
          <a:xfrm>
            <a:off x="1603433" y="4885861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22" descr="http://www.earkadmin.com/e-ark/Project%20Logos/NAE%20logo2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1454" y="3282207"/>
            <a:ext cx="1513037" cy="650849"/>
          </a:xfrm>
          <a:prstGeom prst="rect">
            <a:avLst/>
          </a:prstGeom>
          <a:noFill/>
        </p:spPr>
      </p:pic>
      <p:pic>
        <p:nvPicPr>
          <p:cNvPr id="14" name="Picture 24" descr="http://www.arkivverket.no/var/arkivverket/storage/images/design/riksarkivet-og-statsarkivene/172-20-eng-GB/Riksarkivet-og-statsarkivene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6156" y="2780928"/>
            <a:ext cx="2983632" cy="467774"/>
          </a:xfrm>
          <a:prstGeom prst="rect">
            <a:avLst/>
          </a:prstGeom>
          <a:noFill/>
        </p:spPr>
      </p:pic>
      <p:pic>
        <p:nvPicPr>
          <p:cNvPr id="15" name="Picture 26" descr="http://www.earkadmin.com/e-ark/Project%20Logos/_w/ESS_Logo_GIF_371_236_gif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3213" y="2060848"/>
            <a:ext cx="1229519" cy="782120"/>
          </a:xfrm>
          <a:prstGeom prst="rect">
            <a:avLst/>
          </a:prstGeom>
          <a:noFill/>
        </p:spPr>
      </p:pic>
      <p:pic>
        <p:nvPicPr>
          <p:cNvPr id="16" name="Picture 28" descr="http://www.earkadmin.com/e-ark/Project%20Logos/_w/magentalogo_normal_sort_jpeg_jpg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4148" y="1556792"/>
            <a:ext cx="2927648" cy="269893"/>
          </a:xfrm>
          <a:prstGeom prst="rect">
            <a:avLst/>
          </a:prstGeom>
          <a:noFill/>
        </p:spPr>
      </p:pic>
      <p:pic>
        <p:nvPicPr>
          <p:cNvPr id="17" name="Picture 30" descr="http://www.earkadmin.com/e-ark/Project%20Logos/keep%20logo-horizontal-larg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87157" y="908720"/>
            <a:ext cx="2961631" cy="435751"/>
          </a:xfrm>
          <a:prstGeom prst="rect">
            <a:avLst/>
          </a:prstGeom>
          <a:noFill/>
        </p:spPr>
      </p:pic>
      <p:pic>
        <p:nvPicPr>
          <p:cNvPr id="18" name="Picture 32" descr="http://www.earkadmin.com/e-ark/Project%20Logos/LOGO_MINHAP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3125" y="4839945"/>
            <a:ext cx="2601591" cy="653102"/>
          </a:xfrm>
          <a:prstGeom prst="rect">
            <a:avLst/>
          </a:prstGeom>
          <a:noFill/>
        </p:spPr>
      </p:pic>
      <p:pic>
        <p:nvPicPr>
          <p:cNvPr id="19" name="Picture 34" descr="http://www.ama.pt/templates/ama_novo_hp/images/logo.gif"/>
          <p:cNvPicPr>
            <a:picLocks noChangeAspect="1" noChangeArrowheads="1"/>
          </p:cNvPicPr>
          <p:nvPr/>
        </p:nvPicPr>
        <p:blipFill>
          <a:blip r:embed="rId17" cstate="print"/>
          <a:srcRect l="10058" t="21896" r="43003" b="19595"/>
          <a:stretch>
            <a:fillRect/>
          </a:stretch>
        </p:blipFill>
        <p:spPr bwMode="auto">
          <a:xfrm>
            <a:off x="6819900" y="188640"/>
            <a:ext cx="1296144" cy="64807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639290" y="188640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E-ARK PROJECT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CO-FUNDED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THE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EUROPEAN COMMISSION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UNDER</a:t>
            </a:r>
            <a:r>
              <a:rPr lang="en-GB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</a:t>
            </a:r>
          </a:p>
          <a:p>
            <a:pPr algn="ctr"/>
            <a:r>
              <a:rPr lang="en-GB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ICT-PSP</a:t>
            </a:r>
          </a:p>
          <a:p>
            <a:pPr algn="ctr"/>
            <a:r>
              <a:rPr lang="en-GB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PROGRAMME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5314" y="4293096"/>
            <a:ext cx="2906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www.eark-project.eu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3" y="104990"/>
            <a:ext cx="1492785" cy="9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1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Maturity Model -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A </a:t>
            </a:r>
            <a:r>
              <a:rPr lang="en-GB" sz="2400" b="1" dirty="0"/>
              <a:t>Maturity Model </a:t>
            </a:r>
            <a:r>
              <a:rPr lang="en-GB" sz="2400" dirty="0"/>
              <a:t>is a technique that is proved to be valuable to measure a certain aspect of an organization. It represents a path towards increasingly organized and systematic way of “doing things” in organizations.</a:t>
            </a:r>
          </a:p>
        </p:txBody>
      </p:sp>
      <p:pic>
        <p:nvPicPr>
          <p:cNvPr id="4" name="Picture 4" descr="https://c1.staticflickr.com/3/2809/9340094857_0085bed82c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70" y="2604045"/>
            <a:ext cx="6459290" cy="34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0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18"/>
          <a:stretch/>
        </p:blipFill>
        <p:spPr>
          <a:xfrm>
            <a:off x="35496" y="44624"/>
            <a:ext cx="5289194" cy="6750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8032" y="5410466"/>
            <a:ext cx="2586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i="1" dirty="0" smtClean="0"/>
              <a:t>Procedure </a:t>
            </a:r>
            <a:r>
              <a:rPr lang="en-GB" sz="1400" i="1" dirty="0"/>
              <a:t>model for developing maturity models [J. Becker, R. </a:t>
            </a:r>
            <a:r>
              <a:rPr lang="en-GB" sz="1400" i="1" dirty="0" err="1"/>
              <a:t>Knackstedt</a:t>
            </a:r>
            <a:r>
              <a:rPr lang="en-GB" sz="1400" i="1" dirty="0"/>
              <a:t>, J. </a:t>
            </a:r>
            <a:r>
              <a:rPr lang="en-GB" sz="1400" i="1" dirty="0" err="1"/>
              <a:t>Poppelbuß</a:t>
            </a:r>
            <a:r>
              <a:rPr lang="en-GB" sz="1400" i="1" dirty="0"/>
              <a:t>. “Developing Maturity Models for IT Management – A Procedure Model and its Application”]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36096" y="188640"/>
            <a:ext cx="3495782" cy="5904656"/>
          </a:xfrm>
        </p:spPr>
        <p:txBody>
          <a:bodyPr>
            <a:normAutofit lnSpcReduction="10000"/>
          </a:bodyPr>
          <a:lstStyle/>
          <a:p>
            <a:pPr marL="571500" indent="-514350">
              <a:buFont typeface="+mj-lt"/>
              <a:buAutoNum type="arabicPeriod"/>
            </a:pPr>
            <a:r>
              <a:rPr lang="en-GB" sz="2000" dirty="0" smtClean="0"/>
              <a:t>Problem Definition</a:t>
            </a:r>
          </a:p>
          <a:p>
            <a:pPr marL="571500" indent="-514350">
              <a:buFont typeface="+mj-lt"/>
              <a:buAutoNum type="arabicPeriod"/>
            </a:pPr>
            <a:endParaRPr lang="en-GB" sz="2000" dirty="0" smtClean="0"/>
          </a:p>
          <a:p>
            <a:pPr marL="571500" indent="-514350">
              <a:buFont typeface="+mj-lt"/>
              <a:buAutoNum type="arabicPeriod"/>
            </a:pPr>
            <a:r>
              <a:rPr lang="en-GB" sz="2000" dirty="0" err="1" smtClean="0"/>
              <a:t>SotA</a:t>
            </a:r>
            <a:r>
              <a:rPr lang="en-GB" sz="2000" dirty="0" smtClean="0"/>
              <a:t> Comparison</a:t>
            </a:r>
          </a:p>
          <a:p>
            <a:pPr marL="571500" indent="-514350">
              <a:buFont typeface="+mj-lt"/>
              <a:buAutoNum type="arabicPeriod"/>
            </a:pPr>
            <a:endParaRPr lang="en-GB" sz="2000" dirty="0" smtClean="0"/>
          </a:p>
          <a:p>
            <a:pPr marL="571500" indent="-514350">
              <a:buFont typeface="+mj-lt"/>
              <a:buAutoNum type="arabicPeriod"/>
            </a:pPr>
            <a:r>
              <a:rPr lang="en-GB" sz="2000" dirty="0" smtClean="0"/>
              <a:t>Development Strategy</a:t>
            </a:r>
          </a:p>
          <a:p>
            <a:pPr marL="571500" indent="-514350">
              <a:buFont typeface="+mj-lt"/>
              <a:buAutoNum type="arabicPeriod"/>
            </a:pPr>
            <a:endParaRPr lang="en-GB" sz="2000" dirty="0" smtClean="0"/>
          </a:p>
          <a:p>
            <a:pPr marL="571500" indent="-514350">
              <a:buFont typeface="+mj-lt"/>
              <a:buAutoNum type="arabicPeriod"/>
            </a:pPr>
            <a:r>
              <a:rPr lang="en-GB" sz="2000" dirty="0" smtClean="0"/>
              <a:t>Iterative MM Development</a:t>
            </a:r>
          </a:p>
          <a:p>
            <a:pPr marL="571500" indent="-514350">
              <a:buFont typeface="+mj-lt"/>
              <a:buAutoNum type="arabicPeriod"/>
            </a:pPr>
            <a:endParaRPr lang="en-GB" sz="2000" dirty="0" smtClean="0"/>
          </a:p>
          <a:p>
            <a:pPr marL="571500" indent="-514350">
              <a:buFont typeface="+mj-lt"/>
              <a:buAutoNum type="arabicPeriod"/>
            </a:pPr>
            <a:r>
              <a:rPr lang="en-GB" sz="2000" dirty="0" smtClean="0"/>
              <a:t>Transfer and Evaluation</a:t>
            </a:r>
          </a:p>
          <a:p>
            <a:pPr marL="571500" indent="-514350">
              <a:buFont typeface="+mj-lt"/>
              <a:buAutoNum type="arabicPeriod"/>
            </a:pPr>
            <a:endParaRPr lang="en-GB" sz="2000" dirty="0" smtClean="0"/>
          </a:p>
          <a:p>
            <a:pPr marL="571500" indent="-514350">
              <a:buFont typeface="+mj-lt"/>
              <a:buAutoNum type="arabicPeriod"/>
            </a:pPr>
            <a:r>
              <a:rPr lang="en-GB" sz="2000" dirty="0" smtClean="0"/>
              <a:t>Implementation</a:t>
            </a:r>
          </a:p>
          <a:p>
            <a:pPr marL="571500" indent="-514350">
              <a:buFont typeface="+mj-lt"/>
              <a:buAutoNum type="arabicPeriod"/>
            </a:pPr>
            <a:endParaRPr lang="en-GB" sz="2000" dirty="0" smtClean="0"/>
          </a:p>
          <a:p>
            <a:pPr marL="571500" indent="-514350">
              <a:buFont typeface="+mj-lt"/>
              <a:buAutoNum type="arabicPeriod"/>
            </a:pPr>
            <a:r>
              <a:rPr lang="en-GB" sz="2000" dirty="0" smtClean="0"/>
              <a:t>Evaluation</a:t>
            </a:r>
          </a:p>
          <a:p>
            <a:pPr marL="571500" indent="-514350">
              <a:buFont typeface="+mj-lt"/>
              <a:buAutoNum type="arabicPeriod"/>
            </a:pPr>
            <a:endParaRPr lang="en-GB" sz="2000" dirty="0" smtClean="0"/>
          </a:p>
          <a:p>
            <a:pPr marL="571500" indent="-514350">
              <a:buFont typeface="+mj-lt"/>
              <a:buAutoNum type="arabicPeriod"/>
            </a:pPr>
            <a:r>
              <a:rPr lang="en-GB" sz="2000" dirty="0" smtClean="0"/>
              <a:t>Repeat steps 4 to 7 until satisfaction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129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Maturity Model – Development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Feb. 2015</a:t>
            </a:r>
            <a:r>
              <a:rPr lang="en-US" sz="2400" dirty="0"/>
              <a:t>: 1</a:t>
            </a:r>
            <a:r>
              <a:rPr lang="en-US" sz="2400" baseline="30000" dirty="0"/>
              <a:t>st</a:t>
            </a:r>
            <a:r>
              <a:rPr lang="en-US" sz="2400" dirty="0"/>
              <a:t> Maturity Model Released (D7.1)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Jul. 2015</a:t>
            </a:r>
            <a:r>
              <a:rPr lang="en-US" sz="2400" dirty="0"/>
              <a:t>: 1</a:t>
            </a:r>
            <a:r>
              <a:rPr lang="en-US" sz="2400" baseline="30000" dirty="0"/>
              <a:t>st</a:t>
            </a:r>
            <a:r>
              <a:rPr lang="en-US" sz="2400" dirty="0"/>
              <a:t> Pilot Assessment (D7.2)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Ago. 2015</a:t>
            </a:r>
            <a:r>
              <a:rPr lang="en-US" sz="2400" dirty="0"/>
              <a:t>: Online Self-Assessment (</a:t>
            </a:r>
            <a:r>
              <a:rPr lang="en-US" sz="2400" dirty="0">
                <a:hlinkClick r:id="rId2"/>
              </a:rPr>
              <a:t>kc.dlmforum.eu</a:t>
            </a:r>
            <a:r>
              <a:rPr lang="en-US" sz="2400" dirty="0"/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Jan. 2016</a:t>
            </a:r>
            <a:r>
              <a:rPr lang="en-US" sz="2400" dirty="0"/>
              <a:t>: Maturity Model Evaluation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Out. 2016</a:t>
            </a:r>
            <a:r>
              <a:rPr lang="en-US" sz="2400" dirty="0"/>
              <a:t>: Final Maturity Model Ready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Dec. 2016</a:t>
            </a:r>
            <a:r>
              <a:rPr lang="en-US" sz="2400" dirty="0"/>
              <a:t>: Final Pilot Assessment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Jan. 2017</a:t>
            </a:r>
            <a:r>
              <a:rPr lang="en-US" sz="2400" dirty="0"/>
              <a:t>: Results Released (D7.5 &amp; D7.6)</a:t>
            </a:r>
          </a:p>
        </p:txBody>
      </p:sp>
    </p:spTree>
    <p:extLst>
      <p:ext uri="{BB962C8B-B14F-4D97-AF65-F5344CB8AC3E}">
        <p14:creationId xmlns:p14="http://schemas.microsoft.com/office/powerpoint/2010/main" val="17983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Maturity Model –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Lesson 1: </a:t>
            </a:r>
            <a:r>
              <a:rPr lang="en-US" sz="2400" dirty="0"/>
              <a:t>Assessment was </a:t>
            </a:r>
            <a:r>
              <a:rPr lang="en-US" sz="2400" dirty="0" smtClean="0"/>
              <a:t>asserted as clear;</a:t>
            </a:r>
            <a:endParaRPr lang="en-US" sz="240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Lesson 2: </a:t>
            </a:r>
            <a:r>
              <a:rPr lang="en-US" sz="2400" dirty="0"/>
              <a:t>Assessment reflected the state of the pilots;</a:t>
            </a:r>
            <a:endParaRPr lang="en-US" sz="240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Lesson 3</a:t>
            </a:r>
            <a:r>
              <a:rPr lang="en-US" sz="2400" dirty="0"/>
              <a:t>: Scope was not clearly defined;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Lesson 4</a:t>
            </a:r>
            <a:r>
              <a:rPr lang="en-US" sz="2400" dirty="0"/>
              <a:t>: Struggle to define a improvement path afterwards.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126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Maturity Model – Scope</a:t>
            </a:r>
          </a:p>
        </p:txBody>
      </p:sp>
      <p:pic>
        <p:nvPicPr>
          <p:cNvPr id="5" name="Imagem 8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06" y="1052736"/>
            <a:ext cx="5441588" cy="4680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56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Maturity Model – Process vs Capability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37" y="1603366"/>
            <a:ext cx="6527926" cy="365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Maturity Model – Process vs Capability</a:t>
            </a:r>
          </a:p>
        </p:txBody>
      </p:sp>
      <p:pic>
        <p:nvPicPr>
          <p:cNvPr id="4" name="Imagem 8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r="27249"/>
          <a:stretch/>
        </p:blipFill>
        <p:spPr bwMode="auto">
          <a:xfrm>
            <a:off x="611560" y="1196752"/>
            <a:ext cx="7186613" cy="3722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64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Maturity Model – Management Dimension</a:t>
            </a:r>
          </a:p>
        </p:txBody>
      </p:sp>
      <p:pic>
        <p:nvPicPr>
          <p:cNvPr id="5" name="Imagem 23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" r="16291"/>
          <a:stretch/>
        </p:blipFill>
        <p:spPr bwMode="auto">
          <a:xfrm>
            <a:off x="1674177" y="692696"/>
            <a:ext cx="5795645" cy="5589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07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ark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il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79418B84D8F49B59313F233A6A15E" ma:contentTypeVersion="0" ma:contentTypeDescription="Create a new document." ma:contentTypeScope="" ma:versionID="3425a234fc2dbf8afb7a126b2e89fe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307661-8B78-4809-96E0-A4CF148575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94416F-7B4A-487E-A248-08D23A853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459041-03FD-4814-AA45-1F4343CDF367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e-ark slide template v_2</Template>
  <TotalTime>4532</TotalTime>
  <Words>401</Words>
  <Application>Microsoft Office PowerPoint</Application>
  <PresentationFormat>On-screen Show (4:3)</PresentationFormat>
  <Paragraphs>98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e-ark slides</vt:lpstr>
      <vt:lpstr>Trailer Slide</vt:lpstr>
      <vt:lpstr>PowerPoint Presentation</vt:lpstr>
      <vt:lpstr>Maturity Model - Concept</vt:lpstr>
      <vt:lpstr>PowerPoint Presentation</vt:lpstr>
      <vt:lpstr>Maturity Model – Development History</vt:lpstr>
      <vt:lpstr>Maturity Model – Evaluation</vt:lpstr>
      <vt:lpstr>Maturity Model – Scope</vt:lpstr>
      <vt:lpstr>Maturity Model – Process vs Capability</vt:lpstr>
      <vt:lpstr>Maturity Model – Process vs Capability</vt:lpstr>
      <vt:lpstr>Maturity Model – Management Dimension</vt:lpstr>
      <vt:lpstr>Maturity Model – Process Dimension</vt:lpstr>
      <vt:lpstr>Maturity Model – Infrastructure Dimension</vt:lpstr>
      <vt:lpstr>Maturity Model – Survey Online (almost) http://earkmaturitysurvey.dlmforum.eu/intro</vt:lpstr>
      <vt:lpstr>Maturity Model – Survey Online (almost) http://earkmaturitysurvey.dlmforum.eu/intro</vt:lpstr>
      <vt:lpstr>Conclusions</vt:lpstr>
      <vt:lpstr>PowerPoint Presentation</vt:lpstr>
      <vt:lpstr>PowerPoint Presentation</vt:lpstr>
    </vt:vector>
  </TitlesOfParts>
  <Company>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GSI-INESC</dc:creator>
  <cp:lastModifiedBy>Ricardo Vieira</cp:lastModifiedBy>
  <cp:revision>315</cp:revision>
  <dcterms:created xsi:type="dcterms:W3CDTF">2014-06-09T08:34:24Z</dcterms:created>
  <dcterms:modified xsi:type="dcterms:W3CDTF">2016-11-16T09:31:07Z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0x010100F8F79418B84D8F49B59313F233A6A15E</vt:lpwstr>
  </property>
</Properties>
</file>