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12"/>
  </p:notesMasterIdLst>
  <p:sldIdLst>
    <p:sldId id="256" r:id="rId2"/>
    <p:sldId id="300" r:id="rId3"/>
    <p:sldId id="285" r:id="rId4"/>
    <p:sldId id="301" r:id="rId5"/>
    <p:sldId id="302" r:id="rId6"/>
    <p:sldId id="303" r:id="rId7"/>
    <p:sldId id="304" r:id="rId8"/>
    <p:sldId id="305" r:id="rId9"/>
    <p:sldId id="306"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Bryant"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FFFD78"/>
    <a:srgbClr val="9657C3"/>
    <a:srgbClr val="462260"/>
    <a:srgbClr val="FFFC00"/>
    <a:srgbClr val="7C5CA4"/>
    <a:srgbClr val="7C44A4"/>
    <a:srgbClr val="666666"/>
    <a:srgbClr val="C0C0C0"/>
    <a:srgbClr val="9D2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p:restoredTop sz="94721"/>
  </p:normalViewPr>
  <p:slideViewPr>
    <p:cSldViewPr snapToGrid="0" snapToObjects="1">
      <p:cViewPr>
        <p:scale>
          <a:sx n="81" d="100"/>
          <a:sy n="81" d="100"/>
        </p:scale>
        <p:origin x="-1176" y="744"/>
      </p:cViewPr>
      <p:guideLst>
        <p:guide orient="horz" pos="218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5D28F-A836-E541-891F-BFB6EC66F91E}" type="datetimeFigureOut">
              <a:rPr lang="en-GB" smtClean="0"/>
              <a:t>04/10/17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41C30-17B7-A74F-9778-9B0653E2A509}" type="slidenum">
              <a:rPr lang="en-GB" smtClean="0"/>
              <a:t>‹#›</a:t>
            </a:fld>
            <a:endParaRPr lang="en-GB"/>
          </a:p>
        </p:txBody>
      </p:sp>
    </p:spTree>
    <p:extLst>
      <p:ext uri="{BB962C8B-B14F-4D97-AF65-F5344CB8AC3E}">
        <p14:creationId xmlns:p14="http://schemas.microsoft.com/office/powerpoint/2010/main" val="76774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Archives:</a:t>
            </a:r>
          </a:p>
          <a:p>
            <a:pPr marL="285750" indent="-285750">
              <a:buFont typeface="Arial"/>
              <a:buChar char="•"/>
            </a:pPr>
            <a:r>
              <a:rPr lang="en-US" dirty="0" smtClean="0"/>
              <a:t>Old-school technology</a:t>
            </a:r>
          </a:p>
          <a:p>
            <a:pPr marL="285750" indent="-285750">
              <a:buFont typeface="Arial"/>
              <a:buChar char="•"/>
            </a:pPr>
            <a:r>
              <a:rPr lang="en-GB" dirty="0" smtClean="0"/>
              <a:t>Huge volumes of data which difficult to manage </a:t>
            </a:r>
          </a:p>
          <a:p>
            <a:pPr marL="285750" indent="-285750">
              <a:buFont typeface="Arial"/>
              <a:buChar char="•"/>
            </a:pPr>
            <a:r>
              <a:rPr lang="en-GB" dirty="0" smtClean="0"/>
              <a:t>Represent cost and risk and little business value</a:t>
            </a:r>
          </a:p>
          <a:p>
            <a:pPr marL="285750" indent="-285750">
              <a:buFont typeface="Arial"/>
              <a:buChar char="•"/>
            </a:pPr>
            <a:endParaRPr lang="en-GB" dirty="0" smtClean="0"/>
          </a:p>
          <a:p>
            <a:r>
              <a:rPr lang="en-US" b="1" dirty="0" smtClean="0"/>
              <a:t>Data lakes:</a:t>
            </a:r>
          </a:p>
          <a:p>
            <a:pPr marL="285750" indent="-285750">
              <a:buFont typeface="Arial"/>
              <a:buChar char="•"/>
            </a:pPr>
            <a:r>
              <a:rPr lang="en-US" dirty="0" smtClean="0"/>
              <a:t>New, exciting technology</a:t>
            </a:r>
          </a:p>
          <a:p>
            <a:pPr marL="285750" indent="-285750">
              <a:buFont typeface="Arial"/>
              <a:buChar char="•"/>
            </a:pPr>
            <a:r>
              <a:rPr lang="en-GB" dirty="0" smtClean="0"/>
              <a:t>Opportunity to exploit value from data and drive business strategy</a:t>
            </a:r>
          </a:p>
          <a:p>
            <a:pPr marL="285750" indent="-2857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3341C30-17B7-A74F-9778-9B0653E2A509}" type="slidenum">
              <a:rPr lang="en-GB" smtClean="0"/>
              <a:t>2</a:t>
            </a:fld>
            <a:endParaRPr lang="en-GB"/>
          </a:p>
        </p:txBody>
      </p:sp>
    </p:spTree>
    <p:extLst>
      <p:ext uri="{BB962C8B-B14F-4D97-AF65-F5344CB8AC3E}">
        <p14:creationId xmlns:p14="http://schemas.microsoft.com/office/powerpoint/2010/main" val="92059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Pre-defined </a:t>
            </a:r>
            <a:r>
              <a:rPr lang="en-US" dirty="0" err="1" smtClean="0"/>
              <a:t>vs</a:t>
            </a:r>
            <a:r>
              <a:rPr lang="en-US" baseline="0" dirty="0" smtClean="0"/>
              <a:t> Data-mining</a:t>
            </a:r>
          </a:p>
          <a:p>
            <a:r>
              <a:rPr lang="en-US" baseline="0" dirty="0" smtClean="0"/>
              <a:t>Historical </a:t>
            </a:r>
            <a:r>
              <a:rPr lang="en-US" baseline="0" dirty="0" err="1" smtClean="0"/>
              <a:t>vs</a:t>
            </a:r>
            <a:r>
              <a:rPr lang="en-US" baseline="0" dirty="0" smtClean="0"/>
              <a:t> real time</a:t>
            </a:r>
          </a:p>
          <a:p>
            <a:r>
              <a:rPr lang="en-US" dirty="0" smtClean="0"/>
              <a:t>Data volumes</a:t>
            </a:r>
            <a:endParaRPr lang="en-US" dirty="0"/>
          </a:p>
        </p:txBody>
      </p:sp>
      <p:sp>
        <p:nvSpPr>
          <p:cNvPr id="4" name="Slide Number Placeholder 3"/>
          <p:cNvSpPr>
            <a:spLocks noGrp="1"/>
          </p:cNvSpPr>
          <p:nvPr>
            <p:ph type="sldNum" sz="quarter" idx="10"/>
          </p:nvPr>
        </p:nvSpPr>
        <p:spPr/>
        <p:txBody>
          <a:bodyPr/>
          <a:lstStyle/>
          <a:p>
            <a:fld id="{33341C30-17B7-A74F-9778-9B0653E2A509}" type="slidenum">
              <a:rPr lang="en-GB" smtClean="0"/>
              <a:t>5</a:t>
            </a:fld>
            <a:endParaRPr lang="en-GB"/>
          </a:p>
        </p:txBody>
      </p:sp>
    </p:spTree>
    <p:extLst>
      <p:ext uri="{BB962C8B-B14F-4D97-AF65-F5344CB8AC3E}">
        <p14:creationId xmlns:p14="http://schemas.microsoft.com/office/powerpoint/2010/main" val="84756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Conceptual architecture illustrating the similarities and differences between Archives and Data Lakes.</a:t>
            </a:r>
            <a:r>
              <a:rPr lang="en-GB" dirty="0" smtClean="0">
                <a:effectLst/>
              </a:rPr>
              <a:t> </a:t>
            </a:r>
          </a:p>
          <a:p>
            <a:endParaRPr lang="en-GB" dirty="0" smtClean="0">
              <a:effectLst/>
            </a:endParaRPr>
          </a:p>
          <a:p>
            <a:r>
              <a:rPr lang="en-GB" sz="1200" kern="1200" smtClean="0">
                <a:solidFill>
                  <a:schemeClr val="tx1"/>
                </a:solidFill>
                <a:effectLst/>
                <a:latin typeface="+mn-lt"/>
                <a:ea typeface="+mn-ea"/>
                <a:cs typeface="+mn-cs"/>
              </a:rPr>
              <a:t>Many organisations have multiple archives, not necessarily based on the Gartner definition, rather on the type of data. In large Financial Services organisations for example, there will often be one (or more) archives for email and chat messages, another for voice recordings, strucutred and unstructured</a:t>
            </a:r>
          </a:p>
          <a:p>
            <a:endParaRPr lang="en-GB" sz="1200" kern="1200" smtClean="0">
              <a:solidFill>
                <a:schemeClr val="tx1"/>
              </a:solidFill>
              <a:effectLst/>
              <a:latin typeface="+mn-lt"/>
              <a:ea typeface="+mn-ea"/>
              <a:cs typeface="+mn-cs"/>
            </a:endParaRPr>
          </a:p>
          <a:p>
            <a:r>
              <a:rPr lang="en-GB" sz="1200" kern="1200" smtClean="0">
                <a:solidFill>
                  <a:schemeClr val="tx1"/>
                </a:solidFill>
                <a:effectLst/>
                <a:latin typeface="+mn-lt"/>
                <a:ea typeface="+mn-ea"/>
                <a:cs typeface="+mn-cs"/>
              </a:rPr>
              <a:t>multiple archives is often a legacy issue where technology was only suitable for one data type which has then perpetuated silos. This has meant management of several archiving technologies as well as the need to search against and retrieve from multiple repositories for discovery purposes. In part due to this, as well as the desire to improve exploitation of data, the idea of a unified archive is very appealing</a:t>
            </a:r>
            <a:r>
              <a:rPr lang="en-GB" smtClean="0">
                <a:effectLst/>
              </a:rPr>
              <a:t> </a:t>
            </a:r>
            <a:endParaRPr lang="en-US" dirty="0"/>
          </a:p>
        </p:txBody>
      </p:sp>
      <p:sp>
        <p:nvSpPr>
          <p:cNvPr id="4" name="Slide Number Placeholder 3"/>
          <p:cNvSpPr>
            <a:spLocks noGrp="1"/>
          </p:cNvSpPr>
          <p:nvPr>
            <p:ph type="sldNum" sz="quarter" idx="10"/>
          </p:nvPr>
        </p:nvSpPr>
        <p:spPr/>
        <p:txBody>
          <a:bodyPr/>
          <a:lstStyle/>
          <a:p>
            <a:fld id="{33341C30-17B7-A74F-9778-9B0653E2A509}" type="slidenum">
              <a:rPr lang="en-GB" smtClean="0"/>
              <a:t>6</a:t>
            </a:fld>
            <a:endParaRPr lang="en-GB"/>
          </a:p>
        </p:txBody>
      </p:sp>
    </p:spTree>
    <p:extLst>
      <p:ext uri="{BB962C8B-B14F-4D97-AF65-F5344CB8AC3E}">
        <p14:creationId xmlns:p14="http://schemas.microsoft.com/office/powerpoint/2010/main" val="383693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Data lakes and archives are two different storage approaches that often draw on the same data but support different use cases. There are some commonalities, such as the need for governance, search and analysis. There are also differences, such as volume, format, classification and length of retention. Currently, the compliance requirements on archives stand at odds with the flexibility for innovation that data lakes exist to achieve and thus trying to merge the two may lead to unacceptable functional or performance compromises.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with data lakes maturing and the rapid advances in technology, it is very likely that over time even these conflicting requirements will not stand in the way of two becoming one. The evolution of cloud technology, with low cost storage and on-demand processing power is a significant contributor to the future opportunities.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341C30-17B7-A74F-9778-9B0653E2A509}" type="slidenum">
              <a:rPr lang="en-GB" smtClean="0"/>
              <a:t>9</a:t>
            </a:fld>
            <a:endParaRPr lang="en-GB"/>
          </a:p>
        </p:txBody>
      </p:sp>
    </p:spTree>
    <p:extLst>
      <p:ext uri="{BB962C8B-B14F-4D97-AF65-F5344CB8AC3E}">
        <p14:creationId xmlns:p14="http://schemas.microsoft.com/office/powerpoint/2010/main" val="33218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0" y="4733522"/>
            <a:ext cx="9144000" cy="1477813"/>
          </a:xfrm>
          <a:prstGeom prst="rect">
            <a:avLst/>
          </a:prstGeom>
        </p:spPr>
      </p:pic>
      <p:sp>
        <p:nvSpPr>
          <p:cNvPr id="2" name="Title 1"/>
          <p:cNvSpPr>
            <a:spLocks noGrp="1"/>
          </p:cNvSpPr>
          <p:nvPr>
            <p:ph type="ctrTitle"/>
          </p:nvPr>
        </p:nvSpPr>
        <p:spPr>
          <a:xfrm>
            <a:off x="1932972" y="1122363"/>
            <a:ext cx="6525227" cy="2387600"/>
          </a:xfrm>
        </p:spPr>
        <p:txBody>
          <a:bodyPr anchor="b">
            <a:normAutofit/>
          </a:bodyPr>
          <a:lstStyle>
            <a:lvl1pPr algn="ctr">
              <a:defRPr sz="4800" b="1">
                <a:latin typeface="Bourgeois" charset="0"/>
                <a:ea typeface="Bourgeois" charset="0"/>
                <a:cs typeface="Bourgeois"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205643" y="3602038"/>
            <a:ext cx="5252555" cy="888939"/>
          </a:xfrm>
        </p:spPr>
        <p:txBody>
          <a:bodyPr/>
          <a:lstStyle>
            <a:lvl1pPr marL="0" indent="0" algn="ctr">
              <a:buNone/>
              <a:defRPr sz="2400" b="0" i="0">
                <a:solidFill>
                  <a:srgbClr val="7C5CA4"/>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2"/>
          <a:stretch>
            <a:fillRect/>
          </a:stretch>
        </p:blipFill>
        <p:spPr>
          <a:xfrm>
            <a:off x="1689909" y="4733522"/>
            <a:ext cx="5683168" cy="1477813"/>
          </a:xfrm>
          <a:prstGeom prst="rect">
            <a:avLst/>
          </a:prstGeom>
        </p:spPr>
      </p:pic>
      <p:sp>
        <p:nvSpPr>
          <p:cNvPr id="18" name="TextBox 17"/>
          <p:cNvSpPr txBox="1"/>
          <p:nvPr userDrawn="1"/>
        </p:nvSpPr>
        <p:spPr>
          <a:xfrm>
            <a:off x="2521231" y="5842003"/>
            <a:ext cx="4211409" cy="369332"/>
          </a:xfrm>
          <a:prstGeom prst="rect">
            <a:avLst/>
          </a:prstGeom>
          <a:noFill/>
        </p:spPr>
        <p:txBody>
          <a:bodyPr wrap="none" rtlCol="0">
            <a:spAutoFit/>
          </a:bodyPr>
          <a:lstStyle/>
          <a:p>
            <a:r>
              <a:rPr lang="en-GB" b="0" dirty="0" smtClean="0">
                <a:solidFill>
                  <a:schemeClr val="bg1"/>
                </a:solidFill>
                <a:latin typeface="Helvetica" charset="0"/>
                <a:ea typeface="Helvetica" charset="0"/>
                <a:cs typeface="Helvetica" charset="0"/>
              </a:rPr>
              <a:t>unlocking</a:t>
            </a:r>
            <a:r>
              <a:rPr lang="en-GB" b="0" baseline="0" dirty="0" smtClean="0">
                <a:solidFill>
                  <a:schemeClr val="bg1"/>
                </a:solidFill>
                <a:latin typeface="Helvetica" charset="0"/>
                <a:ea typeface="Helvetica" charset="0"/>
                <a:cs typeface="Helvetica" charset="0"/>
              </a:rPr>
              <a:t> the power of your information</a:t>
            </a:r>
            <a:endParaRPr lang="en-GB" b="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96970226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378522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71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urgeois" charset="0"/>
                <a:ea typeface="Bourgeois" charset="0"/>
                <a:cs typeface="Bourgeois"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54480"/>
            <a:ext cx="7886700" cy="4622483"/>
          </a:xfrm>
        </p:spPr>
        <p:txBody>
          <a:bodyPr/>
          <a:lstStyle>
            <a:lvl1pPr>
              <a:lnSpc>
                <a:spcPct val="100000"/>
              </a:lnSpc>
              <a:defRPr>
                <a:solidFill>
                  <a:schemeClr val="tx2"/>
                </a:solidFill>
                <a:latin typeface="Helvetica" charset="0"/>
                <a:ea typeface="Helvetica" charset="0"/>
                <a:cs typeface="Helvetica" charset="0"/>
              </a:defRPr>
            </a:lvl1pPr>
            <a:lvl2pPr>
              <a:lnSpc>
                <a:spcPct val="100000"/>
              </a:lnSpc>
              <a:defRPr>
                <a:solidFill>
                  <a:srgbClr val="666666"/>
                </a:solidFill>
                <a:latin typeface="Helvetica" charset="0"/>
                <a:ea typeface="Helvetica" charset="0"/>
                <a:cs typeface="Helvetica" charset="0"/>
              </a:defRPr>
            </a:lvl2pPr>
            <a:lvl3pPr>
              <a:lnSpc>
                <a:spcPct val="100000"/>
              </a:lnSpc>
              <a:defRPr>
                <a:solidFill>
                  <a:schemeClr val="tx2"/>
                </a:solidFill>
                <a:latin typeface="Helvetica" charset="0"/>
                <a:ea typeface="Helvetica" charset="0"/>
                <a:cs typeface="Helvetica" charset="0"/>
              </a:defRPr>
            </a:lvl3pPr>
            <a:lvl4pPr>
              <a:lnSpc>
                <a:spcPct val="100000"/>
              </a:lnSpc>
              <a:defRPr>
                <a:solidFill>
                  <a:schemeClr val="tx2"/>
                </a:solidFill>
                <a:latin typeface="Helvetica" charset="0"/>
                <a:ea typeface="Helvetica" charset="0"/>
                <a:cs typeface="Helvetica" charset="0"/>
              </a:defRPr>
            </a:lvl4pPr>
            <a:lvl5pPr>
              <a:lnSpc>
                <a:spcPct val="100000"/>
              </a:lnSpc>
              <a:defRPr>
                <a:solidFill>
                  <a:schemeClr val="tx2"/>
                </a:solidFill>
                <a:latin typeface="Helvetica" charset="0"/>
                <a:ea typeface="Helvetica" charset="0"/>
                <a:cs typeface="Helvetica"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628650" y="965763"/>
            <a:ext cx="73076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28650" y="965200"/>
            <a:ext cx="7886700" cy="406400"/>
          </a:xfrm>
        </p:spPr>
        <p:txBody>
          <a:bodyPr/>
          <a:lstStyle>
            <a:lvl1pPr marL="0" indent="0">
              <a:buNone/>
              <a:defRPr sz="2400">
                <a:solidFill>
                  <a:srgbClr val="7C5CA4"/>
                </a:solidFill>
              </a:defRPr>
            </a:lvl1pPr>
          </a:lstStyle>
          <a:p>
            <a:pPr lvl="0"/>
            <a:r>
              <a:rPr lang="en-US" dirty="0" smtClean="0"/>
              <a:t>Click to edit Master text styles</a:t>
            </a:r>
          </a:p>
        </p:txBody>
      </p:sp>
    </p:spTree>
    <p:extLst>
      <p:ext uri="{BB962C8B-B14F-4D97-AF65-F5344CB8AC3E}">
        <p14:creationId xmlns:p14="http://schemas.microsoft.com/office/powerpoint/2010/main" val="132559977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l" defTabSz="914400" rtl="0" eaLnBrk="1" latinLnBrk="0" hangingPunct="1">
              <a:lnSpc>
                <a:spcPct val="90000"/>
              </a:lnSpc>
              <a:spcBef>
                <a:spcPts val="1000"/>
              </a:spcBef>
              <a:buFont typeface="Wingdings" charset="2"/>
              <a:buNone/>
              <a:defRPr lang="en-US" sz="2400" b="0" i="0" kern="1200" dirty="0" smtClean="0">
                <a:solidFill>
                  <a:srgbClr val="7C5CA4"/>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5999721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628650" y="965763"/>
            <a:ext cx="73076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047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56070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28070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628650" y="965763"/>
            <a:ext cx="73076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839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3986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4731390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3230762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57213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08760"/>
            <a:ext cx="7886700" cy="46682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1966" y="365127"/>
            <a:ext cx="649530" cy="572133"/>
          </a:xfrm>
          <a:prstGeom prst="rect">
            <a:avLst/>
          </a:prstGeom>
        </p:spPr>
      </p:pic>
      <p:sp>
        <p:nvSpPr>
          <p:cNvPr id="10" name="TextBox 9"/>
          <p:cNvSpPr txBox="1"/>
          <p:nvPr userDrawn="1"/>
        </p:nvSpPr>
        <p:spPr>
          <a:xfrm>
            <a:off x="7498079" y="6472832"/>
            <a:ext cx="1017271" cy="261610"/>
          </a:xfrm>
          <a:prstGeom prst="rect">
            <a:avLst/>
          </a:prstGeom>
          <a:noFill/>
        </p:spPr>
        <p:txBody>
          <a:bodyPr wrap="square" rtlCol="0">
            <a:spAutoFit/>
          </a:bodyPr>
          <a:lstStyle/>
          <a:p>
            <a:pPr algn="r"/>
            <a:r>
              <a:rPr lang="en-US" sz="1100" dirty="0" smtClean="0">
                <a:solidFill>
                  <a:srgbClr val="7C5CA4"/>
                </a:solidFill>
                <a:latin typeface="Helvetica" charset="0"/>
                <a:ea typeface="Helvetica" charset="0"/>
                <a:cs typeface="Helvetica" charset="0"/>
              </a:rPr>
              <a:t>Page </a:t>
            </a:r>
            <a:fld id="{9157EC45-B10B-6240-9190-BA202539DBC1}" type="slidenum">
              <a:rPr lang="en-US" sz="1100" smtClean="0">
                <a:solidFill>
                  <a:srgbClr val="7C5CA4"/>
                </a:solidFill>
                <a:latin typeface="Helvetica" charset="0"/>
                <a:ea typeface="Helvetica" charset="0"/>
                <a:cs typeface="Helvetica" charset="0"/>
              </a:rPr>
              <a:pPr algn="r"/>
              <a:t>‹#›</a:t>
            </a:fld>
            <a:endParaRPr lang="en-US" sz="1100" dirty="0">
              <a:solidFill>
                <a:srgbClr val="7C5CA4"/>
              </a:solidFill>
              <a:latin typeface="Helvetica" charset="0"/>
              <a:ea typeface="Helvetica" charset="0"/>
              <a:cs typeface="Helvetica" charset="0"/>
            </a:endParaRPr>
          </a:p>
        </p:txBody>
      </p:sp>
      <p:sp>
        <p:nvSpPr>
          <p:cNvPr id="6" name="TextBox 5"/>
          <p:cNvSpPr txBox="1"/>
          <p:nvPr userDrawn="1"/>
        </p:nvSpPr>
        <p:spPr>
          <a:xfrm>
            <a:off x="626218" y="6481064"/>
            <a:ext cx="1515098" cy="261610"/>
          </a:xfrm>
          <a:prstGeom prst="rect">
            <a:avLst/>
          </a:prstGeom>
          <a:noFill/>
        </p:spPr>
        <p:txBody>
          <a:bodyPr wrap="square" rtlCol="0">
            <a:spAutoFit/>
          </a:bodyPr>
          <a:lstStyle/>
          <a:p>
            <a:pPr algn="l"/>
            <a:r>
              <a:rPr lang="en-US" sz="1100" dirty="0" err="1" smtClean="0">
                <a:solidFill>
                  <a:srgbClr val="7C5CA4"/>
                </a:solidFill>
                <a:latin typeface="Helvetica" charset="0"/>
                <a:ea typeface="Helvetica" charset="0"/>
                <a:cs typeface="Helvetica" charset="0"/>
              </a:rPr>
              <a:t>i</a:t>
            </a:r>
            <a:r>
              <a:rPr lang="en-US" sz="1100" dirty="0" smtClean="0">
                <a:solidFill>
                  <a:srgbClr val="7C5CA4"/>
                </a:solidFill>
                <a:latin typeface="Helvetica" charset="0"/>
                <a:ea typeface="Helvetica" charset="0"/>
                <a:cs typeface="Helvetica" charset="0"/>
              </a:rPr>
              <a:t>-squared consulting</a:t>
            </a:r>
            <a:endParaRPr lang="en-US" sz="1100" dirty="0">
              <a:solidFill>
                <a:srgbClr val="7C5CA4"/>
              </a:solidFill>
              <a:latin typeface="Helvetica" charset="0"/>
              <a:ea typeface="Helvetica" charset="0"/>
              <a:cs typeface="Helvetica" charset="0"/>
            </a:endParaRPr>
          </a:p>
        </p:txBody>
      </p:sp>
    </p:spTree>
    <p:extLst>
      <p:ext uri="{BB962C8B-B14F-4D97-AF65-F5344CB8AC3E}">
        <p14:creationId xmlns:p14="http://schemas.microsoft.com/office/powerpoint/2010/main" val="9032179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accent1"/>
          </a:solidFill>
          <a:latin typeface="Bourgeois" charset="0"/>
          <a:ea typeface="Bourgeois" charset="0"/>
          <a:cs typeface="Bourgeois" charset="0"/>
        </a:defRPr>
      </a:lvl1pPr>
    </p:titleStyle>
    <p:bodyStyle>
      <a:lvl1pPr marL="228600" indent="-228600" algn="l" defTabSz="914400" rtl="0" eaLnBrk="1" latinLnBrk="0" hangingPunct="1">
        <a:lnSpc>
          <a:spcPct val="100000"/>
        </a:lnSpc>
        <a:spcBef>
          <a:spcPts val="1000"/>
        </a:spcBef>
        <a:buClr>
          <a:srgbClr val="7C44A4"/>
        </a:buClr>
        <a:buFont typeface="Wingdings" charset="2"/>
        <a:buChar char="§"/>
        <a:defRPr sz="2800" kern="1200">
          <a:solidFill>
            <a:schemeClr val="tx2"/>
          </a:solidFill>
          <a:latin typeface="Helvetica" charset="0"/>
          <a:ea typeface="Helvetica" charset="0"/>
          <a:cs typeface="Helvetica" charset="0"/>
        </a:defRPr>
      </a:lvl1pPr>
      <a:lvl2pPr marL="685800" indent="-228600" algn="l" defTabSz="914400" rtl="0" eaLnBrk="1" latinLnBrk="0" hangingPunct="1">
        <a:lnSpc>
          <a:spcPct val="100000"/>
        </a:lnSpc>
        <a:spcBef>
          <a:spcPts val="500"/>
        </a:spcBef>
        <a:buClr>
          <a:srgbClr val="7C44A4"/>
        </a:buClr>
        <a:buFont typeface="Wingdings" charset="2"/>
        <a:buChar char="§"/>
        <a:defRPr sz="2400" kern="1200">
          <a:solidFill>
            <a:srgbClr val="666666"/>
          </a:solidFill>
          <a:latin typeface="Helvetica" charset="0"/>
          <a:ea typeface="Helvetica" charset="0"/>
          <a:cs typeface="Helvetica" charset="0"/>
        </a:defRPr>
      </a:lvl2pPr>
      <a:lvl3pPr marL="1143000" indent="-228600" algn="l" defTabSz="914400" rtl="0" eaLnBrk="1" latinLnBrk="0" hangingPunct="1">
        <a:lnSpc>
          <a:spcPct val="100000"/>
        </a:lnSpc>
        <a:spcBef>
          <a:spcPts val="500"/>
        </a:spcBef>
        <a:buClr>
          <a:srgbClr val="7C44A4"/>
        </a:buClr>
        <a:buFont typeface="Wingdings" charset="2"/>
        <a:buChar char="§"/>
        <a:defRPr sz="2000" kern="1200">
          <a:solidFill>
            <a:schemeClr val="tx2"/>
          </a:solidFill>
          <a:latin typeface="Helvetica" charset="0"/>
          <a:ea typeface="Helvetica" charset="0"/>
          <a:cs typeface="Helvetica" charset="0"/>
        </a:defRPr>
      </a:lvl3pPr>
      <a:lvl4pPr marL="1600200" indent="-228600" algn="l" defTabSz="914400" rtl="0" eaLnBrk="1" latinLnBrk="0" hangingPunct="1">
        <a:lnSpc>
          <a:spcPct val="100000"/>
        </a:lnSpc>
        <a:spcBef>
          <a:spcPts val="500"/>
        </a:spcBef>
        <a:buClr>
          <a:srgbClr val="7C44A4"/>
        </a:buClr>
        <a:buFont typeface="Wingdings" charset="2"/>
        <a:buChar char="§"/>
        <a:defRPr sz="1800" kern="1200">
          <a:solidFill>
            <a:schemeClr val="tx2"/>
          </a:solidFill>
          <a:latin typeface="Helvetica" charset="0"/>
          <a:ea typeface="Helvetica" charset="0"/>
          <a:cs typeface="Helvetica" charset="0"/>
        </a:defRPr>
      </a:lvl4pPr>
      <a:lvl5pPr marL="2057400" indent="-228600" algn="l" defTabSz="914400" rtl="0" eaLnBrk="1" latinLnBrk="0" hangingPunct="1">
        <a:lnSpc>
          <a:spcPct val="100000"/>
        </a:lnSpc>
        <a:spcBef>
          <a:spcPts val="500"/>
        </a:spcBef>
        <a:buClr>
          <a:srgbClr val="7C44A4"/>
        </a:buClr>
        <a:buFont typeface="Wingdings" charset="2"/>
        <a:buChar char="§"/>
        <a:defRPr sz="1800" kern="1200">
          <a:solidFill>
            <a:schemeClr val="tx2"/>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858" y="2401455"/>
            <a:ext cx="7235341" cy="1108508"/>
          </a:xfrm>
        </p:spPr>
        <p:txBody>
          <a:bodyPr>
            <a:normAutofit fontScale="90000"/>
          </a:bodyPr>
          <a:lstStyle/>
          <a:p>
            <a:pPr algn="r"/>
            <a:r>
              <a:rPr lang="en-GB" i="1" dirty="0" smtClean="0">
                <a:solidFill>
                  <a:srgbClr val="462260"/>
                </a:solidFill>
              </a:rPr>
              <a:t>Archives and Data Lakes</a:t>
            </a:r>
            <a:endParaRPr lang="en-GB" dirty="0">
              <a:solidFill>
                <a:srgbClr val="462260"/>
              </a:solidFill>
            </a:endParaRPr>
          </a:p>
        </p:txBody>
      </p:sp>
      <p:sp>
        <p:nvSpPr>
          <p:cNvPr id="3" name="Subtitle 2"/>
          <p:cNvSpPr>
            <a:spLocks noGrp="1"/>
          </p:cNvSpPr>
          <p:nvPr>
            <p:ph type="subTitle" idx="1"/>
          </p:nvPr>
        </p:nvSpPr>
        <p:spPr>
          <a:xfrm>
            <a:off x="1828801" y="3602038"/>
            <a:ext cx="6629398" cy="888939"/>
          </a:xfrm>
        </p:spPr>
        <p:txBody>
          <a:bodyPr>
            <a:normAutofit fontScale="92500" lnSpcReduction="10000"/>
          </a:bodyPr>
          <a:lstStyle/>
          <a:p>
            <a:pPr algn="r"/>
            <a:r>
              <a:rPr lang="en-GB" dirty="0" smtClean="0">
                <a:solidFill>
                  <a:srgbClr val="7C44A4"/>
                </a:solidFill>
              </a:rPr>
              <a:t>Can two become one? </a:t>
            </a:r>
          </a:p>
          <a:p>
            <a:pPr algn="r"/>
            <a:r>
              <a:rPr lang="en-GB" dirty="0" smtClean="0">
                <a:solidFill>
                  <a:srgbClr val="7C44A4"/>
                </a:solidFill>
              </a:rPr>
              <a:t>13</a:t>
            </a:r>
            <a:r>
              <a:rPr lang="en-GB" baseline="30000" dirty="0" smtClean="0">
                <a:solidFill>
                  <a:srgbClr val="7C44A4"/>
                </a:solidFill>
              </a:rPr>
              <a:t>th</a:t>
            </a:r>
            <a:r>
              <a:rPr lang="en-GB" dirty="0" smtClean="0">
                <a:solidFill>
                  <a:srgbClr val="7C44A4"/>
                </a:solidFill>
              </a:rPr>
              <a:t> September 2017</a:t>
            </a:r>
            <a:endParaRPr lang="en-GB" dirty="0">
              <a:solidFill>
                <a:srgbClr val="7C44A4"/>
              </a:solidFill>
            </a:endParaRPr>
          </a:p>
        </p:txBody>
      </p:sp>
      <p:sp>
        <p:nvSpPr>
          <p:cNvPr id="6" name="TextBox 5"/>
          <p:cNvSpPr txBox="1"/>
          <p:nvPr/>
        </p:nvSpPr>
        <p:spPr>
          <a:xfrm>
            <a:off x="0" y="6551298"/>
            <a:ext cx="9144000" cy="307777"/>
          </a:xfrm>
          <a:prstGeom prst="rect">
            <a:avLst/>
          </a:prstGeom>
          <a:noFill/>
        </p:spPr>
        <p:txBody>
          <a:bodyPr wrap="square" rtlCol="0">
            <a:spAutoFit/>
          </a:bodyPr>
          <a:lstStyle/>
          <a:p>
            <a:r>
              <a:rPr lang="de-DE" sz="1400" dirty="0" smtClean="0">
                <a:solidFill>
                  <a:srgbClr val="462260"/>
                </a:solidFill>
                <a:latin typeface="Helvetica Neue Light" charset="0"/>
                <a:ea typeface="Helvetica Neue Light" charset="0"/>
                <a:cs typeface="Helvetica Neue Light" charset="0"/>
              </a:rPr>
              <a:t>i-</a:t>
            </a:r>
            <a:r>
              <a:rPr lang="de-DE" sz="1400" dirty="0" err="1" smtClean="0">
                <a:solidFill>
                  <a:srgbClr val="462260"/>
                </a:solidFill>
                <a:latin typeface="Helvetica Neue Light" charset="0"/>
                <a:ea typeface="Helvetica Neue Light" charset="0"/>
                <a:cs typeface="Helvetica Neue Light" charset="0"/>
              </a:rPr>
              <a:t>squared</a:t>
            </a:r>
            <a:r>
              <a:rPr lang="de-DE" sz="1400" dirty="0" smtClean="0">
                <a:solidFill>
                  <a:srgbClr val="462260"/>
                </a:solidFill>
                <a:latin typeface="Helvetica Neue Light" charset="0"/>
                <a:ea typeface="Helvetica Neue Light" charset="0"/>
                <a:cs typeface="Helvetica Neue Light" charset="0"/>
              </a:rPr>
              <a:t> </a:t>
            </a:r>
            <a:r>
              <a:rPr lang="de-DE" sz="1400" dirty="0" err="1" smtClean="0">
                <a:solidFill>
                  <a:srgbClr val="462260"/>
                </a:solidFill>
                <a:latin typeface="Helvetica Neue Light" charset="0"/>
                <a:ea typeface="Helvetica Neue Light" charset="0"/>
                <a:cs typeface="Helvetica Neue Light" charset="0"/>
              </a:rPr>
              <a:t>consulting</a:t>
            </a:r>
            <a:r>
              <a:rPr lang="de-DE" sz="1400" dirty="0" smtClean="0">
                <a:solidFill>
                  <a:srgbClr val="462260"/>
                </a:solidFill>
                <a:latin typeface="Helvetica Neue Light" charset="0"/>
                <a:ea typeface="Helvetica Neue Light" charset="0"/>
                <a:cs typeface="Helvetica Neue Light" charset="0"/>
              </a:rPr>
              <a:t> 							www.thei2hub.com</a:t>
            </a:r>
            <a:endParaRPr lang="en-GB" sz="1400" dirty="0">
              <a:solidFill>
                <a:srgbClr val="46226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643070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051887" cy="594994"/>
          </a:xfrm>
        </p:spPr>
        <p:txBody>
          <a:bodyPr>
            <a:noAutofit/>
          </a:bodyPr>
          <a:lstStyle/>
          <a:p>
            <a:r>
              <a:rPr lang="en-GB" sz="4000" dirty="0" smtClean="0"/>
              <a:t>Contact us</a:t>
            </a:r>
            <a:endParaRPr lang="en-GB" sz="40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48" y="1375003"/>
            <a:ext cx="7350621" cy="2567683"/>
          </a:xfrm>
          <a:prstGeom prst="rect">
            <a:avLst/>
          </a:prstGeom>
        </p:spPr>
      </p:pic>
      <p:sp>
        <p:nvSpPr>
          <p:cNvPr id="9" name="Rectangle 8"/>
          <p:cNvSpPr/>
          <p:nvPr/>
        </p:nvSpPr>
        <p:spPr>
          <a:xfrm>
            <a:off x="628648" y="4065285"/>
            <a:ext cx="7350621" cy="2332118"/>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rgbClr val="462260"/>
                </a:solidFill>
                <a:latin typeface="Bourgeois" charset="0"/>
                <a:ea typeface="Bourgeois" charset="0"/>
                <a:cs typeface="Bourgeois" charset="0"/>
              </a:rPr>
              <a:t>Nina Bryant, Managing Director</a:t>
            </a:r>
          </a:p>
          <a:p>
            <a:endParaRPr lang="en-GB" dirty="0" smtClean="0">
              <a:solidFill>
                <a:srgbClr val="462260"/>
              </a:solidFill>
              <a:latin typeface="Bourgeois" charset="0"/>
              <a:ea typeface="Bourgeois" charset="0"/>
              <a:cs typeface="Bourgeois" charset="0"/>
            </a:endParaRPr>
          </a:p>
          <a:p>
            <a:r>
              <a:rPr lang="en-GB" dirty="0" smtClean="0">
                <a:solidFill>
                  <a:srgbClr val="462260"/>
                </a:solidFill>
                <a:latin typeface="Bourgeois" charset="0"/>
                <a:ea typeface="Bourgeois" charset="0"/>
                <a:cs typeface="Bourgeois" charset="0"/>
              </a:rPr>
              <a:t>Mob: </a:t>
            </a:r>
            <a:r>
              <a:rPr lang="en-GB" dirty="0">
                <a:solidFill>
                  <a:srgbClr val="462260"/>
                </a:solidFill>
                <a:latin typeface="Bourgeois" charset="0"/>
                <a:ea typeface="Bourgeois" charset="0"/>
                <a:cs typeface="Bourgeois" charset="0"/>
              </a:rPr>
              <a:t>+44 (0)</a:t>
            </a:r>
            <a:r>
              <a:rPr lang="en-GB" dirty="0" smtClean="0">
                <a:solidFill>
                  <a:srgbClr val="462260"/>
                </a:solidFill>
                <a:latin typeface="Bourgeois" charset="0"/>
                <a:ea typeface="Bourgeois" charset="0"/>
                <a:cs typeface="Bourgeois" charset="0"/>
              </a:rPr>
              <a:t>7828 794488</a:t>
            </a:r>
          </a:p>
          <a:p>
            <a:r>
              <a:rPr lang="en-GB" dirty="0" smtClean="0">
                <a:solidFill>
                  <a:srgbClr val="462260"/>
                </a:solidFill>
                <a:latin typeface="Bourgeois" charset="0"/>
                <a:ea typeface="Bourgeois" charset="0"/>
                <a:cs typeface="Bourgeois" charset="0"/>
              </a:rPr>
              <a:t>Tel: +44 (0)1793 393696</a:t>
            </a:r>
          </a:p>
          <a:p>
            <a:endParaRPr lang="en-GB" dirty="0">
              <a:solidFill>
                <a:srgbClr val="462260"/>
              </a:solidFill>
              <a:latin typeface="Bourgeois" charset="0"/>
              <a:ea typeface="Bourgeois" charset="0"/>
              <a:cs typeface="Bourgeois" charset="0"/>
            </a:endParaRPr>
          </a:p>
          <a:p>
            <a:r>
              <a:rPr lang="en-GB" dirty="0" smtClean="0">
                <a:solidFill>
                  <a:srgbClr val="462260"/>
                </a:solidFill>
                <a:latin typeface="Bourgeois" charset="0"/>
                <a:ea typeface="Bourgeois" charset="0"/>
                <a:cs typeface="Bourgeois" charset="0"/>
              </a:rPr>
              <a:t>email</a:t>
            </a:r>
            <a:r>
              <a:rPr lang="en-GB" dirty="0" smtClean="0">
                <a:solidFill>
                  <a:schemeClr val="accent1"/>
                </a:solidFill>
                <a:latin typeface="Bourgeois" charset="0"/>
                <a:ea typeface="Bourgeois" charset="0"/>
                <a:cs typeface="Bourgeois" charset="0"/>
              </a:rPr>
              <a:t>: nina.bryant@thei2hub.com</a:t>
            </a:r>
          </a:p>
          <a:p>
            <a:endParaRPr lang="en-GB" dirty="0">
              <a:solidFill>
                <a:srgbClr val="462260"/>
              </a:solidFill>
              <a:latin typeface="Bourgeois" charset="0"/>
              <a:ea typeface="Bourgeois" charset="0"/>
              <a:cs typeface="Bourgeois" charset="0"/>
            </a:endParaRPr>
          </a:p>
          <a:p>
            <a:r>
              <a:rPr lang="en-GB" dirty="0" smtClean="0">
                <a:solidFill>
                  <a:srgbClr val="462260"/>
                </a:solidFill>
                <a:latin typeface="Bourgeois" charset="0"/>
                <a:ea typeface="Bourgeois" charset="0"/>
                <a:cs typeface="Bourgeois" charset="0"/>
              </a:rPr>
              <a:t>www.thei2hub.com</a:t>
            </a:r>
          </a:p>
        </p:txBody>
      </p:sp>
    </p:spTree>
    <p:extLst>
      <p:ext uri="{BB962C8B-B14F-4D97-AF65-F5344CB8AC3E}">
        <p14:creationId xmlns:p14="http://schemas.microsoft.com/office/powerpoint/2010/main" val="967856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Perception is everything</a:t>
            </a:r>
            <a:endParaRPr lang="en-GB" dirty="0"/>
          </a:p>
        </p:txBody>
      </p:sp>
      <p:pic>
        <p:nvPicPr>
          <p:cNvPr id="8" name="Content Placeholder 7" descr="images-45.jpeg"/>
          <p:cNvPicPr>
            <a:picLocks noGrp="1" noChangeAspect="1"/>
          </p:cNvPicPr>
          <p:nvPr>
            <p:ph idx="1"/>
          </p:nvPr>
        </p:nvPicPr>
        <p:blipFill>
          <a:blip r:embed="rId3">
            <a:extLst>
              <a:ext uri="{28A0092B-C50C-407E-A947-70E740481C1C}">
                <a14:useLocalDpi xmlns:a14="http://schemas.microsoft.com/office/drawing/2010/main" val="0"/>
              </a:ext>
            </a:extLst>
          </a:blip>
          <a:srcRect t="10873" b="10873"/>
          <a:stretch>
            <a:fillRect/>
          </a:stretch>
        </p:blipFill>
        <p:spPr>
          <a:xfrm>
            <a:off x="221030" y="1115441"/>
            <a:ext cx="4429701" cy="2596297"/>
          </a:xfrm>
        </p:spPr>
      </p:pic>
      <p:pic>
        <p:nvPicPr>
          <p:cNvPr id="3" name="Picture 2" descr="images-39.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227" y="3711738"/>
            <a:ext cx="4862453" cy="1975372"/>
          </a:xfrm>
          <a:prstGeom prst="rect">
            <a:avLst/>
          </a:prstGeom>
        </p:spPr>
      </p:pic>
    </p:spTree>
    <p:extLst>
      <p:ext uri="{BB962C8B-B14F-4D97-AF65-F5344CB8AC3E}">
        <p14:creationId xmlns:p14="http://schemas.microsoft.com/office/powerpoint/2010/main" val="1888266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pic>
        <p:nvPicPr>
          <p:cNvPr id="8" name="Content Placeholder 7" descr="images-45.jpeg"/>
          <p:cNvPicPr>
            <a:picLocks noGrp="1" noChangeAspect="1"/>
          </p:cNvPicPr>
          <p:nvPr>
            <p:ph idx="1"/>
          </p:nvPr>
        </p:nvPicPr>
        <p:blipFill>
          <a:blip r:embed="rId2">
            <a:extLst>
              <a:ext uri="{28A0092B-C50C-407E-A947-70E740481C1C}">
                <a14:useLocalDpi xmlns:a14="http://schemas.microsoft.com/office/drawing/2010/main" val="0"/>
              </a:ext>
            </a:extLst>
          </a:blip>
          <a:srcRect t="10873" b="10873"/>
          <a:stretch>
            <a:fillRect/>
          </a:stretch>
        </p:blipFill>
        <p:spPr>
          <a:xfrm>
            <a:off x="628650" y="1762603"/>
            <a:ext cx="1842217" cy="1079744"/>
          </a:xfrm>
        </p:spPr>
      </p:pic>
      <p:sp>
        <p:nvSpPr>
          <p:cNvPr id="9" name="Rectangle 8"/>
          <p:cNvSpPr/>
          <p:nvPr/>
        </p:nvSpPr>
        <p:spPr>
          <a:xfrm>
            <a:off x="2960140" y="1222731"/>
            <a:ext cx="5555210" cy="2308324"/>
          </a:xfrm>
          <a:prstGeom prst="rect">
            <a:avLst/>
          </a:prstGeom>
        </p:spPr>
        <p:txBody>
          <a:bodyPr wrap="square">
            <a:spAutoFit/>
          </a:bodyPr>
          <a:lstStyle/>
          <a:p>
            <a:r>
              <a:rPr lang="en-GB" dirty="0" smtClean="0"/>
              <a:t>Gartner defines 3 types of archives:</a:t>
            </a:r>
          </a:p>
          <a:p>
            <a:pPr marL="285750" indent="-285750">
              <a:buFont typeface="Arial"/>
              <a:buChar char="•"/>
            </a:pPr>
            <a:r>
              <a:rPr lang="en-GB" dirty="0" smtClean="0"/>
              <a:t>Compliance </a:t>
            </a:r>
            <a:r>
              <a:rPr lang="en-GB" dirty="0" smtClean="0"/>
              <a:t>Archives </a:t>
            </a:r>
            <a:r>
              <a:rPr lang="en-GB" dirty="0" smtClean="0"/>
              <a:t>containing data required to meet regulatory or audit requirements; </a:t>
            </a:r>
          </a:p>
          <a:p>
            <a:pPr marL="285750" indent="-285750">
              <a:buFont typeface="Arial"/>
              <a:buChar char="•"/>
            </a:pPr>
            <a:r>
              <a:rPr lang="en-GB" dirty="0" smtClean="0"/>
              <a:t>Historical </a:t>
            </a:r>
            <a:r>
              <a:rPr lang="en-GB" dirty="0" smtClean="0"/>
              <a:t>Archives </a:t>
            </a:r>
            <a:r>
              <a:rPr lang="en-GB" dirty="0" smtClean="0"/>
              <a:t>that contain the older, very infrequently accessed business records; </a:t>
            </a:r>
          </a:p>
          <a:p>
            <a:pPr marL="285750" indent="-285750">
              <a:buFont typeface="Arial"/>
              <a:buChar char="•"/>
            </a:pPr>
            <a:r>
              <a:rPr lang="en-GB" dirty="0" smtClean="0"/>
              <a:t>Analytics </a:t>
            </a:r>
            <a:r>
              <a:rPr lang="en-GB" dirty="0" smtClean="0"/>
              <a:t>Archives </a:t>
            </a:r>
            <a:r>
              <a:rPr lang="en-GB" dirty="0" smtClean="0"/>
              <a:t>containing data that may need to be regularly accessed or used for reporting purposes </a:t>
            </a:r>
          </a:p>
          <a:p>
            <a:endParaRPr lang="en-US" dirty="0"/>
          </a:p>
        </p:txBody>
      </p:sp>
      <p:pic>
        <p:nvPicPr>
          <p:cNvPr id="10" name="Picture 9" descr="images-3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78" y="4403854"/>
            <a:ext cx="2172246" cy="882475"/>
          </a:xfrm>
          <a:prstGeom prst="rect">
            <a:avLst/>
          </a:prstGeom>
        </p:spPr>
      </p:pic>
      <p:sp>
        <p:nvSpPr>
          <p:cNvPr id="12" name="Rectangle 11"/>
          <p:cNvSpPr/>
          <p:nvPr/>
        </p:nvSpPr>
        <p:spPr>
          <a:xfrm>
            <a:off x="3101238" y="3962617"/>
            <a:ext cx="4572000" cy="1754327"/>
          </a:xfrm>
          <a:prstGeom prst="rect">
            <a:avLst/>
          </a:prstGeom>
        </p:spPr>
        <p:txBody>
          <a:bodyPr>
            <a:spAutoFit/>
          </a:bodyPr>
          <a:lstStyle/>
          <a:p>
            <a:r>
              <a:rPr lang="en-US" dirty="0"/>
              <a:t>A </a:t>
            </a:r>
            <a:r>
              <a:rPr lang="en-US" b="1" dirty="0"/>
              <a:t>data lake</a:t>
            </a:r>
            <a:r>
              <a:rPr lang="en-US" dirty="0"/>
              <a:t> is a storage repository that holds a vast amount of raw </a:t>
            </a:r>
            <a:r>
              <a:rPr lang="en-US" b="1" dirty="0"/>
              <a:t>data</a:t>
            </a:r>
            <a:r>
              <a:rPr lang="en-US" dirty="0"/>
              <a:t> in its native format, including structured, semi-structured, and unstructured </a:t>
            </a:r>
            <a:r>
              <a:rPr lang="en-US" b="1" dirty="0"/>
              <a:t>data</a:t>
            </a:r>
            <a:r>
              <a:rPr lang="en-US" dirty="0"/>
              <a:t>. The </a:t>
            </a:r>
            <a:r>
              <a:rPr lang="en-US" b="1" dirty="0"/>
              <a:t>data</a:t>
            </a:r>
            <a:r>
              <a:rPr lang="en-US" dirty="0"/>
              <a:t> structure and requirements are not </a:t>
            </a:r>
            <a:r>
              <a:rPr lang="en-US" b="1" dirty="0"/>
              <a:t>defined</a:t>
            </a:r>
            <a:r>
              <a:rPr lang="en-US" dirty="0"/>
              <a:t> until the </a:t>
            </a:r>
            <a:r>
              <a:rPr lang="en-US" b="1" dirty="0"/>
              <a:t>data</a:t>
            </a:r>
            <a:r>
              <a:rPr lang="en-US" dirty="0"/>
              <a:t> is needed.</a:t>
            </a:r>
          </a:p>
        </p:txBody>
      </p:sp>
    </p:spTree>
    <p:extLst>
      <p:ext uri="{BB962C8B-B14F-4D97-AF65-F5344CB8AC3E}">
        <p14:creationId xmlns:p14="http://schemas.microsoft.com/office/powerpoint/2010/main" val="4390886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0094160"/>
              </p:ext>
            </p:extLst>
          </p:nvPr>
        </p:nvGraphicFramePr>
        <p:xfrm>
          <a:off x="314325" y="1187450"/>
          <a:ext cx="8370888" cy="3134360"/>
        </p:xfrm>
        <a:graphic>
          <a:graphicData uri="http://schemas.openxmlformats.org/drawingml/2006/table">
            <a:tbl>
              <a:tblPr firstRow="1" bandRow="1">
                <a:tableStyleId>{5C22544A-7EE6-4342-B048-85BDC9FD1C3A}</a:tableStyleId>
              </a:tblPr>
              <a:tblGrid>
                <a:gridCol w="4185444"/>
                <a:gridCol w="4185444"/>
              </a:tblGrid>
              <a:tr h="370840">
                <a:tc>
                  <a:txBody>
                    <a:bodyPr/>
                    <a:lstStyle/>
                    <a:p>
                      <a:r>
                        <a:rPr lang="en-US" dirty="0" smtClean="0"/>
                        <a:t>Archive</a:t>
                      </a:r>
                      <a:endParaRPr lang="en-US" dirty="0"/>
                    </a:p>
                  </a:txBody>
                  <a:tcPr/>
                </a:tc>
                <a:tc>
                  <a:txBody>
                    <a:bodyPr/>
                    <a:lstStyle/>
                    <a:p>
                      <a:r>
                        <a:rPr lang="en-US" dirty="0" smtClean="0"/>
                        <a:t>Data Lake</a:t>
                      </a:r>
                      <a:endParaRPr lang="en-US" dirty="0"/>
                    </a:p>
                  </a:txBody>
                  <a:tcPr/>
                </a:tc>
              </a:tr>
              <a:tr h="370840">
                <a:tc>
                  <a:txBody>
                    <a:bodyPr/>
                    <a:lstStyle/>
                    <a:p>
                      <a:pPr hangingPunct="0"/>
                      <a:r>
                        <a:rPr lang="en-GB" sz="1800" kern="1200" dirty="0" smtClean="0">
                          <a:solidFill>
                            <a:schemeClr val="dk1"/>
                          </a:solidFill>
                          <a:effectLst/>
                          <a:latin typeface="+mn-lt"/>
                          <a:ea typeface="+mn-ea"/>
                          <a:cs typeface="+mn-cs"/>
                        </a:rPr>
                        <a:t>Records capture and classification</a:t>
                      </a:r>
                    </a:p>
                  </a:txBody>
                  <a:tcPr/>
                </a:tc>
                <a:tc>
                  <a:txBody>
                    <a:bodyPr/>
                    <a:lstStyle/>
                    <a:p>
                      <a:pPr hangingPunct="0"/>
                      <a:r>
                        <a:rPr lang="en-GB" sz="1800" kern="1200" dirty="0" smtClean="0">
                          <a:solidFill>
                            <a:schemeClr val="dk1"/>
                          </a:solidFill>
                          <a:effectLst/>
                          <a:latin typeface="+mn-lt"/>
                          <a:ea typeface="+mn-ea"/>
                          <a:cs typeface="+mn-cs"/>
                        </a:rPr>
                        <a:t>Storage of large volumes of data in native format</a:t>
                      </a:r>
                    </a:p>
                  </a:txBody>
                  <a:tcPr/>
                </a:tc>
              </a:tr>
              <a:tr h="370840">
                <a:tc>
                  <a:txBody>
                    <a:bodyPr/>
                    <a:lstStyle/>
                    <a:p>
                      <a:r>
                        <a:rPr lang="en-GB" sz="1800" kern="1200" dirty="0" smtClean="0">
                          <a:solidFill>
                            <a:schemeClr val="dk1"/>
                          </a:solidFill>
                          <a:effectLst/>
                          <a:latin typeface="+mn-lt"/>
                          <a:ea typeface="+mn-ea"/>
                          <a:cs typeface="+mn-cs"/>
                        </a:rPr>
                        <a:t>Data retention and disposal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Data ingestion from multiple sources and in multiple formats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Access and security management</a:t>
                      </a:r>
                    </a:p>
                  </a:txBody>
                  <a:tcPr/>
                </a:tc>
                <a:tc>
                  <a:txBody>
                    <a:bodyPr/>
                    <a:lstStyle/>
                    <a:p>
                      <a:r>
                        <a:rPr lang="en-GB" sz="1800" kern="1200" dirty="0" smtClean="0">
                          <a:solidFill>
                            <a:schemeClr val="dk1"/>
                          </a:solidFill>
                          <a:effectLst/>
                          <a:latin typeface="+mn-lt"/>
                          <a:ea typeface="+mn-ea"/>
                          <a:cs typeface="+mn-cs"/>
                        </a:rPr>
                        <a:t>Data ingestion in real or near real time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Search, hold, and retrieval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Access and security management.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Audit and reporting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Mining, analysis and reporting</a:t>
                      </a:r>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53210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cases</a:t>
            </a:r>
            <a:endParaRPr lang="en-GB" dirty="0"/>
          </a:p>
        </p:txBody>
      </p:sp>
      <p:pic>
        <p:nvPicPr>
          <p:cNvPr id="6" name="Picture 5" descr="images-4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30345"/>
            <a:ext cx="3683000" cy="2209800"/>
          </a:xfrm>
          <a:prstGeom prst="rect">
            <a:avLst/>
          </a:prstGeom>
        </p:spPr>
      </p:pic>
      <p:pic>
        <p:nvPicPr>
          <p:cNvPr id="8" name="Picture 7" descr="images-4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550" y="1455745"/>
            <a:ext cx="3733800" cy="2184400"/>
          </a:xfrm>
          <a:prstGeom prst="rect">
            <a:avLst/>
          </a:prstGeom>
        </p:spPr>
      </p:pic>
      <p:pic>
        <p:nvPicPr>
          <p:cNvPr id="9" name="Picture 8" descr="images-49.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4131830"/>
            <a:ext cx="4102100" cy="1981200"/>
          </a:xfrm>
          <a:prstGeom prst="rect">
            <a:avLst/>
          </a:prstGeom>
        </p:spPr>
      </p:pic>
    </p:spTree>
    <p:extLst>
      <p:ext uri="{BB962C8B-B14F-4D97-AF65-F5344CB8AC3E}">
        <p14:creationId xmlns:p14="http://schemas.microsoft.com/office/powerpoint/2010/main" val="2206161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Architectural View </a:t>
            </a:r>
            <a:endParaRPr lang="en-US" dirty="0"/>
          </a:p>
        </p:txBody>
      </p:sp>
      <p:sp>
        <p:nvSpPr>
          <p:cNvPr id="4" name="Text Placeholder 3"/>
          <p:cNvSpPr>
            <a:spLocks noGrp="1"/>
          </p:cNvSpPr>
          <p:nvPr>
            <p:ph type="body" sz="quarter" idx="13"/>
          </p:nvPr>
        </p:nvSpPr>
        <p:spPr/>
        <p:txBody>
          <a:bodyPr>
            <a:normAutofit fontScale="92500" lnSpcReduction="10000"/>
          </a:bodyPr>
          <a:lstStyle/>
          <a:p>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t="1042" b="1042"/>
          <a:stretch>
            <a:fillRect/>
          </a:stretch>
        </p:blipFill>
        <p:spPr>
          <a:prstGeom prst="rect">
            <a:avLst/>
          </a:prstGeom>
        </p:spPr>
      </p:pic>
    </p:spTree>
    <p:extLst>
      <p:ext uri="{BB962C8B-B14F-4D97-AF65-F5344CB8AC3E}">
        <p14:creationId xmlns:p14="http://schemas.microsoft.com/office/powerpoint/2010/main" val="1139151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our experience</a:t>
            </a:r>
            <a:endParaRPr lang="en-US" dirty="0"/>
          </a:p>
        </p:txBody>
      </p:sp>
      <p:sp>
        <p:nvSpPr>
          <p:cNvPr id="3" name="Content Placeholder 2"/>
          <p:cNvSpPr>
            <a:spLocks noGrp="1"/>
          </p:cNvSpPr>
          <p:nvPr>
            <p:ph idx="1"/>
          </p:nvPr>
        </p:nvSpPr>
        <p:spPr/>
        <p:txBody>
          <a:bodyPr>
            <a:normAutofit lnSpcReduction="10000"/>
          </a:bodyPr>
          <a:lstStyle/>
          <a:p>
            <a:r>
              <a:rPr lang="en-US" dirty="0" smtClean="0"/>
              <a:t>Legacy archives are complex and problematic,  often not meeting compliance requirements</a:t>
            </a:r>
          </a:p>
          <a:p>
            <a:r>
              <a:rPr lang="en-US" dirty="0" smtClean="0"/>
              <a:t>IT leaders are focused on new, exciting technology and want to exploit big data initiatives</a:t>
            </a:r>
          </a:p>
          <a:p>
            <a:r>
              <a:rPr lang="en-US" dirty="0" smtClean="0"/>
              <a:t>Senior management don’t understand why data lakes can’t solve for compliance and e-discovery – why keep everything twice?</a:t>
            </a:r>
          </a:p>
          <a:p>
            <a:r>
              <a:rPr lang="en-US" dirty="0" smtClean="0"/>
              <a:t>Information governance is not well understood, yet is critical for both data lakes and archives</a:t>
            </a:r>
            <a:endParaRPr lang="en-US" dirty="0"/>
          </a:p>
        </p:txBody>
      </p:sp>
      <p:sp>
        <p:nvSpPr>
          <p:cNvPr id="4" name="Text Placeholder 3"/>
          <p:cNvSpPr>
            <a:spLocks noGrp="1"/>
          </p:cNvSpPr>
          <p:nvPr>
            <p:ph type="body" sz="quarter" idx="13"/>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79584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Governance </a:t>
            </a:r>
            <a:endParaRPr lang="en-US" dirty="0"/>
          </a:p>
        </p:txBody>
      </p:sp>
      <p:sp>
        <p:nvSpPr>
          <p:cNvPr id="3" name="Content Placeholder 2"/>
          <p:cNvSpPr>
            <a:spLocks noGrp="1"/>
          </p:cNvSpPr>
          <p:nvPr>
            <p:ph idx="1"/>
          </p:nvPr>
        </p:nvSpPr>
        <p:spPr/>
        <p:txBody>
          <a:bodyPr/>
          <a:lstStyle/>
          <a:p>
            <a:r>
              <a:rPr lang="en-US" dirty="0" smtClean="0"/>
              <a:t>How to identify PII to meet GDPR</a:t>
            </a:r>
          </a:p>
          <a:p>
            <a:r>
              <a:rPr lang="en-GB" dirty="0" smtClean="0"/>
              <a:t>Ensure record </a:t>
            </a:r>
            <a:r>
              <a:rPr lang="en-GB" dirty="0"/>
              <a:t>been accurately and immutably captured </a:t>
            </a:r>
            <a:endParaRPr lang="en-GB" dirty="0" smtClean="0"/>
          </a:p>
          <a:p>
            <a:r>
              <a:rPr lang="en-GB" dirty="0" smtClean="0"/>
              <a:t>Identify golden sources</a:t>
            </a:r>
          </a:p>
          <a:p>
            <a:r>
              <a:rPr lang="en-GB" dirty="0" smtClean="0"/>
              <a:t>Trace data </a:t>
            </a:r>
            <a:r>
              <a:rPr lang="en-GB" dirty="0"/>
              <a:t>quality and lineage </a:t>
            </a:r>
            <a:endParaRPr lang="en-US" dirty="0"/>
          </a:p>
        </p:txBody>
      </p:sp>
      <p:sp>
        <p:nvSpPr>
          <p:cNvPr id="4" name="Text Placeholder 3"/>
          <p:cNvSpPr>
            <a:spLocks noGrp="1"/>
          </p:cNvSpPr>
          <p:nvPr>
            <p:ph type="body" sz="quarter" idx="13"/>
          </p:nvPr>
        </p:nvSpPr>
        <p:spPr/>
        <p:txBody>
          <a:bodyPr>
            <a:normAutofit fontScale="92500" lnSpcReduction="10000"/>
          </a:bodyPr>
          <a:lstStyle/>
          <a:p>
            <a:endParaRPr lang="en-US"/>
          </a:p>
        </p:txBody>
      </p:sp>
    </p:spTree>
    <p:extLst>
      <p:ext uri="{BB962C8B-B14F-4D97-AF65-F5344CB8AC3E}">
        <p14:creationId xmlns:p14="http://schemas.microsoft.com/office/powerpoint/2010/main" val="289955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 …</a:t>
            </a:r>
            <a:endParaRPr lang="en-US" dirty="0"/>
          </a:p>
        </p:txBody>
      </p:sp>
      <p:pic>
        <p:nvPicPr>
          <p:cNvPr id="5" name="Content Placeholder 4" descr="humanity_evolution_3452853b.jpg"/>
          <p:cNvPicPr>
            <a:picLocks noGrp="1" noChangeAspect="1"/>
          </p:cNvPicPr>
          <p:nvPr>
            <p:ph idx="1"/>
          </p:nvPr>
        </p:nvPicPr>
        <p:blipFill>
          <a:blip r:embed="rId3">
            <a:extLst>
              <a:ext uri="{28A0092B-C50C-407E-A947-70E740481C1C}">
                <a14:useLocalDpi xmlns:a14="http://schemas.microsoft.com/office/drawing/2010/main" val="0"/>
              </a:ext>
            </a:extLst>
          </a:blip>
          <a:srcRect t="3168" b="3168"/>
          <a:stretch>
            <a:fillRect/>
          </a:stretch>
        </p:blipFill>
        <p:spPr/>
      </p:pic>
      <p:sp>
        <p:nvSpPr>
          <p:cNvPr id="4" name="Text Placeholder 3"/>
          <p:cNvSpPr>
            <a:spLocks noGrp="1"/>
          </p:cNvSpPr>
          <p:nvPr>
            <p:ph type="body" sz="quarter" idx="13"/>
          </p:nvPr>
        </p:nvSpPr>
        <p:spPr/>
        <p:txBody>
          <a:bodyPr>
            <a:normAutofit fontScale="92500" lnSpcReduction="10000"/>
          </a:bodyPr>
          <a:lstStyle/>
          <a:p>
            <a:endParaRPr lang="en-US"/>
          </a:p>
        </p:txBody>
      </p:sp>
    </p:spTree>
    <p:extLst>
      <p:ext uri="{BB962C8B-B14F-4D97-AF65-F5344CB8AC3E}">
        <p14:creationId xmlns:p14="http://schemas.microsoft.com/office/powerpoint/2010/main" val="642813887"/>
      </p:ext>
    </p:extLst>
  </p:cSld>
  <p:clrMapOvr>
    <a:masterClrMapping/>
  </p:clrMapOvr>
</p:sld>
</file>

<file path=ppt/theme/theme1.xml><?xml version="1.0" encoding="utf-8"?>
<a:theme xmlns:a="http://schemas.openxmlformats.org/drawingml/2006/main" name="Office Theme">
  <a:themeElements>
    <a:clrScheme name="i2">
      <a:dk1>
        <a:srgbClr val="000000"/>
      </a:dk1>
      <a:lt1>
        <a:srgbClr val="FFFFFF"/>
      </a:lt1>
      <a:dk2>
        <a:srgbClr val="373545"/>
      </a:dk2>
      <a:lt2>
        <a:srgbClr val="DCD8DC"/>
      </a:lt2>
      <a:accent1>
        <a:srgbClr val="462260"/>
      </a:accent1>
      <a:accent2>
        <a:srgbClr val="8784C7"/>
      </a:accent2>
      <a:accent3>
        <a:srgbClr val="5D739A"/>
      </a:accent3>
      <a:accent4>
        <a:srgbClr val="6997AF"/>
      </a:accent4>
      <a:accent5>
        <a:srgbClr val="84ACB6"/>
      </a:accent5>
      <a:accent6>
        <a:srgbClr val="6F8183"/>
      </a:accent6>
      <a:hlink>
        <a:srgbClr val="69A020"/>
      </a:hlink>
      <a:folHlink>
        <a:srgbClr val="C0C0C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15899</TotalTime>
  <Words>651</Words>
  <Application>Microsoft Macintosh PowerPoint</Application>
  <PresentationFormat>On-screen Show (4:3)</PresentationFormat>
  <Paragraphs>69</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Archives and Data Lakes</vt:lpstr>
      <vt:lpstr>Perception is everything</vt:lpstr>
      <vt:lpstr>Definitions</vt:lpstr>
      <vt:lpstr>Requirements</vt:lpstr>
      <vt:lpstr>Use cases</vt:lpstr>
      <vt:lpstr>Architectural View </vt:lpstr>
      <vt:lpstr>In our experience</vt:lpstr>
      <vt:lpstr>Information Governance </vt:lpstr>
      <vt:lpstr>And finally …</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Sadler</dc:creator>
  <cp:lastModifiedBy>Nina Bryant</cp:lastModifiedBy>
  <cp:revision>147</cp:revision>
  <cp:lastPrinted>2017-03-03T16:18:30Z</cp:lastPrinted>
  <dcterms:created xsi:type="dcterms:W3CDTF">2017-02-06T18:28:24Z</dcterms:created>
  <dcterms:modified xsi:type="dcterms:W3CDTF">2017-10-04T07:14:16Z</dcterms:modified>
</cp:coreProperties>
</file>