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78" r:id="rId14"/>
    <p:sldId id="277" r:id="rId15"/>
    <p:sldId id="267" r:id="rId16"/>
    <p:sldId id="268" r:id="rId17"/>
    <p:sldId id="270" r:id="rId18"/>
    <p:sldId id="271" r:id="rId19"/>
    <p:sldId id="269" r:id="rId20"/>
    <p:sldId id="272" r:id="rId21"/>
    <p:sldId id="273" r:id="rId22"/>
    <p:sldId id="274" r:id="rId23"/>
    <p:sldId id="276" r:id="rId24"/>
    <p:sldId id="275" r:id="rId25"/>
    <p:sldId id="280" r:id="rId2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79290-DFFB-4971-A471-DEEC49C23319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A7291-701B-4A76-9D46-2D819A27B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0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C0F7-CEB3-4D07-9970-09050D452C29}" type="datetime1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7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925-06A1-4F43-840E-9FFEBA5C68E9}" type="datetime1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802F-EC44-49D5-84F8-40793B716C9E}" type="datetime1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9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4" y="101970"/>
            <a:ext cx="8952320" cy="804338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4" y="914451"/>
            <a:ext cx="8952320" cy="4717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484" y="5437848"/>
            <a:ext cx="2057400" cy="252394"/>
          </a:xfrm>
        </p:spPr>
        <p:txBody>
          <a:bodyPr/>
          <a:lstStyle/>
          <a:p>
            <a:fld id="{52FF242C-5FF3-4405-90F5-F7E03B28536C}" type="datetime1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437848"/>
            <a:ext cx="3086100" cy="25239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1404" y="5437848"/>
            <a:ext cx="2057400" cy="252394"/>
          </a:xfrm>
        </p:spPr>
        <p:txBody>
          <a:bodyPr/>
          <a:lstStyle>
            <a:lvl1pPr>
              <a:defRPr sz="1400"/>
            </a:lvl1pPr>
          </a:lstStyle>
          <a:p>
            <a:fld id="{A15480C1-77C9-4C17-AD9C-FA11BDFB63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66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9ABD-1DF9-4F8F-9C0A-B97E6B062E85}" type="datetime1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0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E386-1016-4978-A6B5-10F770A9D148}" type="datetime1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7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BB83-F56B-4272-9C38-DC00AC8C8A90}" type="datetime1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8BE1-5CC5-4D1F-8957-5BB88A0AE939}" type="datetime1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5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A42F-7F2D-4E1E-B68C-C5CED30D8BD1}" type="datetime1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9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DD64-EE01-47E4-B7B5-5A4A9CF3834C}" type="datetime1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5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AF98-3969-4F0B-B749-DAB847064991}" type="datetime1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2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21519-7D92-4FD9-AB37-FF473D0E47F8}" type="datetime1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80C1-77C9-4C17-AD9C-FA11BDFB6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tancic@ffzg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ur-lex.europa.eu/legal-content/EN/TXT/PDF/?uri=CELEX:32014R0910&amp;from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hstancic@ffzg.h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nterparestrus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GB" sz="6000" b="1" dirty="0" smtClean="0">
                <a:latin typeface="+mn-lt"/>
              </a:rPr>
              <a:t>Blockchain in the Archives</a:t>
            </a:r>
            <a:endParaRPr lang="en-GB" sz="6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06498"/>
            <a:ext cx="6858000" cy="2301822"/>
          </a:xfrm>
        </p:spPr>
        <p:txBody>
          <a:bodyPr/>
          <a:lstStyle/>
          <a:p>
            <a:r>
              <a:rPr lang="en-GB" sz="2800" dirty="0" smtClean="0"/>
              <a:t>Ph.D. </a:t>
            </a:r>
            <a:r>
              <a:rPr lang="en-GB" sz="2800" b="1" dirty="0" smtClean="0"/>
              <a:t>Hrvoje </a:t>
            </a:r>
            <a:r>
              <a:rPr lang="en-GB" sz="2800" b="1" dirty="0" err="1" smtClean="0"/>
              <a:t>Stančić</a:t>
            </a:r>
            <a:r>
              <a:rPr lang="en-GB" sz="2800" dirty="0" smtClean="0"/>
              <a:t>, associate professor</a:t>
            </a:r>
          </a:p>
          <a:p>
            <a:r>
              <a:rPr lang="en-GB" sz="2400" dirty="0" smtClean="0"/>
              <a:t>Faculty of Humanities and Social Sciences</a:t>
            </a:r>
          </a:p>
          <a:p>
            <a:r>
              <a:rPr lang="en-GB" sz="2400" dirty="0" smtClean="0"/>
              <a:t>University of Zagreb</a:t>
            </a:r>
          </a:p>
          <a:p>
            <a:r>
              <a:rPr lang="en-GB" sz="2400" dirty="0" smtClean="0">
                <a:hlinkClick r:id="rId2"/>
              </a:rPr>
              <a:t>hstancic@ffzg.hr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05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LTP</a:t>
            </a:r>
            <a:r>
              <a:rPr lang="en-GB" dirty="0" smtClean="0"/>
              <a:t> of digitally signed records – CS2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Digital signatures </a:t>
            </a:r>
            <a:r>
              <a:rPr lang="en-GB" dirty="0" smtClean="0"/>
              <a:t>used</a:t>
            </a:r>
          </a:p>
          <a:p>
            <a:pPr lvl="1"/>
            <a:r>
              <a:rPr lang="en-GB" dirty="0" err="1" smtClean="0"/>
              <a:t>XMLDSig</a:t>
            </a:r>
            <a:r>
              <a:rPr lang="en-GB" dirty="0" smtClean="0"/>
              <a:t> (2006-2012)</a:t>
            </a:r>
          </a:p>
          <a:p>
            <a:pPr lvl="1"/>
            <a:r>
              <a:rPr lang="en-GB" dirty="0" err="1" smtClean="0"/>
              <a:t>XAdES</a:t>
            </a:r>
            <a:r>
              <a:rPr lang="en-GB" dirty="0" smtClean="0"/>
              <a:t> (2013-)</a:t>
            </a:r>
          </a:p>
          <a:p>
            <a:pPr lvl="1"/>
            <a:r>
              <a:rPr lang="en-GB" dirty="0" smtClean="0"/>
              <a:t>SHA-1 hash algorithm used (considered obsolete)</a:t>
            </a:r>
            <a:endParaRPr lang="en-US" dirty="0" smtClean="0"/>
          </a:p>
          <a:p>
            <a:r>
              <a:rPr lang="en-GB" b="1" dirty="0" smtClean="0"/>
              <a:t>When needed in a court of law </a:t>
            </a:r>
            <a:r>
              <a:rPr lang="en-GB" dirty="0" smtClean="0"/>
              <a:t>the documents are</a:t>
            </a:r>
          </a:p>
          <a:p>
            <a:pPr lvl="1"/>
            <a:r>
              <a:rPr lang="en-GB" dirty="0" smtClean="0"/>
              <a:t>printed on paper</a:t>
            </a:r>
          </a:p>
          <a:p>
            <a:pPr lvl="1"/>
            <a:r>
              <a:rPr lang="en-GB" dirty="0" smtClean="0"/>
              <a:t>paper printout is authenticated by the </a:t>
            </a:r>
            <a:br>
              <a:rPr lang="en-GB" dirty="0" smtClean="0"/>
            </a:br>
            <a:r>
              <a:rPr lang="en-GB" dirty="0" smtClean="0"/>
              <a:t>Tax Administration </a:t>
            </a:r>
            <a:endParaRPr lang="hr-HR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10</a:t>
            </a:fld>
            <a:endParaRPr lang="en-GB"/>
          </a:p>
        </p:txBody>
      </p:sp>
      <p:pic>
        <p:nvPicPr>
          <p:cNvPr id="5" name="Picture 3" descr="C:\Users\Hrvoje\Downloads\stamp-143192_6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0" t="14400" r="13600" b="17070"/>
          <a:stretch/>
        </p:blipFill>
        <p:spPr bwMode="auto">
          <a:xfrm>
            <a:off x="7245094" y="3495430"/>
            <a:ext cx="866685" cy="57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Hrvoje\Downloads\rectangle-stamp-heavy_grand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290" y="2523659"/>
            <a:ext cx="1099422" cy="10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5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LTP</a:t>
            </a:r>
            <a:r>
              <a:rPr lang="en-GB" dirty="0" smtClean="0"/>
              <a:t> of digitally signed records – CS2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They did not</a:t>
            </a:r>
          </a:p>
          <a:p>
            <a:pPr lvl="1"/>
            <a:r>
              <a:rPr lang="en-GB" dirty="0" smtClean="0"/>
              <a:t>try to </a:t>
            </a:r>
            <a:r>
              <a:rPr lang="en-GB" b="1" dirty="0" smtClean="0"/>
              <a:t>re-validate</a:t>
            </a:r>
            <a:r>
              <a:rPr lang="en-GB" dirty="0" smtClean="0"/>
              <a:t> historical signatures</a:t>
            </a:r>
          </a:p>
          <a:p>
            <a:pPr lvl="1"/>
            <a:r>
              <a:rPr lang="en-GB" b="1" dirty="0" smtClean="0"/>
              <a:t>re-sign</a:t>
            </a:r>
            <a:r>
              <a:rPr lang="en-GB" dirty="0" smtClean="0"/>
              <a:t> records before the expiration of the signatures</a:t>
            </a:r>
          </a:p>
          <a:p>
            <a:pPr lvl="1"/>
            <a:r>
              <a:rPr lang="en-GB" dirty="0" smtClean="0"/>
              <a:t>consider using </a:t>
            </a:r>
            <a:r>
              <a:rPr lang="en-GB" b="1" dirty="0" smtClean="0"/>
              <a:t>e-notary</a:t>
            </a:r>
            <a:r>
              <a:rPr lang="en-GB" dirty="0" smtClean="0"/>
              <a:t> services (none in Croatia)</a:t>
            </a:r>
          </a:p>
          <a:p>
            <a:pPr lvl="1"/>
            <a:r>
              <a:rPr lang="en-GB" dirty="0" smtClean="0"/>
              <a:t>consider </a:t>
            </a:r>
            <a:r>
              <a:rPr lang="en-US" dirty="0" smtClean="0"/>
              <a:t>using </a:t>
            </a:r>
            <a:r>
              <a:rPr lang="en-US" b="1" dirty="0" smtClean="0"/>
              <a:t>trusted third party </a:t>
            </a:r>
            <a:r>
              <a:rPr lang="en-US" dirty="0" smtClean="0"/>
              <a:t>time-stamping and digital archiving </a:t>
            </a:r>
            <a:r>
              <a:rPr lang="en-US" b="1" dirty="0" smtClean="0"/>
              <a:t>services</a:t>
            </a:r>
          </a:p>
          <a:p>
            <a:pPr lvl="1"/>
            <a:r>
              <a:rPr lang="en-US" b="1" dirty="0" smtClean="0"/>
              <a:t>validate records at the point of capture </a:t>
            </a:r>
            <a:r>
              <a:rPr lang="en-US" dirty="0" smtClean="0"/>
              <a:t>into trusted archival system (they do not have one)</a:t>
            </a:r>
            <a:endParaRPr lang="hr-HR" dirty="0" smtClean="0"/>
          </a:p>
          <a:p>
            <a:pPr lvl="1"/>
            <a:r>
              <a:rPr lang="en-GB" dirty="0" smtClean="0"/>
              <a:t>investigate the possibilities of </a:t>
            </a:r>
            <a:r>
              <a:rPr lang="en-US" b="1" dirty="0" smtClean="0"/>
              <a:t>creating a records management system</a:t>
            </a:r>
            <a:r>
              <a:rPr lang="en-US" dirty="0" smtClean="0"/>
              <a:t> to ensure solid circumstantial evidence of records’ integrity and authenticity</a:t>
            </a:r>
          </a:p>
          <a:p>
            <a:pPr lvl="1"/>
            <a:r>
              <a:rPr lang="en-GB" dirty="0" smtClean="0"/>
              <a:t>consider using </a:t>
            </a:r>
            <a:r>
              <a:rPr lang="en-GB" b="1" dirty="0" smtClean="0"/>
              <a:t>blockchain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Preservation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Symbol"/>
              </a:rPr>
              <a:t>Challenges</a:t>
            </a:r>
            <a:r>
              <a:rPr lang="en-US" dirty="0" smtClean="0">
                <a:sym typeface="Symbol"/>
              </a:rPr>
              <a:t> with digital signatures</a:t>
            </a:r>
          </a:p>
          <a:p>
            <a:pPr lvl="1"/>
            <a:r>
              <a:rPr lang="en-GB" dirty="0" smtClean="0"/>
              <a:t>short expiration period</a:t>
            </a:r>
          </a:p>
          <a:p>
            <a:pPr lvl="1"/>
            <a:r>
              <a:rPr lang="en-GB" dirty="0" smtClean="0"/>
              <a:t>possibilities of certificate revocation</a:t>
            </a:r>
          </a:p>
          <a:p>
            <a:pPr lvl="1"/>
            <a:r>
              <a:rPr lang="en-GB" dirty="0" smtClean="0"/>
              <a:t>the need for resigning</a:t>
            </a:r>
          </a:p>
          <a:p>
            <a:pPr lvl="1"/>
            <a:r>
              <a:rPr lang="en-GB" dirty="0" smtClean="0"/>
              <a:t>dependence on the certification authority(-</a:t>
            </a:r>
            <a:r>
              <a:rPr lang="en-GB" dirty="0" err="1" smtClean="0"/>
              <a:t>ies</a:t>
            </a:r>
            <a:r>
              <a:rPr lang="en-GB" dirty="0" smtClean="0"/>
              <a:t>), i.e. qualified trust service providers ("trusted third party")</a:t>
            </a:r>
          </a:p>
          <a:p>
            <a:r>
              <a:rPr lang="en-GB" b="1" dirty="0" err="1" smtClean="0"/>
              <a:t>eIDAS</a:t>
            </a:r>
            <a:r>
              <a:rPr lang="en-GB" b="1" dirty="0" smtClean="0"/>
              <a:t> Regulation</a:t>
            </a:r>
          </a:p>
          <a:p>
            <a:pPr lvl="1"/>
            <a:r>
              <a:rPr lang="en-GB" dirty="0" smtClean="0"/>
              <a:t>Regulation </a:t>
            </a:r>
            <a:r>
              <a:rPr lang="en-GB" dirty="0"/>
              <a:t>(EU) No 910/2014 of the European Parliament and of the Council of 23 July 2014 on electronic identification and trust services for electronic transactions in the internal market and repealing Directive 1999/93/EC</a:t>
            </a:r>
            <a:br>
              <a:rPr lang="en-GB" dirty="0"/>
            </a:br>
            <a:r>
              <a:rPr lang="en-GB" sz="1400" dirty="0" smtClean="0">
                <a:hlinkClick r:id="rId2"/>
              </a:rPr>
              <a:t>http://eur-lex.europa.eu/legal-content/EN/TXT/PDF/?uri=CELEX:32014R0910&amp;from=EN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Hrvoje\Downloads\eIDAS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1902" y="1065443"/>
            <a:ext cx="686893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40374" y="1933257"/>
            <a:ext cx="7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dirty="0" err="1" smtClean="0"/>
              <a:t>eIDAS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6426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Preservation Model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4" y="914451"/>
            <a:ext cx="8153890" cy="4717606"/>
          </a:xfrm>
        </p:spPr>
        <p:txBody>
          <a:bodyPr/>
          <a:lstStyle/>
          <a:p>
            <a:r>
              <a:rPr lang="en-GB" kern="0" dirty="0" err="1" smtClean="0"/>
              <a:t>eIDAS</a:t>
            </a:r>
            <a:r>
              <a:rPr lang="en-GB" kern="0" dirty="0" smtClean="0"/>
              <a:t> relies on </a:t>
            </a:r>
            <a:r>
              <a:rPr lang="hr-HR" dirty="0" err="1" smtClean="0"/>
              <a:t>ETSI</a:t>
            </a:r>
            <a:r>
              <a:rPr lang="hr-HR" dirty="0" smtClean="0"/>
              <a:t> </a:t>
            </a:r>
            <a:r>
              <a:rPr lang="en-GB" kern="0" dirty="0" smtClean="0"/>
              <a:t>standards</a:t>
            </a:r>
          </a:p>
          <a:p>
            <a:pPr lvl="1"/>
            <a:r>
              <a:rPr lang="vi-VN" sz="2000" b="1" kern="0" dirty="0" smtClean="0"/>
              <a:t>ETSI EN 319 102-1</a:t>
            </a:r>
            <a:r>
              <a:rPr lang="hr-HR" sz="2000" b="1" kern="0" dirty="0" smtClean="0"/>
              <a:t> </a:t>
            </a:r>
            <a:r>
              <a:rPr lang="en-US" kern="0" dirty="0"/>
              <a:t>Electronic Signatures and Infrastructures (</a:t>
            </a:r>
            <a:r>
              <a:rPr lang="en-US" kern="0" dirty="0" err="1"/>
              <a:t>ESI</a:t>
            </a:r>
            <a:r>
              <a:rPr lang="en-US" kern="0" dirty="0"/>
              <a:t>);</a:t>
            </a:r>
            <a:r>
              <a:rPr lang="hr-HR" kern="0" dirty="0"/>
              <a:t> </a:t>
            </a:r>
            <a:r>
              <a:rPr lang="en-US" kern="0" dirty="0"/>
              <a:t>Procedures for Creation and Validation</a:t>
            </a:r>
            <a:r>
              <a:rPr lang="hr-HR" kern="0" dirty="0"/>
              <a:t> </a:t>
            </a:r>
            <a:r>
              <a:rPr lang="en-US" kern="0" dirty="0"/>
              <a:t>of </a:t>
            </a:r>
            <a:r>
              <a:rPr lang="en-US" kern="0" dirty="0" err="1"/>
              <a:t>AdES</a:t>
            </a:r>
            <a:r>
              <a:rPr lang="en-US" kern="0" dirty="0"/>
              <a:t> Digital Signatures</a:t>
            </a:r>
            <a:endParaRPr lang="en-US" dirty="0"/>
          </a:p>
          <a:p>
            <a:pPr lvl="1"/>
            <a:r>
              <a:rPr lang="en-US" dirty="0"/>
              <a:t>Archival Timestamps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Hrvoje\Downloads\eIDAS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1902" y="1065443"/>
            <a:ext cx="686893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40374" y="1933257"/>
            <a:ext cx="7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dirty="0" err="1" smtClean="0"/>
              <a:t>eIDAS</a:t>
            </a:r>
            <a:endParaRPr lang="en-GB" sz="1800" b="1" dirty="0"/>
          </a:p>
        </p:txBody>
      </p:sp>
      <p:sp>
        <p:nvSpPr>
          <p:cNvPr id="24" name="Rectangle 23"/>
          <p:cNvSpPr/>
          <p:nvPr/>
        </p:nvSpPr>
        <p:spPr>
          <a:xfrm>
            <a:off x="628650" y="2788227"/>
            <a:ext cx="7886700" cy="2621494"/>
          </a:xfrm>
          <a:prstGeom prst="rect">
            <a:avLst/>
          </a:prstGeom>
          <a:solidFill>
            <a:srgbClr val="8064A2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0938" y="3136624"/>
            <a:ext cx="6201288" cy="2187779"/>
          </a:xfrm>
          <a:prstGeom prst="rect">
            <a:avLst/>
          </a:prstGeom>
          <a:solidFill>
            <a:srgbClr val="9BBB59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24406" y="3254731"/>
            <a:ext cx="4520759" cy="1983023"/>
          </a:xfrm>
          <a:prstGeom prst="rect">
            <a:avLst/>
          </a:prstGeom>
          <a:solidFill>
            <a:srgbClr val="C0504D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57992" y="3547940"/>
            <a:ext cx="2863591" cy="1612166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28222" y="3975875"/>
            <a:ext cx="2723128" cy="110785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142517" y="4479817"/>
            <a:ext cx="1278726" cy="527011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Signer's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</a:t>
            </a:r>
            <a:r>
              <a:rPr kumimoji="0" lang="hr-HR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ument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21685" y="4473209"/>
            <a:ext cx="1153546" cy="540289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Signed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</a:t>
            </a:r>
            <a:r>
              <a: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tribut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929024" y="4261124"/>
            <a:ext cx="1285953" cy="822609"/>
          </a:xfrm>
          <a:prstGeom prst="roundRect">
            <a:avLst/>
          </a:prstGeom>
          <a:solidFill>
            <a:srgbClr val="C0504D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r>
              <a:rPr lang="en-US" sz="1800" kern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Time stamp</a:t>
            </a:r>
            <a:endParaRPr lang="hr-HR" sz="1800" kern="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419197" y="4261124"/>
            <a:ext cx="1413468" cy="822609"/>
          </a:xfrm>
          <a:prstGeom prst="roundRect">
            <a:avLst/>
          </a:prstGeom>
          <a:solidFill>
            <a:srgbClr val="9BBB59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rtlCol="0" anchor="ctr"/>
          <a:lstStyle/>
          <a:p>
            <a:pPr algn="ctr" defTabSz="914400">
              <a:defRPr/>
            </a:pPr>
            <a:r>
              <a:rPr lang="en-US" sz="160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Certificate and</a:t>
            </a:r>
          </a:p>
          <a:p>
            <a:pPr algn="ctr" defTabSz="914400">
              <a:defRPr/>
            </a:pPr>
            <a:r>
              <a:rPr lang="en-US" sz="160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revocation data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022668" y="4261123"/>
            <a:ext cx="1373196" cy="822609"/>
          </a:xfrm>
          <a:prstGeom prst="roundRect">
            <a:avLst/>
          </a:prstGeom>
          <a:solidFill>
            <a:srgbClr val="8064A2"/>
          </a:solidFill>
          <a:ln w="2857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sz="1800" kern="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Archival time stamp</a:t>
            </a:r>
            <a:r>
              <a:rPr lang="hr-HR" sz="1800" kern="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kern="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1800" kern="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28951" y="40295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744" y="4061068"/>
            <a:ext cx="1475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e-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signature</a:t>
            </a:r>
            <a:endParaRPr kumimoji="0" lang="hr-HR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28222" y="3547940"/>
            <a:ext cx="2740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Basic Signature (</a:t>
            </a: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B-</a:t>
            </a:r>
            <a:r>
              <a:rPr kumimoji="0" lang="hr-H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hr-HR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29024" y="3254731"/>
            <a:ext cx="1353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Signature with Time (</a:t>
            </a: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B-T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)</a:t>
            </a:r>
            <a:endParaRPr kumimoji="0" lang="hr-HR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19197" y="3209386"/>
            <a:ext cx="1471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Signature with Long Term Validation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Material (</a:t>
            </a:r>
            <a:r>
              <a:rPr kumimoji="0" lang="hr-HR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B-</a:t>
            </a:r>
            <a:r>
              <a:rPr kumimoji="0" lang="hr-H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hr-HR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938" y="2788227"/>
            <a:ext cx="7794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Signature providing Long Term Availability and Integrity of Validation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Material (</a:t>
            </a: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B-</a:t>
            </a:r>
            <a:r>
              <a:rPr kumimoji="0" lang="hr-H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LTA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)</a:t>
            </a:r>
            <a:endParaRPr kumimoji="0" lang="hr-HR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8167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Preservation Model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Blockchain-based system called “</a:t>
            </a:r>
            <a:r>
              <a:rPr lang="en-US" dirty="0" err="1" smtClean="0">
                <a:sym typeface="Symbol"/>
              </a:rPr>
              <a:t>TrustChain</a:t>
            </a:r>
            <a:r>
              <a:rPr lang="en-US" dirty="0" smtClean="0">
                <a:sym typeface="Symbol"/>
              </a:rPr>
              <a:t>”</a:t>
            </a:r>
          </a:p>
          <a:p>
            <a:r>
              <a:rPr lang="en-US" dirty="0" smtClean="0">
                <a:sym typeface="Symbol"/>
              </a:rPr>
              <a:t>Applies the concepts of</a:t>
            </a:r>
          </a:p>
          <a:p>
            <a:pPr lvl="1"/>
            <a:r>
              <a:rPr lang="en-US" dirty="0" smtClean="0">
                <a:sym typeface="Symbol"/>
              </a:rPr>
              <a:t>Hash </a:t>
            </a:r>
            <a:r>
              <a:rPr lang="en-US" dirty="0" err="1" smtClean="0">
                <a:sym typeface="Symbol"/>
              </a:rPr>
              <a:t>algorythms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err="1" smtClean="0">
                <a:sym typeface="Symbol"/>
              </a:rPr>
              <a:t>Merkle</a:t>
            </a:r>
            <a:r>
              <a:rPr lang="en-US" dirty="0" smtClean="0">
                <a:sym typeface="Symbol"/>
              </a:rPr>
              <a:t> tree</a:t>
            </a:r>
          </a:p>
          <a:p>
            <a:pPr lvl="1"/>
            <a:r>
              <a:rPr lang="en-US" dirty="0" smtClean="0">
                <a:sym typeface="Symbol"/>
              </a:rPr>
              <a:t>Blockchain</a:t>
            </a:r>
          </a:p>
          <a:p>
            <a:pPr lvl="1"/>
            <a:r>
              <a:rPr lang="en-US" dirty="0" smtClean="0">
                <a:sym typeface="Symbol"/>
              </a:rPr>
              <a:t>Distributed consensus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0580" y="2944224"/>
            <a:ext cx="2342632" cy="234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0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– Hash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dirty="0" smtClean="0"/>
              <a:t>Hash</a:t>
            </a:r>
            <a:r>
              <a:rPr lang="en-GB" altLang="en-US" dirty="0" smtClean="0"/>
              <a:t> or message digest</a:t>
            </a:r>
          </a:p>
          <a:p>
            <a:pPr lvl="1"/>
            <a:r>
              <a:rPr lang="en-GB" altLang="en-US" dirty="0" smtClean="0"/>
              <a:t>one-way function that calculates the unique </a:t>
            </a:r>
            <a:r>
              <a:rPr lang="en-GB" altLang="en-US" b="1" dirty="0" smtClean="0"/>
              <a:t>fix-length string</a:t>
            </a:r>
            <a:r>
              <a:rPr lang="en-GB" altLang="en-US" dirty="0" smtClean="0"/>
              <a:t> out of any document of any size</a:t>
            </a:r>
          </a:p>
          <a:p>
            <a:pPr lvl="1"/>
            <a:r>
              <a:rPr lang="en-GB" altLang="en-US" dirty="0" smtClean="0"/>
              <a:t>it is </a:t>
            </a:r>
            <a:r>
              <a:rPr lang="en-GB" altLang="en-US" b="1" dirty="0" smtClean="0"/>
              <a:t>not possible to recreate the original document </a:t>
            </a:r>
            <a:r>
              <a:rPr lang="en-GB" altLang="en-US" dirty="0" smtClean="0"/>
              <a:t>by knowing its hash</a:t>
            </a:r>
          </a:p>
          <a:p>
            <a:pPr lvl="1"/>
            <a:r>
              <a:rPr lang="en-GB" altLang="en-US" dirty="0" smtClean="0"/>
              <a:t>(theoretically) </a:t>
            </a:r>
            <a:r>
              <a:rPr lang="en-US" altLang="en-US" dirty="0" smtClean="0"/>
              <a:t>extremely difficult and </a:t>
            </a:r>
            <a:r>
              <a:rPr lang="en-US" altLang="en-US" b="1" dirty="0" smtClean="0"/>
              <a:t>nearly impossible to create "collisions"</a:t>
            </a:r>
            <a:r>
              <a:rPr lang="en-US" altLang="en-US" dirty="0" smtClean="0"/>
              <a:t> i.e. meaningful records with the same hash value (produced by a given hash function)</a:t>
            </a:r>
          </a:p>
          <a:p>
            <a:pPr lvl="1"/>
            <a:r>
              <a:rPr lang="en-GB" altLang="en-US" u="sng" dirty="0" smtClean="0"/>
              <a:t>Example</a:t>
            </a:r>
            <a:r>
              <a:rPr lang="en-GB" altLang="en-US" dirty="0" smtClean="0"/>
              <a:t>:</a:t>
            </a:r>
          </a:p>
          <a:p>
            <a:pPr lvl="2"/>
            <a:r>
              <a:rPr lang="en-GB" altLang="en-US" dirty="0" smtClean="0"/>
              <a:t>hash of a document (.</a:t>
            </a:r>
            <a:r>
              <a:rPr lang="en-GB" altLang="en-US" dirty="0" err="1" smtClean="0"/>
              <a:t>docx</a:t>
            </a:r>
            <a:r>
              <a:rPr lang="en-GB" altLang="en-US" dirty="0" smtClean="0"/>
              <a:t>)</a:t>
            </a:r>
          </a:p>
          <a:p>
            <a:pPr lvl="2"/>
            <a:r>
              <a:rPr lang="en-GB" altLang="en-US" dirty="0" smtClean="0"/>
              <a:t>MD5: </a:t>
            </a:r>
            <a:r>
              <a:rPr lang="en-GB" altLang="en-US" b="1" dirty="0" smtClean="0">
                <a:solidFill>
                  <a:srgbClr val="3333FF"/>
                </a:solidFill>
              </a:rPr>
              <a:t>614e8bb4b90a998a5faea456f7249741</a:t>
            </a:r>
          </a:p>
          <a:p>
            <a:pPr lvl="2"/>
            <a:r>
              <a:rPr lang="en-GB" altLang="en-US" dirty="0" smtClean="0"/>
              <a:t>SHA-256: </a:t>
            </a:r>
            <a:r>
              <a:rPr lang="en-GB" altLang="en-US" b="1" dirty="0" smtClean="0">
                <a:solidFill>
                  <a:srgbClr val="3333FF"/>
                </a:solidFill>
              </a:rPr>
              <a:t>7d8c5b62dcb440233f7eaac1ec49e4c386b8089c37d69ab51 </a:t>
            </a:r>
            <a:br>
              <a:rPr lang="en-GB" altLang="en-US" b="1" dirty="0" smtClean="0">
                <a:solidFill>
                  <a:srgbClr val="3333FF"/>
                </a:solidFill>
              </a:rPr>
            </a:br>
            <a:r>
              <a:rPr lang="en-GB" altLang="en-US" b="1" dirty="0" smtClean="0">
                <a:solidFill>
                  <a:srgbClr val="3333FF"/>
                </a:solidFill>
              </a:rPr>
              <a:t>                  bc674b8877cb032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7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– </a:t>
            </a:r>
            <a:r>
              <a:rPr lang="en-US" dirty="0" err="1" smtClean="0">
                <a:sym typeface="Symbol"/>
              </a:rPr>
              <a:t>Merkle</a:t>
            </a:r>
            <a:r>
              <a:rPr lang="en-US" dirty="0" smtClean="0">
                <a:sym typeface="Symbol"/>
              </a:rPr>
              <a:t> tree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4" y="914451"/>
            <a:ext cx="8952320" cy="1227858"/>
          </a:xfrm>
        </p:spPr>
        <p:txBody>
          <a:bodyPr/>
          <a:lstStyle/>
          <a:p>
            <a:pPr>
              <a:defRPr/>
            </a:pPr>
            <a:r>
              <a:rPr lang="en-GB" dirty="0"/>
              <a:t>Several (or many) hash values may be hashed together thus forming a </a:t>
            </a:r>
            <a:r>
              <a:rPr lang="en-GB" dirty="0" err="1"/>
              <a:t>Merkle</a:t>
            </a:r>
            <a:r>
              <a:rPr lang="en-GB" dirty="0"/>
              <a:t> or hash tree</a:t>
            </a:r>
          </a:p>
          <a:p>
            <a:pPr marL="234000" indent="0">
              <a:buNone/>
              <a:defRPr/>
            </a:pPr>
            <a:r>
              <a:rPr lang="en-GB" sz="2000" dirty="0" err="1"/>
              <a:t>Merkle</a:t>
            </a:r>
            <a:r>
              <a:rPr lang="en-GB" sz="2000" dirty="0"/>
              <a:t>, R. C. (1982).</a:t>
            </a:r>
            <a:r>
              <a:rPr lang="en-GB" sz="2000" i="1" dirty="0"/>
              <a:t> Patent No. US19790072363 19790905.</a:t>
            </a:r>
            <a:r>
              <a:rPr lang="en-GB" sz="2000" dirty="0"/>
              <a:t> USA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16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96897" y="2328684"/>
            <a:ext cx="7945438" cy="3125787"/>
            <a:chOff x="292100" y="2563813"/>
            <a:chExt cx="7945438" cy="3125787"/>
          </a:xfrm>
        </p:grpSpPr>
        <p:sp>
          <p:nvSpPr>
            <p:cNvPr id="6" name="Oval 5"/>
            <p:cNvSpPr/>
            <p:nvPr/>
          </p:nvSpPr>
          <p:spPr>
            <a:xfrm>
              <a:off x="2360613" y="4694238"/>
              <a:ext cx="487362" cy="487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7" name="Oval 6"/>
            <p:cNvSpPr/>
            <p:nvPr/>
          </p:nvSpPr>
          <p:spPr>
            <a:xfrm>
              <a:off x="3579813" y="4694238"/>
              <a:ext cx="487362" cy="487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8" name="Oval 7"/>
            <p:cNvSpPr/>
            <p:nvPr/>
          </p:nvSpPr>
          <p:spPr>
            <a:xfrm>
              <a:off x="4799013" y="4694238"/>
              <a:ext cx="487362" cy="487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" name="Oval 8"/>
            <p:cNvSpPr/>
            <p:nvPr/>
          </p:nvSpPr>
          <p:spPr>
            <a:xfrm>
              <a:off x="6018213" y="4694238"/>
              <a:ext cx="487362" cy="487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0" name="Oval 9"/>
            <p:cNvSpPr/>
            <p:nvPr/>
          </p:nvSpPr>
          <p:spPr>
            <a:xfrm>
              <a:off x="2970213" y="3692525"/>
              <a:ext cx="487362" cy="4873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1" name="Oval 10"/>
            <p:cNvSpPr/>
            <p:nvPr/>
          </p:nvSpPr>
          <p:spPr>
            <a:xfrm>
              <a:off x="5364163" y="3692525"/>
              <a:ext cx="487362" cy="4873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2" name="Oval 11"/>
            <p:cNvSpPr/>
            <p:nvPr/>
          </p:nvSpPr>
          <p:spPr>
            <a:xfrm>
              <a:off x="4189413" y="2584450"/>
              <a:ext cx="487362" cy="4873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13" name="Straight Arrow Connector 12"/>
            <p:cNvCxnSpPr>
              <a:stCxn id="6" idx="0"/>
              <a:endCxn id="10" idx="3"/>
            </p:cNvCxnSpPr>
            <p:nvPr/>
          </p:nvCxnSpPr>
          <p:spPr>
            <a:xfrm flipV="1">
              <a:off x="2603500" y="4108450"/>
              <a:ext cx="438150" cy="585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0"/>
              <a:endCxn id="10" idx="5"/>
            </p:cNvCxnSpPr>
            <p:nvPr/>
          </p:nvCxnSpPr>
          <p:spPr>
            <a:xfrm flipH="1" flipV="1">
              <a:off x="3386138" y="4108450"/>
              <a:ext cx="436562" cy="585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  <a:endCxn id="11" idx="3"/>
            </p:cNvCxnSpPr>
            <p:nvPr/>
          </p:nvCxnSpPr>
          <p:spPr>
            <a:xfrm flipV="1">
              <a:off x="5041900" y="4108450"/>
              <a:ext cx="393700" cy="585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11" idx="5"/>
            </p:cNvCxnSpPr>
            <p:nvPr/>
          </p:nvCxnSpPr>
          <p:spPr>
            <a:xfrm flipH="1" flipV="1">
              <a:off x="5780088" y="4108450"/>
              <a:ext cx="481012" cy="585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7"/>
              <a:endCxn id="12" idx="3"/>
            </p:cNvCxnSpPr>
            <p:nvPr/>
          </p:nvCxnSpPr>
          <p:spPr>
            <a:xfrm flipV="1">
              <a:off x="3386138" y="3000375"/>
              <a:ext cx="874712" cy="763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1"/>
              <a:endCxn id="12" idx="5"/>
            </p:cNvCxnSpPr>
            <p:nvPr/>
          </p:nvCxnSpPr>
          <p:spPr>
            <a:xfrm flipH="1" flipV="1">
              <a:off x="4605338" y="3000375"/>
              <a:ext cx="830262" cy="763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2890838" y="4673600"/>
              <a:ext cx="655637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24475" y="4673600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66938" y="5162550"/>
              <a:ext cx="874712" cy="527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H(D1)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81375" y="5162550"/>
              <a:ext cx="922338" cy="527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H(D10)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03738" y="5162550"/>
              <a:ext cx="1038225" cy="527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H(D11)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22938" y="5162550"/>
              <a:ext cx="1076325" cy="527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H(D20)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28775" y="3671888"/>
              <a:ext cx="1309688" cy="5286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H(D1-D10)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70575" y="3671888"/>
              <a:ext cx="1473200" cy="5286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H(D11-D20)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03763" y="2563813"/>
              <a:ext cx="3533775" cy="5286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H(D1-D20) – "</a:t>
              </a:r>
              <a:r>
                <a:rPr lang="en-GB" sz="2000" b="1" dirty="0" smtClean="0">
                  <a:solidFill>
                    <a:srgbClr val="C00000"/>
                  </a:solidFill>
                </a:rPr>
                <a:t>root/top </a:t>
              </a:r>
              <a:r>
                <a:rPr lang="en-GB" sz="2000" b="1" dirty="0">
                  <a:solidFill>
                    <a:srgbClr val="C00000"/>
                  </a:solidFill>
                </a:rPr>
                <a:t>hash"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2100" y="2647950"/>
              <a:ext cx="2068513" cy="7667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H – hash</a:t>
              </a:r>
            </a:p>
            <a:p>
              <a:pPr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D – document</a:t>
              </a:r>
            </a:p>
          </p:txBody>
        </p:sp>
      </p:grpSp>
      <p:pic>
        <p:nvPicPr>
          <p:cNvPr id="29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– </a:t>
            </a:r>
            <a:r>
              <a:rPr lang="en-US" dirty="0" smtClean="0">
                <a:sym typeface="Symbol"/>
              </a:rPr>
              <a:t>Blockchain formation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17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357188" y="1543050"/>
            <a:ext cx="8243887" cy="4094163"/>
            <a:chOff x="357188" y="1543050"/>
            <a:chExt cx="8243887" cy="4094163"/>
          </a:xfrm>
        </p:grpSpPr>
        <p:sp>
          <p:nvSpPr>
            <p:cNvPr id="30" name="Oval 29"/>
            <p:cNvSpPr/>
            <p:nvPr/>
          </p:nvSpPr>
          <p:spPr>
            <a:xfrm>
              <a:off x="357188" y="5227638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31" name="Oval 30"/>
            <p:cNvSpPr/>
            <p:nvPr/>
          </p:nvSpPr>
          <p:spPr>
            <a:xfrm>
              <a:off x="1108075" y="5227638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32" name="Oval 31"/>
            <p:cNvSpPr/>
            <p:nvPr/>
          </p:nvSpPr>
          <p:spPr>
            <a:xfrm>
              <a:off x="1860550" y="5227638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33" name="Oval 32"/>
            <p:cNvSpPr/>
            <p:nvPr/>
          </p:nvSpPr>
          <p:spPr>
            <a:xfrm>
              <a:off x="2613025" y="5227638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34" name="Oval 33"/>
            <p:cNvSpPr/>
            <p:nvPr/>
          </p:nvSpPr>
          <p:spPr>
            <a:xfrm>
              <a:off x="733425" y="4610100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35" name="Oval 34"/>
            <p:cNvSpPr/>
            <p:nvPr/>
          </p:nvSpPr>
          <p:spPr>
            <a:xfrm>
              <a:off x="2209800" y="4610100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36" name="Oval 35"/>
            <p:cNvSpPr/>
            <p:nvPr/>
          </p:nvSpPr>
          <p:spPr>
            <a:xfrm>
              <a:off x="1484313" y="3927475"/>
              <a:ext cx="301625" cy="30003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37" name="Straight Arrow Connector 36"/>
            <p:cNvCxnSpPr>
              <a:stCxn id="30" idx="0"/>
              <a:endCxn id="34" idx="3"/>
            </p:cNvCxnSpPr>
            <p:nvPr/>
          </p:nvCxnSpPr>
          <p:spPr>
            <a:xfrm flipV="1">
              <a:off x="508000" y="4867275"/>
              <a:ext cx="268288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1" idx="0"/>
              <a:endCxn id="34" idx="5"/>
            </p:cNvCxnSpPr>
            <p:nvPr/>
          </p:nvCxnSpPr>
          <p:spPr>
            <a:xfrm flipH="1" flipV="1">
              <a:off x="989013" y="4867275"/>
              <a:ext cx="2698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0"/>
              <a:endCxn id="35" idx="3"/>
            </p:cNvCxnSpPr>
            <p:nvPr/>
          </p:nvCxnSpPr>
          <p:spPr>
            <a:xfrm flipV="1">
              <a:off x="2011363" y="4867275"/>
              <a:ext cx="242887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3" idx="0"/>
              <a:endCxn id="35" idx="5"/>
            </p:cNvCxnSpPr>
            <p:nvPr/>
          </p:nvCxnSpPr>
          <p:spPr>
            <a:xfrm flipH="1" flipV="1">
              <a:off x="2466975" y="4867275"/>
              <a:ext cx="2952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7"/>
              <a:endCxn id="36" idx="3"/>
            </p:cNvCxnSpPr>
            <p:nvPr/>
          </p:nvCxnSpPr>
          <p:spPr>
            <a:xfrm flipV="1">
              <a:off x="989013" y="4184650"/>
              <a:ext cx="539750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5" idx="1"/>
              <a:endCxn id="36" idx="5"/>
            </p:cNvCxnSpPr>
            <p:nvPr/>
          </p:nvCxnSpPr>
          <p:spPr>
            <a:xfrm flipH="1" flipV="1">
              <a:off x="1741488" y="4184650"/>
              <a:ext cx="512762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3213100" y="5227638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44" name="Oval 43"/>
            <p:cNvSpPr/>
            <p:nvPr/>
          </p:nvSpPr>
          <p:spPr>
            <a:xfrm>
              <a:off x="3965575" y="5227638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45" name="Oval 44"/>
            <p:cNvSpPr/>
            <p:nvPr/>
          </p:nvSpPr>
          <p:spPr>
            <a:xfrm>
              <a:off x="4716463" y="5227638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46" name="Oval 45"/>
            <p:cNvSpPr/>
            <p:nvPr/>
          </p:nvSpPr>
          <p:spPr>
            <a:xfrm>
              <a:off x="5468938" y="5227638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47" name="Oval 46"/>
            <p:cNvSpPr/>
            <p:nvPr/>
          </p:nvSpPr>
          <p:spPr>
            <a:xfrm>
              <a:off x="3589338" y="4610100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48" name="Oval 47"/>
            <p:cNvSpPr/>
            <p:nvPr/>
          </p:nvSpPr>
          <p:spPr>
            <a:xfrm>
              <a:off x="5065713" y="4610100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49" name="Oval 48"/>
            <p:cNvSpPr/>
            <p:nvPr/>
          </p:nvSpPr>
          <p:spPr>
            <a:xfrm>
              <a:off x="4341813" y="3927475"/>
              <a:ext cx="300037" cy="300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50" name="Straight Arrow Connector 49"/>
            <p:cNvCxnSpPr>
              <a:stCxn id="43" idx="0"/>
              <a:endCxn id="47" idx="3"/>
            </p:cNvCxnSpPr>
            <p:nvPr/>
          </p:nvCxnSpPr>
          <p:spPr>
            <a:xfrm flipV="1">
              <a:off x="3363913" y="4867275"/>
              <a:ext cx="2698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4" idx="0"/>
              <a:endCxn id="47" idx="5"/>
            </p:cNvCxnSpPr>
            <p:nvPr/>
          </p:nvCxnSpPr>
          <p:spPr>
            <a:xfrm flipH="1" flipV="1">
              <a:off x="3846513" y="4867275"/>
              <a:ext cx="268287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5" idx="0"/>
              <a:endCxn id="48" idx="3"/>
            </p:cNvCxnSpPr>
            <p:nvPr/>
          </p:nvCxnSpPr>
          <p:spPr>
            <a:xfrm flipV="1">
              <a:off x="4867275" y="4867275"/>
              <a:ext cx="242888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6" idx="0"/>
              <a:endCxn id="48" idx="5"/>
            </p:cNvCxnSpPr>
            <p:nvPr/>
          </p:nvCxnSpPr>
          <p:spPr>
            <a:xfrm flipH="1" flipV="1">
              <a:off x="5322888" y="4867275"/>
              <a:ext cx="296862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7" idx="7"/>
              <a:endCxn id="49" idx="3"/>
            </p:cNvCxnSpPr>
            <p:nvPr/>
          </p:nvCxnSpPr>
          <p:spPr>
            <a:xfrm flipV="1">
              <a:off x="3846513" y="4184650"/>
              <a:ext cx="538162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8" idx="1"/>
              <a:endCxn id="49" idx="5"/>
            </p:cNvCxnSpPr>
            <p:nvPr/>
          </p:nvCxnSpPr>
          <p:spPr>
            <a:xfrm flipH="1" flipV="1">
              <a:off x="4597400" y="4184650"/>
              <a:ext cx="512763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6045200" y="5227638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57" name="Oval 56"/>
            <p:cNvSpPr/>
            <p:nvPr/>
          </p:nvSpPr>
          <p:spPr>
            <a:xfrm>
              <a:off x="6797675" y="5227638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58" name="Oval 57"/>
            <p:cNvSpPr/>
            <p:nvPr/>
          </p:nvSpPr>
          <p:spPr>
            <a:xfrm>
              <a:off x="7548563" y="5227638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59" name="Oval 58"/>
            <p:cNvSpPr/>
            <p:nvPr/>
          </p:nvSpPr>
          <p:spPr>
            <a:xfrm>
              <a:off x="8301038" y="5227638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60" name="Oval 59"/>
            <p:cNvSpPr/>
            <p:nvPr/>
          </p:nvSpPr>
          <p:spPr>
            <a:xfrm>
              <a:off x="6421438" y="4610100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61" name="Oval 60"/>
            <p:cNvSpPr/>
            <p:nvPr/>
          </p:nvSpPr>
          <p:spPr>
            <a:xfrm>
              <a:off x="7897813" y="4610100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62" name="Oval 61"/>
            <p:cNvSpPr/>
            <p:nvPr/>
          </p:nvSpPr>
          <p:spPr>
            <a:xfrm>
              <a:off x="7172325" y="3927475"/>
              <a:ext cx="301625" cy="300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63" name="Straight Arrow Connector 62"/>
            <p:cNvCxnSpPr>
              <a:stCxn id="56" idx="0"/>
              <a:endCxn id="60" idx="3"/>
            </p:cNvCxnSpPr>
            <p:nvPr/>
          </p:nvCxnSpPr>
          <p:spPr>
            <a:xfrm flipV="1">
              <a:off x="6196013" y="4867275"/>
              <a:ext cx="2698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7" idx="0"/>
              <a:endCxn id="60" idx="5"/>
            </p:cNvCxnSpPr>
            <p:nvPr/>
          </p:nvCxnSpPr>
          <p:spPr>
            <a:xfrm flipH="1" flipV="1">
              <a:off x="6678613" y="4867275"/>
              <a:ext cx="268287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8" idx="0"/>
              <a:endCxn id="61" idx="3"/>
            </p:cNvCxnSpPr>
            <p:nvPr/>
          </p:nvCxnSpPr>
          <p:spPr>
            <a:xfrm flipV="1">
              <a:off x="7699375" y="4867275"/>
              <a:ext cx="242888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9" idx="0"/>
              <a:endCxn id="61" idx="5"/>
            </p:cNvCxnSpPr>
            <p:nvPr/>
          </p:nvCxnSpPr>
          <p:spPr>
            <a:xfrm flipH="1" flipV="1">
              <a:off x="8154988" y="4867275"/>
              <a:ext cx="2952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0" idx="7"/>
              <a:endCxn id="62" idx="3"/>
            </p:cNvCxnSpPr>
            <p:nvPr/>
          </p:nvCxnSpPr>
          <p:spPr>
            <a:xfrm flipV="1">
              <a:off x="6678613" y="4184650"/>
              <a:ext cx="538162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1" idx="1"/>
              <a:endCxn id="62" idx="5"/>
            </p:cNvCxnSpPr>
            <p:nvPr/>
          </p:nvCxnSpPr>
          <p:spPr>
            <a:xfrm flipH="1" flipV="1">
              <a:off x="7429500" y="4184650"/>
              <a:ext cx="512763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4341813" y="2876550"/>
              <a:ext cx="300037" cy="30162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70" name="Oval 69"/>
            <p:cNvSpPr/>
            <p:nvPr/>
          </p:nvSpPr>
          <p:spPr>
            <a:xfrm>
              <a:off x="7172325" y="1717675"/>
              <a:ext cx="301625" cy="30003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71" name="Straight Arrow Connector 70"/>
            <p:cNvCxnSpPr>
              <a:stCxn id="36" idx="6"/>
              <a:endCxn id="69" idx="2"/>
            </p:cNvCxnSpPr>
            <p:nvPr/>
          </p:nvCxnSpPr>
          <p:spPr>
            <a:xfrm flipV="1">
              <a:off x="1785938" y="3027363"/>
              <a:ext cx="2555875" cy="10501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9" idx="4"/>
            </p:cNvCxnSpPr>
            <p:nvPr/>
          </p:nvCxnSpPr>
          <p:spPr>
            <a:xfrm flipV="1">
              <a:off x="4491038" y="3178175"/>
              <a:ext cx="0" cy="7270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2" idx="0"/>
              <a:endCxn id="70" idx="4"/>
            </p:cNvCxnSpPr>
            <p:nvPr/>
          </p:nvCxnSpPr>
          <p:spPr>
            <a:xfrm flipV="1">
              <a:off x="7323138" y="2017713"/>
              <a:ext cx="0" cy="19097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9" idx="7"/>
              <a:endCxn id="70" idx="2"/>
            </p:cNvCxnSpPr>
            <p:nvPr/>
          </p:nvCxnSpPr>
          <p:spPr>
            <a:xfrm flipV="1">
              <a:off x="4597400" y="1866900"/>
              <a:ext cx="2574925" cy="10541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57213" y="5108575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046288" y="5108575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19475" y="5108575"/>
              <a:ext cx="655638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916488" y="5108575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243638" y="5108575"/>
              <a:ext cx="655637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743825" y="5108575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692150" y="1543050"/>
              <a:ext cx="300038" cy="30162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82" name="Oval 81"/>
            <p:cNvSpPr/>
            <p:nvPr/>
          </p:nvSpPr>
          <p:spPr>
            <a:xfrm>
              <a:off x="1411288" y="1543050"/>
              <a:ext cx="300037" cy="30162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83" name="Oval 82"/>
            <p:cNvSpPr/>
            <p:nvPr/>
          </p:nvSpPr>
          <p:spPr>
            <a:xfrm>
              <a:off x="2130425" y="1543050"/>
              <a:ext cx="301625" cy="30162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84" name="Straight Arrow Connector 83"/>
            <p:cNvCxnSpPr>
              <a:stCxn id="81" idx="6"/>
              <a:endCxn id="82" idx="2"/>
            </p:cNvCxnSpPr>
            <p:nvPr/>
          </p:nvCxnSpPr>
          <p:spPr>
            <a:xfrm>
              <a:off x="992188" y="1693863"/>
              <a:ext cx="419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82" idx="6"/>
              <a:endCxn id="83" idx="2"/>
            </p:cNvCxnSpPr>
            <p:nvPr/>
          </p:nvCxnSpPr>
          <p:spPr>
            <a:xfrm>
              <a:off x="1711325" y="1693863"/>
              <a:ext cx="419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12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38" y="2011363"/>
              <a:ext cx="2128837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7" name="Straight Arrow Connector 86"/>
            <p:cNvCxnSpPr>
              <a:endCxn id="81" idx="2"/>
            </p:cNvCxnSpPr>
            <p:nvPr/>
          </p:nvCxnSpPr>
          <p:spPr>
            <a:xfrm>
              <a:off x="419100" y="1693863"/>
              <a:ext cx="2730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83" idx="6"/>
            </p:cNvCxnSpPr>
            <p:nvPr/>
          </p:nvCxnSpPr>
          <p:spPr>
            <a:xfrm>
              <a:off x="2432050" y="1693863"/>
              <a:ext cx="2936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9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6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– Distributed consensus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Every participant (node/server) records every </a:t>
            </a:r>
            <a:br>
              <a:rPr lang="en-GB" altLang="en-US" dirty="0" smtClean="0"/>
            </a:br>
            <a:r>
              <a:rPr lang="en-GB" altLang="en-US" dirty="0" smtClean="0"/>
              <a:t>event in its </a:t>
            </a:r>
            <a:r>
              <a:rPr lang="en-GB" altLang="en-US" b="1" dirty="0" smtClean="0"/>
              <a:t>ledger</a:t>
            </a:r>
            <a:r>
              <a:rPr lang="en-GB" altLang="en-US" dirty="0" smtClean="0"/>
              <a:t> ("main book"/database)</a:t>
            </a:r>
          </a:p>
          <a:p>
            <a:r>
              <a:rPr lang="en-GB" altLang="en-US" dirty="0" smtClean="0"/>
              <a:t>Consensus is used in order to </a:t>
            </a:r>
          </a:p>
          <a:p>
            <a:pPr lvl="1"/>
            <a:r>
              <a:rPr lang="en-GB" altLang="en-US" dirty="0" smtClean="0"/>
              <a:t>ensure that </a:t>
            </a:r>
            <a:r>
              <a:rPr lang="en-GB" altLang="en-US" b="1" dirty="0" smtClean="0"/>
              <a:t>all ledgers are the exact copies 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(i.e. are synchronised) </a:t>
            </a:r>
          </a:p>
          <a:p>
            <a:pPr lvl="1"/>
            <a:r>
              <a:rPr lang="en-GB" altLang="en-US" dirty="0" smtClean="0"/>
              <a:t>to determine truth</a:t>
            </a:r>
          </a:p>
          <a:p>
            <a:r>
              <a:rPr lang="en-GB" altLang="en-US" dirty="0" smtClean="0"/>
              <a:t>Event (e.g. transaction or document) is valid only if </a:t>
            </a:r>
            <a:r>
              <a:rPr lang="en-US" altLang="en-US" dirty="0" smtClean="0"/>
              <a:t>qualified majority (50%+1 node)</a:t>
            </a:r>
            <a:r>
              <a:rPr lang="en-GB" altLang="en-US" dirty="0" smtClean="0"/>
              <a:t> agrees upon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5" name="Picture 4" descr="Image result for distributed networ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09" t="15710" r="3061" b="6898"/>
          <a:stretch/>
        </p:blipFill>
        <p:spPr bwMode="auto">
          <a:xfrm>
            <a:off x="7045872" y="986420"/>
            <a:ext cx="1928464" cy="218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– Distributed consensus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131" name="TextBox 130"/>
          <p:cNvSpPr txBox="1"/>
          <p:nvPr/>
        </p:nvSpPr>
        <p:spPr>
          <a:xfrm>
            <a:off x="2184139" y="754194"/>
            <a:ext cx="44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Blocks' creation direction</a:t>
            </a:r>
            <a:endParaRPr lang="en-US" sz="18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5874707" y="4894499"/>
            <a:ext cx="1420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Block documents</a:t>
            </a:r>
            <a:endParaRPr lang="en-US" sz="18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459445" y="4894499"/>
            <a:ext cx="1420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Block documents</a:t>
            </a:r>
            <a:endParaRPr lang="en-US" sz="1800" b="1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1" y="1079126"/>
            <a:ext cx="9143999" cy="3989543"/>
            <a:chOff x="1" y="1079126"/>
            <a:chExt cx="9143999" cy="3989543"/>
          </a:xfrm>
        </p:grpSpPr>
        <p:sp>
          <p:nvSpPr>
            <p:cNvPr id="130" name="Left Arrow 129"/>
            <p:cNvSpPr/>
            <p:nvPr/>
          </p:nvSpPr>
          <p:spPr>
            <a:xfrm rot="10800000">
              <a:off x="649728" y="1079126"/>
              <a:ext cx="7441829" cy="258072"/>
            </a:xfrm>
            <a:prstGeom prst="lef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658584" y="2925758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GB" sz="1800" b="1" dirty="0" smtClean="0">
                  <a:solidFill>
                    <a:schemeClr val="tx1"/>
                  </a:solidFill>
                </a:rPr>
                <a:t>Top hash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91822" y="4659094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1" name="Oval 90"/>
            <p:cNvSpPr/>
            <p:nvPr/>
          </p:nvSpPr>
          <p:spPr>
            <a:xfrm>
              <a:off x="1642709" y="4659094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2" name="Oval 91"/>
            <p:cNvSpPr/>
            <p:nvPr/>
          </p:nvSpPr>
          <p:spPr>
            <a:xfrm>
              <a:off x="2395184" y="4659094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3" name="Oval 92"/>
            <p:cNvSpPr/>
            <p:nvPr/>
          </p:nvSpPr>
          <p:spPr>
            <a:xfrm>
              <a:off x="3147659" y="4659094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4" name="Oval 93"/>
            <p:cNvSpPr/>
            <p:nvPr/>
          </p:nvSpPr>
          <p:spPr>
            <a:xfrm>
              <a:off x="1268059" y="4041556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5" name="Oval 94"/>
            <p:cNvSpPr/>
            <p:nvPr/>
          </p:nvSpPr>
          <p:spPr>
            <a:xfrm>
              <a:off x="2744434" y="4041556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96" name="Oval 95"/>
            <p:cNvSpPr/>
            <p:nvPr/>
          </p:nvSpPr>
          <p:spPr>
            <a:xfrm>
              <a:off x="2018947" y="3358931"/>
              <a:ext cx="301625" cy="30003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97" name="Straight Arrow Connector 96"/>
            <p:cNvCxnSpPr>
              <a:stCxn id="90" idx="0"/>
              <a:endCxn id="94" idx="3"/>
            </p:cNvCxnSpPr>
            <p:nvPr/>
          </p:nvCxnSpPr>
          <p:spPr>
            <a:xfrm flipV="1">
              <a:off x="1042634" y="4298731"/>
              <a:ext cx="268288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1" idx="0"/>
              <a:endCxn id="94" idx="5"/>
            </p:cNvCxnSpPr>
            <p:nvPr/>
          </p:nvCxnSpPr>
          <p:spPr>
            <a:xfrm flipH="1" flipV="1">
              <a:off x="1523647" y="4298731"/>
              <a:ext cx="2698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2" idx="0"/>
              <a:endCxn id="95" idx="3"/>
            </p:cNvCxnSpPr>
            <p:nvPr/>
          </p:nvCxnSpPr>
          <p:spPr>
            <a:xfrm flipV="1">
              <a:off x="2545997" y="4298731"/>
              <a:ext cx="242887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93" idx="0"/>
              <a:endCxn id="95" idx="5"/>
            </p:cNvCxnSpPr>
            <p:nvPr/>
          </p:nvCxnSpPr>
          <p:spPr>
            <a:xfrm flipH="1" flipV="1">
              <a:off x="3001609" y="4298731"/>
              <a:ext cx="2952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4" idx="7"/>
              <a:endCxn id="96" idx="3"/>
            </p:cNvCxnSpPr>
            <p:nvPr/>
          </p:nvCxnSpPr>
          <p:spPr>
            <a:xfrm flipV="1">
              <a:off x="1523647" y="3616106"/>
              <a:ext cx="539750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5" idx="1"/>
              <a:endCxn id="96" idx="5"/>
            </p:cNvCxnSpPr>
            <p:nvPr/>
          </p:nvCxnSpPr>
          <p:spPr>
            <a:xfrm flipH="1" flipV="1">
              <a:off x="2276122" y="3616106"/>
              <a:ext cx="512762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1091847" y="4540031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580922" y="4540031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5307084" y="4659094"/>
              <a:ext cx="300037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06" name="Oval 105"/>
            <p:cNvSpPr/>
            <p:nvPr/>
          </p:nvSpPr>
          <p:spPr>
            <a:xfrm>
              <a:off x="6057971" y="4659094"/>
              <a:ext cx="301625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07" name="Oval 106"/>
            <p:cNvSpPr/>
            <p:nvPr/>
          </p:nvSpPr>
          <p:spPr>
            <a:xfrm>
              <a:off x="6810446" y="4659094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08" name="Oval 107"/>
            <p:cNvSpPr/>
            <p:nvPr/>
          </p:nvSpPr>
          <p:spPr>
            <a:xfrm>
              <a:off x="7562921" y="4659094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83321" y="4041556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10" name="Oval 109"/>
            <p:cNvSpPr/>
            <p:nvPr/>
          </p:nvSpPr>
          <p:spPr>
            <a:xfrm>
              <a:off x="7159696" y="4041556"/>
              <a:ext cx="300038" cy="301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sp>
          <p:nvSpPr>
            <p:cNvPr id="111" name="Oval 110"/>
            <p:cNvSpPr/>
            <p:nvPr/>
          </p:nvSpPr>
          <p:spPr>
            <a:xfrm>
              <a:off x="6434209" y="3358931"/>
              <a:ext cx="301625" cy="30003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4"/>
            </a:p>
          </p:txBody>
        </p:sp>
        <p:cxnSp>
          <p:nvCxnSpPr>
            <p:cNvPr id="112" name="Straight Arrow Connector 111"/>
            <p:cNvCxnSpPr>
              <a:stCxn id="105" idx="0"/>
              <a:endCxn id="109" idx="3"/>
            </p:cNvCxnSpPr>
            <p:nvPr/>
          </p:nvCxnSpPr>
          <p:spPr>
            <a:xfrm flipV="1">
              <a:off x="5457896" y="4298731"/>
              <a:ext cx="268288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6" idx="0"/>
              <a:endCxn id="109" idx="5"/>
            </p:cNvCxnSpPr>
            <p:nvPr/>
          </p:nvCxnSpPr>
          <p:spPr>
            <a:xfrm flipH="1" flipV="1">
              <a:off x="5938909" y="4298731"/>
              <a:ext cx="2698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7" idx="0"/>
              <a:endCxn id="110" idx="3"/>
            </p:cNvCxnSpPr>
            <p:nvPr/>
          </p:nvCxnSpPr>
          <p:spPr>
            <a:xfrm flipV="1">
              <a:off x="6961259" y="4298731"/>
              <a:ext cx="242887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8" idx="0"/>
              <a:endCxn id="110" idx="5"/>
            </p:cNvCxnSpPr>
            <p:nvPr/>
          </p:nvCxnSpPr>
          <p:spPr>
            <a:xfrm flipH="1" flipV="1">
              <a:off x="7416871" y="4298731"/>
              <a:ext cx="295275" cy="36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09" idx="7"/>
              <a:endCxn id="111" idx="3"/>
            </p:cNvCxnSpPr>
            <p:nvPr/>
          </p:nvCxnSpPr>
          <p:spPr>
            <a:xfrm flipV="1">
              <a:off x="5938909" y="3616106"/>
              <a:ext cx="539750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10" idx="1"/>
              <a:endCxn id="111" idx="5"/>
            </p:cNvCxnSpPr>
            <p:nvPr/>
          </p:nvCxnSpPr>
          <p:spPr>
            <a:xfrm flipH="1" flipV="1">
              <a:off x="6691384" y="3616106"/>
              <a:ext cx="512762" cy="469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507109" y="4540031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996184" y="4540031"/>
              <a:ext cx="654050" cy="528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1323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rgbClr val="C00000"/>
                  </a:solidFill>
                </a:rPr>
                <a:t>[…]</a:t>
              </a:r>
              <a:endParaRPr lang="en-GB" sz="1404" b="1" dirty="0">
                <a:solidFill>
                  <a:srgbClr val="C00000"/>
                </a:solidFill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649728" y="2925758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Hash of the previous block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2667440" y="2925758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800" b="1" dirty="0" smtClean="0">
                  <a:solidFill>
                    <a:schemeClr val="tx1"/>
                  </a:solidFill>
                </a:rPr>
                <a:t>Block hash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Left Arrow 121"/>
            <p:cNvSpPr/>
            <p:nvPr/>
          </p:nvSpPr>
          <p:spPr>
            <a:xfrm>
              <a:off x="1" y="3250878"/>
              <a:ext cx="649728" cy="25807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6073846" y="2925758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GB" sz="1800" b="1" dirty="0" smtClean="0">
                  <a:solidFill>
                    <a:schemeClr val="tx1"/>
                  </a:solidFill>
                </a:rPr>
                <a:t>Top hash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064990" y="2925758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Hash of the previous block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7082702" y="2925758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800" b="1" dirty="0" smtClean="0">
                  <a:solidFill>
                    <a:schemeClr val="tx1"/>
                  </a:solidFill>
                </a:rPr>
                <a:t>Block hash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Left Arrow 125"/>
            <p:cNvSpPr/>
            <p:nvPr/>
          </p:nvSpPr>
          <p:spPr>
            <a:xfrm>
              <a:off x="3676297" y="3250878"/>
              <a:ext cx="1388694" cy="25807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Left Arrow 126"/>
            <p:cNvSpPr/>
            <p:nvPr/>
          </p:nvSpPr>
          <p:spPr>
            <a:xfrm>
              <a:off x="8091558" y="3250878"/>
              <a:ext cx="1052442" cy="25807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459445" y="2582510"/>
              <a:ext cx="1420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/>
                <a:t>Block n</a:t>
              </a:r>
              <a:endParaRPr lang="en-US" sz="1800" b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874707" y="2582510"/>
              <a:ext cx="1420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/>
                <a:t>Block n+1</a:t>
              </a:r>
              <a:endParaRPr lang="en-US" sz="1800" b="1" dirty="0"/>
            </a:p>
          </p:txBody>
        </p:sp>
        <p:pic>
          <p:nvPicPr>
            <p:cNvPr id="182" name="Picture 181" descr="Image result for distributed network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09" t="15710" r="3061" b="16351"/>
            <a:stretch/>
          </p:blipFill>
          <p:spPr bwMode="auto">
            <a:xfrm>
              <a:off x="2695222" y="1320376"/>
              <a:ext cx="948597" cy="945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182" descr="Image result for distributed network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09" t="15710" r="3061" b="16351"/>
            <a:stretch/>
          </p:blipFill>
          <p:spPr bwMode="auto">
            <a:xfrm>
              <a:off x="7061507" y="1320376"/>
              <a:ext cx="948597" cy="945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5" name="Left Arrow 184"/>
            <p:cNvSpPr/>
            <p:nvPr/>
          </p:nvSpPr>
          <p:spPr>
            <a:xfrm rot="5400000">
              <a:off x="2848644" y="2453474"/>
              <a:ext cx="649728" cy="258072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Left Arrow 186"/>
            <p:cNvSpPr/>
            <p:nvPr/>
          </p:nvSpPr>
          <p:spPr>
            <a:xfrm rot="5400000">
              <a:off x="7263906" y="2453474"/>
              <a:ext cx="649728" cy="258072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368257" y="1469978"/>
              <a:ext cx="1420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800" b="1" dirty="0" smtClean="0"/>
                <a:t>Distributed</a:t>
              </a:r>
            </a:p>
            <a:p>
              <a:pPr algn="r"/>
              <a:r>
                <a:rPr lang="en-GB" sz="1800" b="1" dirty="0" smtClean="0"/>
                <a:t>ledger</a:t>
              </a:r>
              <a:endParaRPr lang="en-US" sz="1800" b="1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726184" y="1469978"/>
              <a:ext cx="1420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800" b="1" dirty="0" smtClean="0"/>
                <a:t>Distributed</a:t>
              </a:r>
            </a:p>
            <a:p>
              <a:pPr algn="r"/>
              <a:r>
                <a:rPr lang="en-GB" sz="1800" b="1" dirty="0" smtClean="0"/>
                <a:t>ledger</a:t>
              </a:r>
              <a:endParaRPr lang="en-US" sz="1800" b="1" dirty="0"/>
            </a:p>
          </p:txBody>
        </p:sp>
      </p:grpSp>
      <p:pic>
        <p:nvPicPr>
          <p:cNvPr id="191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LTP</a:t>
            </a:r>
            <a:r>
              <a:rPr lang="en-GB" dirty="0" smtClean="0"/>
              <a:t> of digitally signed records – case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TRUSTER</a:t>
            </a:r>
            <a:r>
              <a:rPr lang="en-GB" dirty="0" smtClean="0"/>
              <a:t> Preservation Model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Blockchain standardisation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 smtClean="0"/>
              <a:t> Preservation Model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dirty="0" smtClean="0"/>
              <a:t>The chain is formed of the linked blocks</a:t>
            </a:r>
          </a:p>
          <a:p>
            <a:pPr>
              <a:spcBef>
                <a:spcPts val="600"/>
              </a:spcBef>
            </a:pPr>
            <a:r>
              <a:rPr lang="en-GB" altLang="en-US" dirty="0" smtClean="0"/>
              <a:t>Each additional block reinforces the preceding ones</a:t>
            </a:r>
          </a:p>
          <a:p>
            <a:pPr>
              <a:spcBef>
                <a:spcPts val="600"/>
              </a:spcBef>
            </a:pPr>
            <a:r>
              <a:rPr lang="en-US" altLang="en-US" dirty="0" smtClean="0"/>
              <a:t>Any attempt to modify a block will invalidate subsequent blocks and will be detected</a:t>
            </a:r>
          </a:p>
          <a:p>
            <a:pPr>
              <a:spcBef>
                <a:spcPts val="600"/>
              </a:spcBef>
            </a:pPr>
            <a:r>
              <a:rPr lang="en-US" altLang="en-US" dirty="0" smtClean="0"/>
              <a:t>Even authorized changes are virtually impossible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20</a:t>
            </a:fld>
            <a:endParaRPr lang="en-GB"/>
          </a:p>
        </p:txBody>
      </p:sp>
      <p:grpSp>
        <p:nvGrpSpPr>
          <p:cNvPr id="105" name="Group 104"/>
          <p:cNvGrpSpPr/>
          <p:nvPr/>
        </p:nvGrpSpPr>
        <p:grpSpPr>
          <a:xfrm>
            <a:off x="2062480" y="4104847"/>
            <a:ext cx="4721013" cy="1106378"/>
            <a:chOff x="1" y="2461734"/>
            <a:chExt cx="9143999" cy="2142911"/>
          </a:xfrm>
        </p:grpSpPr>
        <p:sp>
          <p:nvSpPr>
            <p:cNvPr id="106" name="Rounded Rectangle 105"/>
            <p:cNvSpPr/>
            <p:nvPr/>
          </p:nvSpPr>
          <p:spPr>
            <a:xfrm>
              <a:off x="1658584" y="2461734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t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891822" y="4195070"/>
              <a:ext cx="300037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642709" y="4195070"/>
              <a:ext cx="301625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395184" y="4195070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147659" y="4195070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268059" y="3577532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44434" y="3577532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018947" y="2894907"/>
              <a:ext cx="301625" cy="300038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4" name="Straight Arrow Connector 113"/>
            <p:cNvCxnSpPr>
              <a:stCxn id="107" idx="0"/>
              <a:endCxn id="111" idx="3"/>
            </p:cNvCxnSpPr>
            <p:nvPr/>
          </p:nvCxnSpPr>
          <p:spPr>
            <a:xfrm flipV="1">
              <a:off x="1042634" y="3834707"/>
              <a:ext cx="268288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5" name="Straight Arrow Connector 114"/>
            <p:cNvCxnSpPr>
              <a:stCxn id="108" idx="0"/>
              <a:endCxn id="111" idx="5"/>
            </p:cNvCxnSpPr>
            <p:nvPr/>
          </p:nvCxnSpPr>
          <p:spPr>
            <a:xfrm flipH="1" flipV="1">
              <a:off x="1523647" y="3834707"/>
              <a:ext cx="269875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6" name="Straight Arrow Connector 115"/>
            <p:cNvCxnSpPr>
              <a:stCxn id="109" idx="0"/>
              <a:endCxn id="112" idx="3"/>
            </p:cNvCxnSpPr>
            <p:nvPr/>
          </p:nvCxnSpPr>
          <p:spPr>
            <a:xfrm flipV="1">
              <a:off x="2545997" y="3834707"/>
              <a:ext cx="242887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7" name="Straight Arrow Connector 116"/>
            <p:cNvCxnSpPr>
              <a:stCxn id="110" idx="0"/>
              <a:endCxn id="112" idx="5"/>
            </p:cNvCxnSpPr>
            <p:nvPr/>
          </p:nvCxnSpPr>
          <p:spPr>
            <a:xfrm flipH="1" flipV="1">
              <a:off x="3001609" y="3834707"/>
              <a:ext cx="295275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8" name="Straight Arrow Connector 117"/>
            <p:cNvCxnSpPr>
              <a:stCxn id="111" idx="7"/>
              <a:endCxn id="113" idx="3"/>
            </p:cNvCxnSpPr>
            <p:nvPr/>
          </p:nvCxnSpPr>
          <p:spPr>
            <a:xfrm flipV="1">
              <a:off x="1523647" y="3152082"/>
              <a:ext cx="539750" cy="46990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9" name="Straight Arrow Connector 118"/>
            <p:cNvCxnSpPr>
              <a:stCxn id="112" idx="1"/>
              <a:endCxn id="113" idx="5"/>
            </p:cNvCxnSpPr>
            <p:nvPr/>
          </p:nvCxnSpPr>
          <p:spPr>
            <a:xfrm flipH="1" flipV="1">
              <a:off x="2276122" y="3152082"/>
              <a:ext cx="512762" cy="46990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0" name="Rectangle 119"/>
            <p:cNvSpPr/>
            <p:nvPr/>
          </p:nvSpPr>
          <p:spPr>
            <a:xfrm>
              <a:off x="1091847" y="4076007"/>
              <a:ext cx="654050" cy="5286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[…]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580922" y="4076007"/>
              <a:ext cx="654050" cy="5286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[…]</a:t>
              </a:r>
              <a:endParaRPr kumimoji="0" lang="en-GB" sz="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5307084" y="4195070"/>
              <a:ext cx="300037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6057971" y="4195070"/>
              <a:ext cx="301625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6810446" y="4195070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7562921" y="4195070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5683321" y="3577532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7159696" y="3577532"/>
              <a:ext cx="300038" cy="301625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6434209" y="2894907"/>
              <a:ext cx="301625" cy="300038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9" name="Straight Arrow Connector 128"/>
            <p:cNvCxnSpPr>
              <a:stCxn id="122" idx="0"/>
              <a:endCxn id="126" idx="3"/>
            </p:cNvCxnSpPr>
            <p:nvPr/>
          </p:nvCxnSpPr>
          <p:spPr>
            <a:xfrm flipV="1">
              <a:off x="5457896" y="3834707"/>
              <a:ext cx="268288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0" name="Straight Arrow Connector 129"/>
            <p:cNvCxnSpPr>
              <a:stCxn id="123" idx="0"/>
              <a:endCxn id="126" idx="5"/>
            </p:cNvCxnSpPr>
            <p:nvPr/>
          </p:nvCxnSpPr>
          <p:spPr>
            <a:xfrm flipH="1" flipV="1">
              <a:off x="5938909" y="3834707"/>
              <a:ext cx="269875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1" name="Straight Arrow Connector 130"/>
            <p:cNvCxnSpPr>
              <a:stCxn id="124" idx="0"/>
              <a:endCxn id="127" idx="3"/>
            </p:cNvCxnSpPr>
            <p:nvPr/>
          </p:nvCxnSpPr>
          <p:spPr>
            <a:xfrm flipV="1">
              <a:off x="6961259" y="3834707"/>
              <a:ext cx="242887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2" name="Straight Arrow Connector 131"/>
            <p:cNvCxnSpPr>
              <a:stCxn id="125" idx="0"/>
              <a:endCxn id="127" idx="5"/>
            </p:cNvCxnSpPr>
            <p:nvPr/>
          </p:nvCxnSpPr>
          <p:spPr>
            <a:xfrm flipH="1" flipV="1">
              <a:off x="7416871" y="3834707"/>
              <a:ext cx="295275" cy="3603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3" name="Straight Arrow Connector 132"/>
            <p:cNvCxnSpPr>
              <a:stCxn id="126" idx="7"/>
              <a:endCxn id="128" idx="3"/>
            </p:cNvCxnSpPr>
            <p:nvPr/>
          </p:nvCxnSpPr>
          <p:spPr>
            <a:xfrm flipV="1">
              <a:off x="5938909" y="3152082"/>
              <a:ext cx="539750" cy="46990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4" name="Straight Arrow Connector 133"/>
            <p:cNvCxnSpPr>
              <a:stCxn id="127" idx="1"/>
              <a:endCxn id="128" idx="5"/>
            </p:cNvCxnSpPr>
            <p:nvPr/>
          </p:nvCxnSpPr>
          <p:spPr>
            <a:xfrm flipH="1" flipV="1">
              <a:off x="6691384" y="3152082"/>
              <a:ext cx="512762" cy="46990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5" name="Rectangle 134"/>
            <p:cNvSpPr/>
            <p:nvPr/>
          </p:nvSpPr>
          <p:spPr>
            <a:xfrm>
              <a:off x="5507109" y="4076007"/>
              <a:ext cx="654050" cy="5286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[…]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996184" y="4076007"/>
              <a:ext cx="654050" cy="5286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[…]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649728" y="2461734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2667440" y="2461734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Left Arrow 138"/>
            <p:cNvSpPr/>
            <p:nvPr/>
          </p:nvSpPr>
          <p:spPr>
            <a:xfrm>
              <a:off x="1" y="2786854"/>
              <a:ext cx="649728" cy="258072"/>
            </a:xfrm>
            <a:prstGeom prst="lef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073846" y="2461734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t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5064990" y="2461734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7082702" y="2461734"/>
              <a:ext cx="1008856" cy="925298"/>
            </a:xfrm>
            <a:prstGeom prst="roundRect">
              <a:avLst/>
            </a:prstGeom>
            <a:solidFill>
              <a:srgbClr val="5B9BD5">
                <a:alpha val="30196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Left Arrow 142"/>
            <p:cNvSpPr/>
            <p:nvPr/>
          </p:nvSpPr>
          <p:spPr>
            <a:xfrm>
              <a:off x="3676297" y="2786854"/>
              <a:ext cx="1388694" cy="258072"/>
            </a:xfrm>
            <a:prstGeom prst="lef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Left Arrow 143"/>
            <p:cNvSpPr/>
            <p:nvPr/>
          </p:nvSpPr>
          <p:spPr>
            <a:xfrm>
              <a:off x="8091558" y="2786854"/>
              <a:ext cx="1052442" cy="258072"/>
            </a:xfrm>
            <a:prstGeom prst="lef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12788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5" name="Left Arrow 144"/>
          <p:cNvSpPr/>
          <p:nvPr/>
        </p:nvSpPr>
        <p:spPr>
          <a:xfrm rot="10800000">
            <a:off x="2062480" y="3715274"/>
            <a:ext cx="4721012" cy="258072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407234" y="481732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603710" y="451343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983123" y="414433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509185" y="41048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79745" y="408210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750008" y="407771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788768" y="408210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394980" y="408210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71278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154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90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TrustChain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55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547249"/>
              </p:ext>
            </p:extLst>
          </p:nvPr>
        </p:nvGraphicFramePr>
        <p:xfrm>
          <a:off x="107950" y="1120632"/>
          <a:ext cx="8928100" cy="444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3" imgW="6407553" imgH="3188781" progId="Visio.Drawing.11">
                  <p:embed/>
                </p:oleObj>
              </mc:Choice>
              <mc:Fallback>
                <p:oleObj name="Visio" r:id="rId3" imgW="6407553" imgH="3188781" progId="Visio.Drawing.11">
                  <p:embed/>
                  <p:pic>
                    <p:nvPicPr>
                      <p:cNvPr id="7" name="Content Placeholder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120632"/>
                        <a:ext cx="8928100" cy="444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86484" y="914451"/>
            <a:ext cx="3579825" cy="51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dirty="0" smtClean="0"/>
              <a:t>1-n number of nodes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4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Presumption</a:t>
            </a:r>
            <a:r>
              <a:rPr lang="en-US" dirty="0" smtClean="0"/>
              <a:t> – a number of participating (archival) institutions</a:t>
            </a:r>
          </a:p>
          <a:p>
            <a:pPr lvl="1"/>
            <a:r>
              <a:rPr lang="en-US" dirty="0" smtClean="0"/>
              <a:t>private blockchain</a:t>
            </a:r>
          </a:p>
          <a:p>
            <a:pPr lvl="1"/>
            <a:r>
              <a:rPr lang="en-US" dirty="0" smtClean="0"/>
              <a:t>only approved nodes can write</a:t>
            </a:r>
          </a:p>
          <a:p>
            <a:pPr lvl="1"/>
            <a:r>
              <a:rPr lang="en-US" dirty="0" smtClean="0"/>
              <a:t>everyone can read</a:t>
            </a:r>
          </a:p>
          <a:p>
            <a:r>
              <a:rPr lang="en-US" b="1" dirty="0" smtClean="0"/>
              <a:t>The proposed system</a:t>
            </a:r>
          </a:p>
          <a:p>
            <a:pPr lvl="1"/>
            <a:r>
              <a:rPr lang="en-GB" dirty="0" smtClean="0"/>
              <a:t>relies on the involvement of </a:t>
            </a:r>
            <a:r>
              <a:rPr lang="en-GB" b="1" dirty="0" smtClean="0"/>
              <a:t>a group of trusted institutions </a:t>
            </a:r>
            <a:r>
              <a:rPr lang="en-GB" dirty="0" smtClean="0"/>
              <a:t>which are interested in implementing such a system</a:t>
            </a:r>
          </a:p>
          <a:p>
            <a:pPr lvl="1"/>
            <a:r>
              <a:rPr lang="en-GB" dirty="0" smtClean="0"/>
              <a:t>work </a:t>
            </a:r>
            <a:r>
              <a:rPr lang="en-GB" b="1" dirty="0" smtClean="0"/>
              <a:t>in concert</a:t>
            </a:r>
            <a:r>
              <a:rPr lang="en-GB" dirty="0" smtClean="0"/>
              <a:t> with the recordkeeping and archival preservation systems</a:t>
            </a:r>
          </a:p>
          <a:p>
            <a:pPr lvl="1"/>
            <a:r>
              <a:rPr lang="en-GB" dirty="0" smtClean="0"/>
              <a:t>could </a:t>
            </a:r>
            <a:r>
              <a:rPr lang="en-GB" b="1" dirty="0" smtClean="0"/>
              <a:t>solve</a:t>
            </a:r>
            <a:r>
              <a:rPr lang="en-GB" dirty="0" smtClean="0"/>
              <a:t> the problem only for the documents with (still) valid digital signatures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TRUSTER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TrustChain</a:t>
            </a:r>
            <a:r>
              <a:rPr lang="en-GB" dirty="0" smtClean="0"/>
              <a:t>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7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5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Blockchain standardisation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GB" dirty="0" smtClean="0"/>
              <a:t>Development of the </a:t>
            </a:r>
            <a:r>
              <a:rPr lang="en-GB" b="1" dirty="0" smtClean="0"/>
              <a:t>ISO/TC </a:t>
            </a:r>
            <a:r>
              <a:rPr lang="en-GB" b="1" dirty="0" smtClean="0"/>
              <a:t>307 Blockchain and distributed ledger technologies</a:t>
            </a:r>
            <a:endParaRPr lang="en-GB" dirty="0" smtClean="0"/>
          </a:p>
          <a:p>
            <a:pPr lvl="1"/>
            <a:r>
              <a:rPr lang="en-GB" dirty="0" smtClean="0"/>
              <a:t>Blockchain</a:t>
            </a:r>
            <a:r>
              <a:rPr lang="hr-HR" dirty="0" smtClean="0"/>
              <a:t> </a:t>
            </a:r>
            <a:r>
              <a:rPr lang="en-GB" dirty="0" smtClean="0"/>
              <a:t>/</a:t>
            </a:r>
            <a:r>
              <a:rPr lang="hr-HR" dirty="0" smtClean="0"/>
              <a:t> </a:t>
            </a:r>
            <a:r>
              <a:rPr lang="en-GB" dirty="0" err="1" smtClean="0"/>
              <a:t>DLT</a:t>
            </a:r>
            <a:r>
              <a:rPr lang="en-GB" dirty="0" smtClean="0"/>
              <a:t> </a:t>
            </a:r>
            <a:r>
              <a:rPr lang="en-GB" dirty="0"/>
              <a:t>policy and standardisation </a:t>
            </a:r>
            <a:r>
              <a:rPr lang="en-GB" dirty="0" smtClean="0"/>
              <a:t>workshop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13 </a:t>
            </a:r>
            <a:r>
              <a:rPr lang="en-GB" dirty="0"/>
              <a:t>September </a:t>
            </a:r>
            <a:r>
              <a:rPr lang="en-GB" dirty="0" smtClean="0"/>
              <a:t>2017</a:t>
            </a:r>
            <a:endParaRPr lang="hr-HR" dirty="0" smtClean="0"/>
          </a:p>
          <a:p>
            <a:pPr lvl="2"/>
            <a:r>
              <a:rPr lang="en-GB" dirty="0" smtClean="0"/>
              <a:t>Terminology</a:t>
            </a:r>
            <a:endParaRPr lang="hr-HR" dirty="0" smtClean="0"/>
          </a:p>
          <a:p>
            <a:pPr lvl="2"/>
            <a:r>
              <a:rPr lang="en-GB" dirty="0"/>
              <a:t>Reference Architecture, Taxonomy, and </a:t>
            </a:r>
            <a:r>
              <a:rPr lang="en-GB" dirty="0" smtClean="0"/>
              <a:t>Ontology</a:t>
            </a:r>
            <a:endParaRPr lang="hr-HR" dirty="0" smtClean="0"/>
          </a:p>
          <a:p>
            <a:pPr lvl="2"/>
            <a:r>
              <a:rPr lang="en-GB" dirty="0"/>
              <a:t>Standardisation needs on </a:t>
            </a:r>
            <a:endParaRPr lang="hr-HR" dirty="0" smtClean="0"/>
          </a:p>
          <a:p>
            <a:pPr lvl="3"/>
            <a:r>
              <a:rPr lang="en-GB" sz="2000" dirty="0" smtClean="0"/>
              <a:t>use cases</a:t>
            </a:r>
            <a:endParaRPr lang="hr-HR" sz="2000" dirty="0" smtClean="0"/>
          </a:p>
          <a:p>
            <a:pPr lvl="3"/>
            <a:r>
              <a:rPr lang="hr-HR" sz="2000" dirty="0" err="1" smtClean="0"/>
              <a:t>identity</a:t>
            </a:r>
            <a:endParaRPr lang="hr-HR" sz="2000" dirty="0" smtClean="0"/>
          </a:p>
          <a:p>
            <a:pPr lvl="3"/>
            <a:r>
              <a:rPr lang="hr-HR" sz="2000" dirty="0" err="1" smtClean="0"/>
              <a:t>smart</a:t>
            </a:r>
            <a:r>
              <a:rPr lang="hr-HR" sz="2000" dirty="0" smtClean="0"/>
              <a:t> </a:t>
            </a:r>
            <a:r>
              <a:rPr lang="hr-HR" sz="2000" dirty="0" err="1" smtClean="0"/>
              <a:t>contracts</a:t>
            </a:r>
            <a:endParaRPr lang="hr-HR" sz="2000" dirty="0" smtClean="0"/>
          </a:p>
          <a:p>
            <a:pPr lvl="3"/>
            <a:r>
              <a:rPr lang="hr-HR" sz="2000" dirty="0" err="1" smtClean="0"/>
              <a:t>security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privacy</a:t>
            </a:r>
            <a:endParaRPr lang="hr-HR" sz="2000" dirty="0" smtClean="0"/>
          </a:p>
          <a:p>
            <a:pPr lvl="2"/>
            <a:r>
              <a:rPr lang="en-GB" dirty="0"/>
              <a:t>Governance of the </a:t>
            </a:r>
            <a:r>
              <a:rPr lang="en-GB" dirty="0" smtClean="0"/>
              <a:t>blockchain</a:t>
            </a:r>
            <a:endParaRPr lang="hr-HR" sz="2650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5" name="Picture 8" descr="Image result for is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335" y="175772"/>
            <a:ext cx="712090" cy="65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TrustChain</a:t>
            </a:r>
            <a:r>
              <a:rPr lang="en-GB" dirty="0" smtClean="0"/>
              <a:t> implementing the blockchain principles in </a:t>
            </a:r>
            <a:r>
              <a:rPr lang="en-US" dirty="0" smtClean="0"/>
              <a:t>a number of participating archival institutions </a:t>
            </a:r>
            <a:r>
              <a:rPr lang="en-GB" dirty="0" smtClean="0"/>
              <a:t>can be used to</a:t>
            </a:r>
          </a:p>
          <a:p>
            <a:pPr lvl="1"/>
            <a:r>
              <a:rPr lang="en-GB" altLang="en-US" dirty="0" smtClean="0"/>
              <a:t>confirm </a:t>
            </a:r>
            <a:r>
              <a:rPr lang="en-GB" altLang="en-US" b="1" dirty="0" smtClean="0"/>
              <a:t>integrity</a:t>
            </a:r>
            <a:r>
              <a:rPr lang="en-GB" altLang="en-US" dirty="0" smtClean="0"/>
              <a:t> of a record</a:t>
            </a:r>
          </a:p>
          <a:p>
            <a:pPr lvl="1"/>
            <a:r>
              <a:rPr lang="en-GB" altLang="en-US" dirty="0" smtClean="0"/>
              <a:t>confirm that a record was </a:t>
            </a:r>
            <a:r>
              <a:rPr lang="en-GB" altLang="en-US" b="1" dirty="0" smtClean="0"/>
              <a:t>existing or created </a:t>
            </a:r>
            <a:r>
              <a:rPr lang="en-GB" altLang="en-US" dirty="0" smtClean="0"/>
              <a:t>at a certain point in time (i.e. not after it was timestamped and registered in the blockchain)</a:t>
            </a:r>
          </a:p>
          <a:p>
            <a:pPr lvl="1"/>
            <a:r>
              <a:rPr lang="en-GB" altLang="en-US" dirty="0" smtClean="0"/>
              <a:t>confirm </a:t>
            </a:r>
            <a:r>
              <a:rPr lang="en-GB" altLang="en-US" b="1" dirty="0" smtClean="0"/>
              <a:t>sequence</a:t>
            </a:r>
            <a:r>
              <a:rPr lang="en-GB" altLang="en-US" dirty="0" smtClean="0"/>
              <a:t> of records </a:t>
            </a:r>
          </a:p>
          <a:p>
            <a:pPr lvl="1"/>
            <a:r>
              <a:rPr lang="en-US" altLang="en-US" dirty="0" smtClean="0"/>
              <a:t>support/enhance</a:t>
            </a:r>
            <a:r>
              <a:rPr lang="en-GB" altLang="en-US" dirty="0" smtClean="0"/>
              <a:t> </a:t>
            </a:r>
            <a:r>
              <a:rPr lang="en-GB" altLang="en-US" b="1" dirty="0" smtClean="0"/>
              <a:t>non-repudiation</a:t>
            </a:r>
            <a:r>
              <a:rPr lang="en-GB" altLang="en-US" dirty="0" smtClean="0"/>
              <a:t> of a record</a:t>
            </a:r>
          </a:p>
          <a:p>
            <a:pPr lvl="1"/>
            <a:r>
              <a:rPr lang="en-GB" altLang="en-US" dirty="0" smtClean="0"/>
              <a:t>improve the </a:t>
            </a:r>
            <a:r>
              <a:rPr lang="en-GB" altLang="en-US" b="1" dirty="0" smtClean="0"/>
              <a:t>validation</a:t>
            </a:r>
            <a:r>
              <a:rPr lang="en-GB" altLang="en-US" dirty="0" smtClean="0"/>
              <a:t> possibilities of digitally signed records during the long-term preservation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71517"/>
            <a:ext cx="6858000" cy="1989667"/>
          </a:xfrm>
        </p:spPr>
        <p:txBody>
          <a:bodyPr anchor="ctr">
            <a:normAutofit/>
          </a:bodyPr>
          <a:lstStyle/>
          <a:p>
            <a:r>
              <a:rPr lang="en-GB" sz="6000" b="1" dirty="0" smtClean="0">
                <a:latin typeface="+mn-lt"/>
              </a:rPr>
              <a:t>Blockchain in the Archives</a:t>
            </a:r>
            <a:endParaRPr lang="en-GB" sz="6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99750"/>
            <a:ext cx="6858000" cy="1866393"/>
          </a:xfrm>
        </p:spPr>
        <p:txBody>
          <a:bodyPr/>
          <a:lstStyle/>
          <a:p>
            <a:r>
              <a:rPr lang="en-GB" sz="2800" dirty="0" smtClean="0"/>
              <a:t>Ph.D. </a:t>
            </a:r>
            <a:r>
              <a:rPr lang="en-GB" sz="2800" b="1" dirty="0" smtClean="0"/>
              <a:t>Hrvoje </a:t>
            </a:r>
            <a:r>
              <a:rPr lang="en-GB" sz="2800" b="1" dirty="0" err="1" smtClean="0"/>
              <a:t>Stančić</a:t>
            </a:r>
            <a:r>
              <a:rPr lang="en-GB" sz="2800" dirty="0" smtClean="0"/>
              <a:t>, associate professor</a:t>
            </a:r>
          </a:p>
          <a:p>
            <a:r>
              <a:rPr lang="en-GB" sz="2400" dirty="0" smtClean="0"/>
              <a:t>Faculty of Humanities and Social Sciences</a:t>
            </a:r>
          </a:p>
          <a:p>
            <a:r>
              <a:rPr lang="en-GB" sz="2400" dirty="0" smtClean="0"/>
              <a:t>University of Zagreb</a:t>
            </a:r>
          </a:p>
          <a:p>
            <a:r>
              <a:rPr lang="en-GB" sz="2400" dirty="0" smtClean="0">
                <a:hlinkClick r:id="rId2"/>
              </a:rPr>
              <a:t>hstancic@ffzg.hr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475" y="101600"/>
            <a:ext cx="8655050" cy="101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7200" b="1" dirty="0" smtClean="0">
                <a:latin typeface="+mn-lt"/>
              </a:rPr>
              <a:t>THANK YOU!</a:t>
            </a:r>
            <a:endParaRPr lang="hr-HR" b="1" dirty="0">
              <a:latin typeface="+mn-lt"/>
            </a:endParaRPr>
          </a:p>
        </p:txBody>
      </p:sp>
      <p:pic>
        <p:nvPicPr>
          <p:cNvPr id="5" name="Picture 2" descr="D:\My Documents\Word\Fax\Znanstveni skupovi\2010-10-20-22 Slavonski Brod (44. savjetovanje HAD)\question-mark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-39806"/>
            <a:ext cx="1442040" cy="1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My Documents\Word\Fax\Znanstveni skupovi\2010-10-20-22 Slavonski Brod (44. savjetovanje HAD)\question-mark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4506" y="-39806"/>
            <a:ext cx="1442040" cy="1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9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work presented – part of the research activities at the project </a:t>
            </a:r>
            <a:r>
              <a:rPr lang="en-GB" b="1" dirty="0" err="1" smtClean="0"/>
              <a:t>InterPARES</a:t>
            </a:r>
            <a:r>
              <a:rPr lang="en-GB" b="1" dirty="0" smtClean="0"/>
              <a:t> Trust</a:t>
            </a:r>
            <a:r>
              <a:rPr lang="en-GB" dirty="0" smtClean="0"/>
              <a:t>: </a:t>
            </a:r>
            <a:r>
              <a:rPr lang="en-US" dirty="0" smtClean="0"/>
              <a:t>Trust and Digital Records in an Increasingly Networked Society (</a:t>
            </a:r>
            <a:r>
              <a:rPr lang="en-US" dirty="0" err="1" smtClean="0"/>
              <a:t>iTRUST</a:t>
            </a:r>
            <a:r>
              <a:rPr lang="en-US" dirty="0" smtClean="0"/>
              <a:t>) (2013-2019) </a:t>
            </a:r>
            <a:r>
              <a:rPr lang="en-GB" altLang="en-US" dirty="0" smtClean="0">
                <a:hlinkClick r:id="rId2"/>
              </a:rPr>
              <a:t>http://interparestrust.org</a:t>
            </a:r>
            <a:endParaRPr lang="en-US" dirty="0" smtClean="0"/>
          </a:p>
          <a:p>
            <a:pPr lvl="1"/>
            <a:r>
              <a:rPr lang="en-US" dirty="0" smtClean="0"/>
              <a:t>Study EU31: </a:t>
            </a:r>
            <a:br>
              <a:rPr lang="en-US" dirty="0" smtClean="0"/>
            </a:br>
            <a:r>
              <a:rPr lang="en-GB" b="1" dirty="0" smtClean="0"/>
              <a:t>Model for Preservation of </a:t>
            </a:r>
            <a:r>
              <a:rPr lang="en-GB" b="1" u="sng" dirty="0" smtClean="0"/>
              <a:t>Tru</a:t>
            </a:r>
            <a:r>
              <a:rPr lang="en-GB" b="1" dirty="0" smtClean="0"/>
              <a:t>stworthiness of the Digitally </a:t>
            </a:r>
            <a:r>
              <a:rPr lang="en-GB" b="1" u="sng" dirty="0" smtClean="0"/>
              <a:t>S</a:t>
            </a:r>
            <a:r>
              <a:rPr lang="en-GB" b="1" dirty="0" smtClean="0"/>
              <a:t>igned, </a:t>
            </a:r>
            <a:r>
              <a:rPr lang="en-GB" b="1" u="sng" dirty="0" smtClean="0"/>
              <a:t>T</a:t>
            </a:r>
            <a:r>
              <a:rPr lang="en-GB" b="1" dirty="0" smtClean="0"/>
              <a:t>imestamped and/or S</a:t>
            </a:r>
            <a:r>
              <a:rPr lang="en-GB" b="1" u="sng" dirty="0" smtClean="0"/>
              <a:t>e</a:t>
            </a:r>
            <a:r>
              <a:rPr lang="en-GB" b="1" dirty="0" smtClean="0"/>
              <a:t>aled Digital </a:t>
            </a:r>
            <a:r>
              <a:rPr lang="en-GB" b="1" u="sng" dirty="0" smtClean="0"/>
              <a:t>R</a:t>
            </a:r>
            <a:r>
              <a:rPr lang="en-GB" b="1" dirty="0" smtClean="0"/>
              <a:t>ecords 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TRUSTER</a:t>
            </a:r>
            <a:r>
              <a:rPr lang="en-GB" b="1" dirty="0" smtClean="0"/>
              <a:t> Preservation Model)</a:t>
            </a:r>
          </a:p>
          <a:p>
            <a:pPr lvl="1"/>
            <a:r>
              <a:rPr lang="en-GB" altLang="en-US" dirty="0" smtClean="0"/>
              <a:t>investigating the possibilities of using linking based timestamping and blockchain technology for long-term preservation of digitally signed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9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Introduction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Involved partners</a:t>
            </a:r>
          </a:p>
          <a:p>
            <a:pPr lvl="1"/>
            <a:r>
              <a:rPr lang="en-GB" dirty="0" smtClean="0"/>
              <a:t>Faculty of Humanities and Social Sciences, Zagreb, </a:t>
            </a:r>
            <a:r>
              <a:rPr lang="en-GB" b="1" dirty="0" smtClean="0"/>
              <a:t>Croatia</a:t>
            </a:r>
            <a:endParaRPr lang="hr-HR" sz="1400" b="1" dirty="0" smtClean="0"/>
          </a:p>
          <a:p>
            <a:pPr lvl="2"/>
            <a:r>
              <a:rPr lang="en-US" dirty="0" smtClean="0"/>
              <a:t>researchers, </a:t>
            </a:r>
            <a:r>
              <a:rPr lang="en-US" dirty="0" err="1" smtClean="0"/>
              <a:t>GRAs</a:t>
            </a:r>
            <a:r>
              <a:rPr lang="en-US" dirty="0" smtClean="0"/>
              <a:t> and PhD students</a:t>
            </a:r>
          </a:p>
          <a:p>
            <a:pPr lvl="1"/>
            <a:r>
              <a:rPr lang="en-GB" dirty="0" smtClean="0"/>
              <a:t>Financial Agency (</a:t>
            </a:r>
            <a:r>
              <a:rPr lang="en-GB" dirty="0" err="1" smtClean="0"/>
              <a:t>FINA</a:t>
            </a:r>
            <a:r>
              <a:rPr lang="en-GB" dirty="0" smtClean="0"/>
              <a:t>), Zagreb, </a:t>
            </a:r>
            <a:r>
              <a:rPr lang="en-GB" b="1" dirty="0" smtClean="0"/>
              <a:t>Croatia</a:t>
            </a:r>
            <a:endParaRPr lang="hr-HR" sz="1400" b="1" dirty="0" smtClean="0"/>
          </a:p>
          <a:p>
            <a:pPr lvl="1"/>
            <a:r>
              <a:rPr lang="en-GB" dirty="0" err="1" smtClean="0"/>
              <a:t>Teched</a:t>
            </a:r>
            <a:r>
              <a:rPr lang="en-GB" dirty="0" smtClean="0"/>
              <a:t> Consulting Services Ltd., Zagreb, </a:t>
            </a:r>
            <a:r>
              <a:rPr lang="en-GB" b="1" dirty="0" smtClean="0"/>
              <a:t>Croatia</a:t>
            </a:r>
            <a:endParaRPr lang="hr-HR" sz="1400" b="1" dirty="0" smtClean="0"/>
          </a:p>
          <a:p>
            <a:pPr lvl="1"/>
            <a:r>
              <a:rPr lang="en-GB" dirty="0" smtClean="0"/>
              <a:t>Enigio Time AB, Stockholm, </a:t>
            </a:r>
            <a:r>
              <a:rPr lang="en-GB" b="1" dirty="0" smtClean="0"/>
              <a:t>Sweden</a:t>
            </a:r>
            <a:endParaRPr lang="hr-HR" b="1" dirty="0" smtClean="0"/>
          </a:p>
          <a:p>
            <a:pPr lvl="1"/>
            <a:r>
              <a:rPr lang="en-US" dirty="0" smtClean="0"/>
              <a:t>Natasha </a:t>
            </a:r>
            <a:r>
              <a:rPr lang="en-US" dirty="0" err="1" smtClean="0"/>
              <a:t>Kramtsovsky</a:t>
            </a:r>
            <a:r>
              <a:rPr lang="en-US" dirty="0" smtClean="0"/>
              <a:t>, Moscow, </a:t>
            </a:r>
            <a:r>
              <a:rPr lang="en-US" b="1" dirty="0" smtClean="0"/>
              <a:t>Russia</a:t>
            </a:r>
          </a:p>
          <a:p>
            <a:pPr lvl="1"/>
            <a:r>
              <a:rPr lang="en-US" dirty="0" smtClean="0"/>
              <a:t>Victoria Lemieux, </a:t>
            </a:r>
            <a:r>
              <a:rPr lang="en-US" dirty="0" err="1" smtClean="0"/>
              <a:t>UBC</a:t>
            </a:r>
            <a:r>
              <a:rPr lang="en-US" dirty="0" smtClean="0"/>
              <a:t>, Vancouver, </a:t>
            </a:r>
            <a:r>
              <a:rPr lang="en-US" b="1" dirty="0" smtClean="0"/>
              <a:t>Canada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5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Introduction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preserve the trustworthiness of the digital records with digital signatures, certificates, timestamps or seals added to them?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Preserve the digital signatures</a:t>
            </a:r>
            <a:endParaRPr lang="hr-HR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Eliminate the signatures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Record the trace of the signatures as metadata</a:t>
            </a:r>
            <a:endParaRPr lang="hr-HR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Record the digital signatures' validity information to the blockchain</a:t>
            </a:r>
          </a:p>
          <a:p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Pension fund records (Case study 1, Croatia)</a:t>
            </a:r>
          </a:p>
          <a:p>
            <a:pPr lvl="1"/>
            <a:r>
              <a:rPr lang="en-US" dirty="0" smtClean="0"/>
              <a:t>e</a:t>
            </a:r>
            <a:r>
              <a:rPr lang="en-GB" dirty="0" smtClean="0"/>
              <a:t>-</a:t>
            </a:r>
            <a:r>
              <a:rPr lang="en-US" dirty="0" smtClean="0"/>
              <a:t>Tax records (Case study 2 , Croatia)</a:t>
            </a:r>
          </a:p>
          <a:p>
            <a:pPr lvl="1"/>
            <a:r>
              <a:rPr lang="en-US" dirty="0" smtClean="0"/>
              <a:t>e-Medical records (Case study 3, Sweden)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8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LTP</a:t>
            </a:r>
            <a:r>
              <a:rPr lang="en-GB" dirty="0" smtClean="0"/>
              <a:t> of digitally signed records – CS1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Case study 1 – Financial Agency (</a:t>
            </a:r>
            <a:r>
              <a:rPr lang="en-GB" b="1" dirty="0" err="1" smtClean="0"/>
              <a:t>FINA</a:t>
            </a:r>
            <a:r>
              <a:rPr lang="en-GB" b="1" dirty="0" smtClean="0"/>
              <a:t>), Croatia</a:t>
            </a:r>
          </a:p>
          <a:p>
            <a:r>
              <a:rPr lang="en-US" dirty="0" smtClean="0"/>
              <a:t>This case study was the first research of the possibilities of re-validation of historical signatures </a:t>
            </a:r>
          </a:p>
          <a:p>
            <a:r>
              <a:rPr lang="en-GB" dirty="0" smtClean="0"/>
              <a:t>The records in case are the </a:t>
            </a:r>
            <a:r>
              <a:rPr lang="en-GB" b="1" dirty="0" smtClean="0"/>
              <a:t>retirement fund records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(e-</a:t>
            </a:r>
            <a:r>
              <a:rPr lang="en-GB" b="1" dirty="0" err="1" smtClean="0"/>
              <a:t>Regos</a:t>
            </a:r>
            <a:r>
              <a:rPr lang="en-GB" b="1" dirty="0" smtClean="0"/>
              <a:t>)</a:t>
            </a:r>
          </a:p>
          <a:p>
            <a:r>
              <a:rPr lang="en-US" dirty="0" smtClean="0"/>
              <a:t>The documents are important for the employers, employees and legislators likewise because they prove how much money was paid into the retirement fund</a:t>
            </a:r>
          </a:p>
          <a:p>
            <a:r>
              <a:rPr lang="en-GB" dirty="0" smtClean="0"/>
              <a:t>About </a:t>
            </a:r>
            <a:r>
              <a:rPr lang="en-GB" b="1" dirty="0" smtClean="0"/>
              <a:t>1 million records</a:t>
            </a:r>
            <a:endParaRPr lang="en-US" b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6</a:t>
            </a:fld>
            <a:endParaRPr lang="en-GB"/>
          </a:p>
        </p:txBody>
      </p:sp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8710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LTP</a:t>
            </a:r>
            <a:r>
              <a:rPr lang="en-GB" dirty="0" smtClean="0"/>
              <a:t> of digitally signed records – CS1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Regos</a:t>
            </a:r>
            <a:r>
              <a:rPr lang="en-US" dirty="0" smtClean="0"/>
              <a:t> has stopped working as a system at the end of 2014</a:t>
            </a:r>
          </a:p>
          <a:p>
            <a:pPr lvl="1"/>
            <a:r>
              <a:rPr lang="en-GB" dirty="0" smtClean="0"/>
              <a:t>the documents were originally signed with a valid qualified signature and timestamped a few seconds after being signed</a:t>
            </a:r>
          </a:p>
          <a:p>
            <a:pPr lvl="1"/>
            <a:r>
              <a:rPr lang="en-US" dirty="0" smtClean="0"/>
              <a:t>programs today cannot validate these signatures because additional information (</a:t>
            </a:r>
            <a:r>
              <a:rPr lang="en-US" dirty="0" err="1" smtClean="0"/>
              <a:t>CRL</a:t>
            </a:r>
            <a:r>
              <a:rPr lang="en-US" dirty="0" smtClean="0"/>
              <a:t> lists and certificate chains) is missing</a:t>
            </a:r>
          </a:p>
          <a:p>
            <a:r>
              <a:rPr lang="en-US" dirty="0" smtClean="0"/>
              <a:t>Re-signing is not feasible</a:t>
            </a:r>
          </a:p>
          <a:p>
            <a:pPr lvl="1"/>
            <a:r>
              <a:rPr lang="en-US" dirty="0" smtClean="0"/>
              <a:t>all the signatures have already expired</a:t>
            </a:r>
          </a:p>
          <a:p>
            <a:r>
              <a:rPr lang="en-GB" dirty="0" smtClean="0"/>
              <a:t>All the data from the documents were transferred to the database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LTP</a:t>
            </a:r>
            <a:r>
              <a:rPr lang="en-GB" dirty="0" smtClean="0"/>
              <a:t> of digitally signed records – CS1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</a:t>
            </a:r>
          </a:p>
          <a:p>
            <a:pPr lvl="1"/>
            <a:r>
              <a:rPr lang="en-US" dirty="0" smtClean="0"/>
              <a:t>with the description of the process and system safety, and </a:t>
            </a:r>
          </a:p>
          <a:p>
            <a:pPr lvl="1"/>
            <a:r>
              <a:rPr lang="en-US" dirty="0" smtClean="0"/>
              <a:t>with a signed statement from </a:t>
            </a:r>
            <a:r>
              <a:rPr lang="en-US" dirty="0" err="1" smtClean="0"/>
              <a:t>FINA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could be considered valid in the court</a:t>
            </a:r>
          </a:p>
          <a:p>
            <a:r>
              <a:rPr lang="en-GB" dirty="0" smtClean="0"/>
              <a:t>So far no cases </a:t>
            </a:r>
            <a:r>
              <a:rPr lang="en-US" dirty="0" smtClean="0"/>
              <a:t>where the original e-signed documents were needed</a:t>
            </a:r>
          </a:p>
          <a:p>
            <a:pPr lvl="1"/>
            <a:r>
              <a:rPr lang="en-US" dirty="0" smtClean="0"/>
              <a:t>only the data from the database was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My Documents\Dropbox\Fax\Projekti\2013 InterPARES Trust\ip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00" y="1"/>
            <a:ext cx="1057299" cy="10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dirty="0" err="1" smtClean="0"/>
              <a:t>LTP</a:t>
            </a:r>
            <a:r>
              <a:rPr lang="en-GB" dirty="0" smtClean="0"/>
              <a:t> of digitally signed records – CS2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Case study 2 – Tax Administration, Croatia</a:t>
            </a:r>
          </a:p>
          <a:p>
            <a:pPr lvl="1"/>
            <a:r>
              <a:rPr lang="en-GB" dirty="0" smtClean="0"/>
              <a:t>annual tax returns in e-form</a:t>
            </a:r>
          </a:p>
          <a:p>
            <a:pPr lvl="1"/>
            <a:r>
              <a:rPr lang="en-GB" dirty="0" smtClean="0"/>
              <a:t>the earliest documents from 2006</a:t>
            </a:r>
          </a:p>
          <a:p>
            <a:pPr lvl="1"/>
            <a:r>
              <a:rPr lang="en-GB" dirty="0" smtClean="0"/>
              <a:t>available online – documents from 1 Jan 2014 onward</a:t>
            </a:r>
            <a:endParaRPr lang="en-US" dirty="0" smtClean="0"/>
          </a:p>
          <a:p>
            <a:r>
              <a:rPr lang="en-GB" b="1" dirty="0" err="1" smtClean="0">
                <a:sym typeface="Symbol"/>
              </a:rPr>
              <a:t>JOPPD</a:t>
            </a:r>
            <a:r>
              <a:rPr lang="en-GB" b="1" dirty="0" smtClean="0">
                <a:sym typeface="Symbol"/>
              </a:rPr>
              <a:t> Forms</a:t>
            </a:r>
          </a:p>
          <a:p>
            <a:pPr lvl="1"/>
            <a:r>
              <a:rPr lang="en-GB" dirty="0" smtClean="0"/>
              <a:t>"</a:t>
            </a:r>
            <a:r>
              <a:rPr lang="en-US" dirty="0" smtClean="0"/>
              <a:t>Report on receipts, income tax, surtax and </a:t>
            </a:r>
            <a:br>
              <a:rPr lang="en-US" dirty="0" smtClean="0"/>
            </a:br>
            <a:r>
              <a:rPr lang="en-US" dirty="0" smtClean="0"/>
              <a:t>contributions for compulsory insurance"</a:t>
            </a:r>
          </a:p>
          <a:p>
            <a:pPr lvl="1"/>
            <a:r>
              <a:rPr lang="en-GB" dirty="0" smtClean="0">
                <a:sym typeface="Symbol"/>
              </a:rPr>
              <a:t>stored in XML format in</a:t>
            </a:r>
          </a:p>
          <a:p>
            <a:pPr lvl="2"/>
            <a:r>
              <a:rPr lang="en-GB" dirty="0" smtClean="0">
                <a:sym typeface="Symbol"/>
              </a:rPr>
              <a:t>databases</a:t>
            </a:r>
          </a:p>
          <a:p>
            <a:pPr lvl="2"/>
            <a:r>
              <a:rPr lang="en-GB" dirty="0" smtClean="0"/>
              <a:t>file system</a:t>
            </a:r>
          </a:p>
          <a:p>
            <a:pPr lvl="1"/>
            <a:r>
              <a:rPr lang="en-US" b="1" dirty="0" smtClean="0"/>
              <a:t>has to be preserved for 100 years!</a:t>
            </a:r>
            <a:endParaRPr lang="en-GB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80C1-77C9-4C17-AD9C-FA11BDFB6367}" type="slidenum">
              <a:rPr lang="en-GB" smtClean="0"/>
              <a:t>9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69340" y="2464526"/>
            <a:ext cx="1569464" cy="297332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5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1261</Words>
  <Application>Microsoft Office PowerPoint</Application>
  <PresentationFormat>On-screen Show (16:10)</PresentationFormat>
  <Paragraphs>247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Office Theme</vt:lpstr>
      <vt:lpstr>Visio</vt:lpstr>
      <vt:lpstr>Blockchain in the Archives</vt:lpstr>
      <vt:lpstr>Contents</vt:lpstr>
      <vt:lpstr>1. Introduction</vt:lpstr>
      <vt:lpstr>1. Introduction …</vt:lpstr>
      <vt:lpstr>1. Introduction …</vt:lpstr>
      <vt:lpstr>2. LTP of digitally signed records – CS1</vt:lpstr>
      <vt:lpstr>2. LTP of digitally signed records – CS1 …</vt:lpstr>
      <vt:lpstr>2. LTP of digitally signed records – CS1 …</vt:lpstr>
      <vt:lpstr>2. LTP of digitally signed records – CS2</vt:lpstr>
      <vt:lpstr>2. LTP of digitally signed records – CS2 …</vt:lpstr>
      <vt:lpstr>2. LTP of digitally signed records – CS2 …</vt:lpstr>
      <vt:lpstr>3. TRUSTER Preservation Model</vt:lpstr>
      <vt:lpstr>3. TRUSTER Preservation Model …</vt:lpstr>
      <vt:lpstr>3. TRUSTER Preservation Model …</vt:lpstr>
      <vt:lpstr>3. TRUSTER – Hash</vt:lpstr>
      <vt:lpstr>3. TRUSTER – Merkle tree</vt:lpstr>
      <vt:lpstr>3. TRUSTER – Blockchain formation</vt:lpstr>
      <vt:lpstr>3. TRUSTER – Distributed consensus</vt:lpstr>
      <vt:lpstr>3. TRUSTER – Distributed consensus …</vt:lpstr>
      <vt:lpstr>3. TRUSTER Preservation Model …</vt:lpstr>
      <vt:lpstr>3. TRUSTER – TrustChain</vt:lpstr>
      <vt:lpstr>3. TRUSTER – TrustChain …</vt:lpstr>
      <vt:lpstr>4. Blockchain standardisation</vt:lpstr>
      <vt:lpstr>5. Conclusion</vt:lpstr>
      <vt:lpstr>Blockchain in the Archives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Hrvoje Stancic</dc:creator>
  <cp:lastModifiedBy>Hrvoje Stancic</cp:lastModifiedBy>
  <cp:revision>22</cp:revision>
  <dcterms:created xsi:type="dcterms:W3CDTF">2017-09-10T11:59:58Z</dcterms:created>
  <dcterms:modified xsi:type="dcterms:W3CDTF">2017-09-13T21:40:36Z</dcterms:modified>
</cp:coreProperties>
</file>